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669075" cy="9926625"/>
  <p:embeddedFontLst>
    <p:embeddedFont>
      <p:font typeface="Bitt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uhJO23Oil67t6yseLHJnT7y1H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itter-bold.fntdata"/><Relationship Id="rId23" Type="http://schemas.openxmlformats.org/officeDocument/2006/relationships/font" Target="fonts/Bit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itter-boldItalic.fntdata"/><Relationship Id="rId25" Type="http://schemas.openxmlformats.org/officeDocument/2006/relationships/font" Target="fonts/Bitter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1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0"/>
          </a:p>
        </p:txBody>
      </p:sp>
      <p:sp>
        <p:nvSpPr>
          <p:cNvPr id="203" name="Google Shape;203;p9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9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0"/>
          </a:p>
        </p:txBody>
      </p:sp>
      <p:sp>
        <p:nvSpPr>
          <p:cNvPr id="216" name="Google Shape;216;p29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cf188d6b1_0_4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fcf188d6b1_0_4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fcf188d6b1_0_4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30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0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31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1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32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2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2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6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6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7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8:notes"/>
          <p:cNvSpPr txBox="1"/>
          <p:nvPr>
            <p:ph idx="1" type="body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32.png"/><Relationship Id="rId8" Type="http://schemas.openxmlformats.org/officeDocument/2006/relationships/hyperlink" Target="https://drive.google.com/drive/folders/1ueUg4rhPmBJW_ssbxojA9UYG4_kjYS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3.png"/><Relationship Id="rId13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hyperlink" Target="https://lemouvementassociatif.org/municipales2026/" TargetMode="External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flipH="1" rot="-9653800">
            <a:off x="-2394628" y="116805"/>
            <a:ext cx="8269721" cy="2931992"/>
          </a:xfrm>
          <a:custGeom>
            <a:rect b="b" l="l" r="r" t="t"/>
            <a:pathLst>
              <a:path extrusionOk="0" h="2931992" w="8269721">
                <a:moveTo>
                  <a:pt x="8269721" y="0"/>
                </a:moveTo>
                <a:lnTo>
                  <a:pt x="0" y="0"/>
                </a:lnTo>
                <a:lnTo>
                  <a:pt x="0" y="2931992"/>
                </a:lnTo>
                <a:lnTo>
                  <a:pt x="8269721" y="2931992"/>
                </a:lnTo>
                <a:lnTo>
                  <a:pt x="826972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2182278" y="8677592"/>
            <a:ext cx="6286500" cy="1217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49"/>
              <a:buFont typeface="Arial"/>
              <a:buNone/>
            </a:pPr>
            <a:r>
              <a:rPr b="0" i="0" lang="en-US" sz="5649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Janvier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"/>
          <p:cNvCxnSpPr/>
          <p:nvPr/>
        </p:nvCxnSpPr>
        <p:spPr>
          <a:xfrm flipH="1" rot="10800000">
            <a:off x="-1181262" y="9248775"/>
            <a:ext cx="12969856" cy="19050"/>
          </a:xfrm>
          <a:prstGeom prst="straightConnector1">
            <a:avLst/>
          </a:prstGeom>
          <a:noFill/>
          <a:ln cap="flat" cmpd="sng" w="38100">
            <a:solidFill>
              <a:srgbClr val="FED5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"/>
          <p:cNvSpPr txBox="1"/>
          <p:nvPr/>
        </p:nvSpPr>
        <p:spPr>
          <a:xfrm>
            <a:off x="1389355" y="2448167"/>
            <a:ext cx="16372500" cy="496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14"/>
              <a:buFont typeface="Arial"/>
              <a:buNone/>
            </a:pPr>
            <a:r>
              <a:rPr b="1" i="0" lang="en-US" sz="7214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(RE)FAIRE COMMUNE</a:t>
            </a:r>
            <a:endParaRPr b="1" i="0" sz="7214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14"/>
              <a:buFont typeface="Arial"/>
              <a:buNone/>
            </a:pPr>
            <a:r>
              <a:rPr b="1" i="0" lang="en-US" sz="7214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Plaidoyer du Mouvement associatif pour les Municipales 2026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14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926141" y="8897085"/>
            <a:ext cx="3024000" cy="665280"/>
          </a:xfrm>
          <a:custGeom>
            <a:rect b="b" l="l" r="r" t="t"/>
            <a:pathLst>
              <a:path extrusionOk="0" h="665280" w="3024000">
                <a:moveTo>
                  <a:pt x="0" y="0"/>
                </a:moveTo>
                <a:lnTo>
                  <a:pt x="3024000" y="0"/>
                </a:lnTo>
                <a:lnTo>
                  <a:pt x="3024000" y="665280"/>
                </a:lnTo>
                <a:lnTo>
                  <a:pt x="0" y="665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190" y="6301864"/>
            <a:ext cx="2755183" cy="271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 flipH="1" rot="-9653800">
            <a:off x="-3904365" y="-304001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8" y="0"/>
                </a:moveTo>
                <a:lnTo>
                  <a:pt x="0" y="0"/>
                </a:lnTo>
                <a:lnTo>
                  <a:pt x="0" y="2665402"/>
                </a:lnTo>
                <a:lnTo>
                  <a:pt x="7517798" y="2665402"/>
                </a:lnTo>
                <a:lnTo>
                  <a:pt x="7517798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238467" y="759598"/>
            <a:ext cx="13787400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Nos recommandations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2511567" y="2418217"/>
            <a:ext cx="14981953" cy="262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ENGAGEMENT</a:t>
            </a:r>
            <a:endParaRPr b="1" i="0" sz="3050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Soutenir la formation des bénévoles</a:t>
            </a:r>
            <a:endParaRPr b="1" i="0" sz="305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Organiser des temps de visibilités de l’action associative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Simplifier les démarches administratives pour les associations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2421625" y="5361937"/>
            <a:ext cx="15161835" cy="36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FINANCEMENT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Privilégier la subvention comme principal mode de financement</a:t>
            </a:r>
            <a:endParaRPr b="1" i="0" sz="305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Opter pour des conventions pluriannuelles</a:t>
            </a:r>
            <a:endParaRPr b="1" i="0" sz="305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Permettre des financements de fonctionnement</a:t>
            </a:r>
            <a:endParaRPr b="1" i="0" sz="305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 flipH="1" rot="10800000">
            <a:off x="-720928" y="2475367"/>
            <a:ext cx="2932766" cy="735858"/>
          </a:xfrm>
          <a:custGeom>
            <a:rect b="b" l="l" r="r" t="t"/>
            <a:pathLst>
              <a:path extrusionOk="0" h="735858" w="2932766">
                <a:moveTo>
                  <a:pt x="0" y="735858"/>
                </a:moveTo>
                <a:lnTo>
                  <a:pt x="2932766" y="735858"/>
                </a:lnTo>
                <a:lnTo>
                  <a:pt x="2932766" y="0"/>
                </a:lnTo>
                <a:lnTo>
                  <a:pt x="0" y="0"/>
                </a:lnTo>
                <a:lnTo>
                  <a:pt x="0" y="73585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 flipH="1" rot="10800000">
            <a:off x="-720928" y="5712306"/>
            <a:ext cx="2932766" cy="735858"/>
          </a:xfrm>
          <a:custGeom>
            <a:rect b="b" l="l" r="r" t="t"/>
            <a:pathLst>
              <a:path extrusionOk="0" h="735858" w="2932766">
                <a:moveTo>
                  <a:pt x="0" y="735857"/>
                </a:moveTo>
                <a:lnTo>
                  <a:pt x="2932766" y="735857"/>
                </a:lnTo>
                <a:lnTo>
                  <a:pt x="2932766" y="0"/>
                </a:lnTo>
                <a:lnTo>
                  <a:pt x="0" y="0"/>
                </a:lnTo>
                <a:lnTo>
                  <a:pt x="0" y="73585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21041" y="7177050"/>
            <a:ext cx="2118092" cy="211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 flipH="1" rot="-9653800">
            <a:off x="-3904365" y="-304001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8" y="0"/>
                </a:moveTo>
                <a:lnTo>
                  <a:pt x="0" y="0"/>
                </a:lnTo>
                <a:lnTo>
                  <a:pt x="0" y="2665402"/>
                </a:lnTo>
                <a:lnTo>
                  <a:pt x="7517798" y="2665402"/>
                </a:lnTo>
                <a:lnTo>
                  <a:pt x="7517798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4238467" y="759598"/>
            <a:ext cx="13787400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Nos recommandations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2511567" y="2418217"/>
            <a:ext cx="14981953" cy="262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b="1" i="0" lang="en-US" sz="305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COOPERATION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Créer des espaces de dialogues avec les associations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Décliner localement la charte d’engagement réciproque</a:t>
            </a:r>
            <a:endParaRPr b="1" i="0" sz="305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Garantir les libertés associatives</a:t>
            </a:r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2421625" y="5361937"/>
            <a:ext cx="15161835" cy="36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ACCOMPAGNEMENT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Former les agent-e-s et élu-e-s à la vie asso</a:t>
            </a:r>
            <a:endParaRPr b="1" i="0" sz="305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Contribuer à l’ancrage de Guid’Asso</a:t>
            </a:r>
            <a:endParaRPr b="1" i="0" sz="305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50"/>
              <a:buFont typeface="Arial"/>
              <a:buChar char="-"/>
            </a:pPr>
            <a:r>
              <a:rPr b="1" i="0" lang="en-US" sz="305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Mettre à disposition des ressources pour les assos</a:t>
            </a:r>
            <a:endParaRPr b="1" i="0" sz="305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/>
          <p:nvPr/>
        </p:nvSpPr>
        <p:spPr>
          <a:xfrm flipH="1" rot="10800000">
            <a:off x="-720928" y="2475367"/>
            <a:ext cx="2932766" cy="735858"/>
          </a:xfrm>
          <a:custGeom>
            <a:rect b="b" l="l" r="r" t="t"/>
            <a:pathLst>
              <a:path extrusionOk="0" h="735858" w="2932766">
                <a:moveTo>
                  <a:pt x="0" y="735858"/>
                </a:moveTo>
                <a:lnTo>
                  <a:pt x="2932766" y="735858"/>
                </a:lnTo>
                <a:lnTo>
                  <a:pt x="2932766" y="0"/>
                </a:lnTo>
                <a:lnTo>
                  <a:pt x="0" y="0"/>
                </a:lnTo>
                <a:lnTo>
                  <a:pt x="0" y="73585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 flipH="1" rot="10800000">
            <a:off x="-720928" y="5712306"/>
            <a:ext cx="2932766" cy="735858"/>
          </a:xfrm>
          <a:custGeom>
            <a:rect b="b" l="l" r="r" t="t"/>
            <a:pathLst>
              <a:path extrusionOk="0" h="735858" w="2932766">
                <a:moveTo>
                  <a:pt x="0" y="735857"/>
                </a:moveTo>
                <a:lnTo>
                  <a:pt x="2932766" y="735857"/>
                </a:lnTo>
                <a:lnTo>
                  <a:pt x="2932766" y="0"/>
                </a:lnTo>
                <a:lnTo>
                  <a:pt x="0" y="0"/>
                </a:lnTo>
                <a:lnTo>
                  <a:pt x="0" y="73585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21041" y="7177050"/>
            <a:ext cx="2118092" cy="211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cf188d6b1_0_4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fcf188d6b1_0_4"/>
          <p:cNvSpPr/>
          <p:nvPr/>
        </p:nvSpPr>
        <p:spPr>
          <a:xfrm flipH="1" rot="-9653141">
            <a:off x="-3091744" y="-145840"/>
            <a:ext cx="7518855" cy="2665776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fcf188d6b1_0_4"/>
          <p:cNvSpPr txBox="1"/>
          <p:nvPr/>
        </p:nvSpPr>
        <p:spPr>
          <a:xfrm>
            <a:off x="4902325" y="931000"/>
            <a:ext cx="12792900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Stratégie de diffusion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34" name="Google Shape;234;g2fcf188d6b1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77133" y="7607282"/>
            <a:ext cx="2118092" cy="211809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fcf188d6b1_0_4"/>
          <p:cNvSpPr txBox="1"/>
          <p:nvPr/>
        </p:nvSpPr>
        <p:spPr>
          <a:xfrm>
            <a:off x="600293" y="3272425"/>
            <a:ext cx="15976894" cy="2520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3429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9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Création d’un kit de mobilisation en complément du doc de plaidoyer qui y sera présenté</a:t>
            </a:r>
            <a:endParaRPr/>
          </a:p>
          <a:p>
            <a:pPr indent="-184213" lvl="0" marL="3429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9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3429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9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Appui sur les réseaux membres du Mouvement associatif, notamment régionaux</a:t>
            </a:r>
            <a:endParaRPr/>
          </a:p>
          <a:p>
            <a:pPr indent="-298513" lvl="0" marL="4572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98513" lvl="0" marL="4572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36" name="Google Shape;236;g2fcf188d6b1_0_4"/>
          <p:cNvSpPr txBox="1"/>
          <p:nvPr/>
        </p:nvSpPr>
        <p:spPr>
          <a:xfrm>
            <a:off x="667684" y="5182167"/>
            <a:ext cx="16823904" cy="1206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28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Consolider les alliances avec les collectivités et promouvoir l’importance des assos dans les territoires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fcf188d6b1_0_4"/>
          <p:cNvSpPr txBox="1"/>
          <p:nvPr/>
        </p:nvSpPr>
        <p:spPr>
          <a:xfrm>
            <a:off x="667683" y="6610620"/>
            <a:ext cx="14955000" cy="1440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9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Organisation</a:t>
            </a:r>
            <a:r>
              <a:rPr b="1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 de Droit de cité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 30 janvier prochain à la </a:t>
            </a:r>
            <a:r>
              <a:rPr b="1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Cité Universitaire de Paris</a:t>
            </a:r>
            <a:endParaRPr/>
          </a:p>
          <a:p>
            <a:pPr indent="-184213" lvl="0" marL="3429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9"/>
              <a:buFont typeface="Courier New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42900" lvl="0" marL="3429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9"/>
              <a:buFont typeface="Courier New"/>
              <a:buChar char="o"/>
            </a:pPr>
            <a:r>
              <a:rPr b="1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Intervention d’associations d’élus et de collectivités lors d’une table ronde </a:t>
            </a:r>
            <a:endParaRPr/>
          </a:p>
          <a:p>
            <a:pPr indent="-184213" lvl="0" marL="34290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99"/>
              <a:buFont typeface="Courier New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38" name="Google Shape;238;g2fcf188d6b1_0_4"/>
          <p:cNvSpPr txBox="1"/>
          <p:nvPr/>
        </p:nvSpPr>
        <p:spPr>
          <a:xfrm>
            <a:off x="600292" y="2027942"/>
            <a:ext cx="17392739" cy="1318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S’appuyer sur les associations aux niveau local afin de diffuser le plaidoyer le plus largement possible en s’appuyant sur la mobilisation “</a:t>
            </a:r>
            <a:r>
              <a:rPr b="1" i="1" lang="en-US" sz="28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Ca ne tient plus” </a:t>
            </a:r>
            <a:r>
              <a:rPr b="1" i="0" lang="en-US" sz="28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dans la continuité du 11 octobre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/>
          <p:nvPr/>
        </p:nvSpPr>
        <p:spPr>
          <a:xfrm flipH="1" rot="-9653800">
            <a:off x="-3904365" y="-304001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8" y="0"/>
                </a:moveTo>
                <a:lnTo>
                  <a:pt x="0" y="0"/>
                </a:lnTo>
                <a:lnTo>
                  <a:pt x="0" y="2665402"/>
                </a:lnTo>
                <a:lnTo>
                  <a:pt x="7517798" y="2665402"/>
                </a:lnTo>
                <a:lnTo>
                  <a:pt x="7517798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4238467" y="759598"/>
            <a:ext cx="13787400" cy="11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Stratégies sur différentes temporalités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2511575" y="2037225"/>
            <a:ext cx="15427500" cy="1971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b="1" i="0" lang="en-US" sz="305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Temps de la campagne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t/>
            </a:r>
            <a:endParaRPr b="1" i="0" sz="3050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t/>
            </a:r>
            <a:endParaRPr b="1" i="0" sz="3050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2511574" y="2736025"/>
            <a:ext cx="13787400" cy="1349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Permettre aux associations de mobiliser les candidates et candidats de leurs territoires avant la campagne afin de garantir des engagements en matière de vie associative</a:t>
            </a:r>
            <a:endParaRPr b="0" i="0" sz="2499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just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2507825" y="4112569"/>
            <a:ext cx="13749555" cy="678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Accueillir les nouveaux élu-e-s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2507825" y="4937839"/>
            <a:ext cx="13106700" cy="1076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Communication prévue cet été auprès des maires et élu-e-s à la vie associative</a:t>
            </a:r>
            <a:endParaRPr/>
          </a:p>
          <a:p>
            <a:pPr indent="0" lvl="0" marL="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Prévoir des courriers de bienvenue et de félicitations aux nouvelles équipes</a:t>
            </a:r>
            <a:endParaRPr b="0" i="0" sz="2499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51" name="Google Shape;251;p10"/>
          <p:cNvSpPr/>
          <p:nvPr/>
        </p:nvSpPr>
        <p:spPr>
          <a:xfrm flipH="1" rot="10800000">
            <a:off x="-720928" y="2094367"/>
            <a:ext cx="2932766" cy="735858"/>
          </a:xfrm>
          <a:custGeom>
            <a:rect b="b" l="l" r="r" t="t"/>
            <a:pathLst>
              <a:path extrusionOk="0" h="735858" w="2932766">
                <a:moveTo>
                  <a:pt x="0" y="735858"/>
                </a:moveTo>
                <a:lnTo>
                  <a:pt x="2932766" y="735858"/>
                </a:lnTo>
                <a:lnTo>
                  <a:pt x="2932766" y="0"/>
                </a:lnTo>
                <a:lnTo>
                  <a:pt x="0" y="0"/>
                </a:lnTo>
                <a:lnTo>
                  <a:pt x="0" y="73585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 flipH="1" rot="10800000">
            <a:off x="-518153" y="4271614"/>
            <a:ext cx="2932766" cy="735858"/>
          </a:xfrm>
          <a:custGeom>
            <a:rect b="b" l="l" r="r" t="t"/>
            <a:pathLst>
              <a:path extrusionOk="0" h="735858" w="2932766">
                <a:moveTo>
                  <a:pt x="0" y="735857"/>
                </a:moveTo>
                <a:lnTo>
                  <a:pt x="2932766" y="735857"/>
                </a:lnTo>
                <a:lnTo>
                  <a:pt x="2932766" y="0"/>
                </a:lnTo>
                <a:lnTo>
                  <a:pt x="0" y="0"/>
                </a:lnTo>
                <a:lnTo>
                  <a:pt x="0" y="73585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21041" y="7177050"/>
            <a:ext cx="2118092" cy="211809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/>
          <p:nvPr/>
        </p:nvSpPr>
        <p:spPr>
          <a:xfrm>
            <a:off x="1598610" y="6897815"/>
            <a:ext cx="659139" cy="558470"/>
          </a:xfrm>
          <a:custGeom>
            <a:rect b="b" l="l" r="r" t="t"/>
            <a:pathLst>
              <a:path extrusionOk="0" h="558470" w="659139">
                <a:moveTo>
                  <a:pt x="0" y="0"/>
                </a:moveTo>
                <a:lnTo>
                  <a:pt x="659139" y="0"/>
                </a:lnTo>
                <a:lnTo>
                  <a:pt x="659139" y="558470"/>
                </a:lnTo>
                <a:lnTo>
                  <a:pt x="0" y="558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2507825" y="5891304"/>
            <a:ext cx="5706027" cy="32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Mise à jour du « Kit asso de l’élu » en cours , document à destination des élu-e-s autour d’enjeux de vie associative</a:t>
            </a:r>
            <a:endParaRPr/>
          </a:p>
          <a:p>
            <a:pPr indent="0" lvl="0" marL="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56" name="Google Shape;25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72600" y="6222086"/>
            <a:ext cx="2384676" cy="340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/>
          <p:nvPr/>
        </p:nvSpPr>
        <p:spPr>
          <a:xfrm flipH="1" rot="-9653800">
            <a:off x="-2415876" y="5357879"/>
            <a:ext cx="8269721" cy="2931992"/>
          </a:xfrm>
          <a:custGeom>
            <a:rect b="b" l="l" r="r" t="t"/>
            <a:pathLst>
              <a:path extrusionOk="0" h="2931992" w="8269721">
                <a:moveTo>
                  <a:pt x="8269721" y="0"/>
                </a:moveTo>
                <a:lnTo>
                  <a:pt x="0" y="0"/>
                </a:lnTo>
                <a:lnTo>
                  <a:pt x="0" y="2931992"/>
                </a:lnTo>
                <a:lnTo>
                  <a:pt x="8269721" y="2931992"/>
                </a:lnTo>
                <a:lnTo>
                  <a:pt x="826972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 flipH="1">
            <a:off x="12288556" y="4720382"/>
            <a:ext cx="8269721" cy="2931992"/>
          </a:xfrm>
          <a:custGeom>
            <a:rect b="b" l="l" r="r" t="t"/>
            <a:pathLst>
              <a:path extrusionOk="0" h="2931992" w="8269721">
                <a:moveTo>
                  <a:pt x="0" y="2931992"/>
                </a:moveTo>
                <a:lnTo>
                  <a:pt x="8269721" y="2931992"/>
                </a:lnTo>
                <a:lnTo>
                  <a:pt x="8269721" y="0"/>
                </a:lnTo>
                <a:lnTo>
                  <a:pt x="0" y="0"/>
                </a:lnTo>
                <a:lnTo>
                  <a:pt x="0" y="2931992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8"/>
          <p:cNvCxnSpPr/>
          <p:nvPr/>
        </p:nvCxnSpPr>
        <p:spPr>
          <a:xfrm flipH="1" rot="10800000">
            <a:off x="-1181262" y="9248775"/>
            <a:ext cx="12969856" cy="19050"/>
          </a:xfrm>
          <a:prstGeom prst="straightConnector1">
            <a:avLst/>
          </a:prstGeom>
          <a:noFill/>
          <a:ln cap="flat" cmpd="sng" w="38100">
            <a:solidFill>
              <a:srgbClr val="FED5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8"/>
          <p:cNvSpPr/>
          <p:nvPr/>
        </p:nvSpPr>
        <p:spPr>
          <a:xfrm>
            <a:off x="8926141" y="8897085"/>
            <a:ext cx="3024000" cy="665280"/>
          </a:xfrm>
          <a:custGeom>
            <a:rect b="b" l="l" r="r" t="t"/>
            <a:pathLst>
              <a:path extrusionOk="0" h="665280" w="3024000">
                <a:moveTo>
                  <a:pt x="0" y="0"/>
                </a:moveTo>
                <a:lnTo>
                  <a:pt x="3024000" y="0"/>
                </a:lnTo>
                <a:lnTo>
                  <a:pt x="3024000" y="665280"/>
                </a:lnTo>
                <a:lnTo>
                  <a:pt x="0" y="665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6810768" y="4085383"/>
            <a:ext cx="4666464" cy="4648965"/>
          </a:xfrm>
          <a:custGeom>
            <a:rect b="b" l="l" r="r" t="t"/>
            <a:pathLst>
              <a:path extrusionOk="0" h="4648965" w="4666464">
                <a:moveTo>
                  <a:pt x="0" y="0"/>
                </a:moveTo>
                <a:lnTo>
                  <a:pt x="4666464" y="0"/>
                </a:lnTo>
                <a:lnTo>
                  <a:pt x="4666464" y="4648965"/>
                </a:lnTo>
                <a:lnTo>
                  <a:pt x="0" y="4648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5168768" y="2230345"/>
            <a:ext cx="7105491" cy="173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86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Échanges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/>
          <p:nvPr/>
        </p:nvSpPr>
        <p:spPr>
          <a:xfrm flipH="1" rot="-9653800">
            <a:off x="-4940162" y="-87737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0"/>
          <p:cNvSpPr/>
          <p:nvPr/>
        </p:nvSpPr>
        <p:spPr>
          <a:xfrm flipH="1" rot="-9653800">
            <a:off x="-3091782" y="-146413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4655170" y="825945"/>
            <a:ext cx="12174549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Lien vers les outils de plaidoyer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1196970" y="2226328"/>
            <a:ext cx="16353600" cy="8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ctr">
              <a:lnSpc>
                <a:spcPct val="2386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860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79" name="Google Shape;27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3016" y="263813"/>
            <a:ext cx="2118092" cy="211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3519" y="2369949"/>
            <a:ext cx="4965304" cy="6998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apture d’écran, Graphique, conception, motif&#10;&#10;Le contenu généré par l’IA peut être incorrect." id="281" name="Google Shape;28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6591" y="5014452"/>
            <a:ext cx="3385598" cy="338559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/>
          <p:nvPr/>
        </p:nvSpPr>
        <p:spPr>
          <a:xfrm>
            <a:off x="8576591" y="4028625"/>
            <a:ext cx="76101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rgbClr val="FFC000"/>
                </a:solidFill>
                <a:latin typeface="Bitter"/>
                <a:ea typeface="Bitter"/>
                <a:cs typeface="Bitter"/>
                <a:sym typeface="Bitter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Disponible ici</a:t>
            </a:r>
            <a:endParaRPr b="1" i="0" sz="3600" u="none" cap="none" strike="noStrike">
              <a:solidFill>
                <a:srgbClr val="FFC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 flipH="1" rot="-9653800">
            <a:off x="-3091782" y="-146413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4655170" y="825945"/>
            <a:ext cx="12174549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Calendrier</a:t>
            </a:r>
            <a:endParaRPr b="1" i="0" sz="54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1196970" y="2226328"/>
            <a:ext cx="16353600" cy="8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ctr">
              <a:lnSpc>
                <a:spcPct val="2386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860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92" name="Google Shape;29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3016" y="263813"/>
            <a:ext cx="2118092" cy="2118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31"/>
          <p:cNvGrpSpPr/>
          <p:nvPr/>
        </p:nvGrpSpPr>
        <p:grpSpPr>
          <a:xfrm>
            <a:off x="745229" y="4235524"/>
            <a:ext cx="16797541" cy="1815950"/>
            <a:chOff x="7799" y="3156024"/>
            <a:chExt cx="16797541" cy="1815950"/>
          </a:xfrm>
        </p:grpSpPr>
        <p:sp>
          <p:nvSpPr>
            <p:cNvPr id="294" name="Google Shape;294;p31"/>
            <p:cNvSpPr/>
            <p:nvPr/>
          </p:nvSpPr>
          <p:spPr>
            <a:xfrm>
              <a:off x="7799" y="3156024"/>
              <a:ext cx="4539876" cy="1815950"/>
            </a:xfrm>
            <a:prstGeom prst="chevron">
              <a:avLst>
                <a:gd fmla="val 50000" name="adj"/>
              </a:avLst>
            </a:prstGeom>
            <a:solidFill>
              <a:srgbClr val="FED50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1"/>
            <p:cNvSpPr txBox="1"/>
            <p:nvPr/>
          </p:nvSpPr>
          <p:spPr>
            <a:xfrm>
              <a:off x="915774" y="3156024"/>
              <a:ext cx="2723926" cy="18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000" lIns="84000" spcFirstLastPara="1" rIns="28000" wrap="square" tIns="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30 janvier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Organisation de Droit de Cité</a:t>
              </a: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4093687" y="3156024"/>
              <a:ext cx="4539876" cy="1815950"/>
            </a:xfrm>
            <a:prstGeom prst="chevron">
              <a:avLst>
                <a:gd fmla="val 50000" name="adj"/>
              </a:avLst>
            </a:prstGeom>
            <a:solidFill>
              <a:srgbClr val="FED50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1"/>
            <p:cNvSpPr txBox="1"/>
            <p:nvPr/>
          </p:nvSpPr>
          <p:spPr>
            <a:xfrm>
              <a:off x="5001662" y="3156024"/>
              <a:ext cx="2723926" cy="18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000" lIns="84000" spcFirstLastPara="1" rIns="28000" wrap="square" tIns="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15 et 22 mars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Elections municipales</a:t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8179576" y="3156024"/>
              <a:ext cx="4539876" cy="1815950"/>
            </a:xfrm>
            <a:prstGeom prst="chevron">
              <a:avLst>
                <a:gd fmla="val 50000" name="adj"/>
              </a:avLst>
            </a:prstGeom>
            <a:solidFill>
              <a:srgbClr val="FED50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 txBox="1"/>
            <p:nvPr/>
          </p:nvSpPr>
          <p:spPr>
            <a:xfrm>
              <a:off x="9087551" y="3156024"/>
              <a:ext cx="2723926" cy="18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000" lIns="84000" spcFirstLastPara="1" rIns="28000" wrap="square" tIns="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Installation des nouvelles listes et élections au sein des conseils municipaux</a:t>
              </a: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12265464" y="3156024"/>
              <a:ext cx="4539876" cy="1815950"/>
            </a:xfrm>
            <a:prstGeom prst="chevron">
              <a:avLst>
                <a:gd fmla="val 50000" name="adj"/>
              </a:avLst>
            </a:prstGeom>
            <a:solidFill>
              <a:srgbClr val="FED50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13173439" y="3156024"/>
              <a:ext cx="2723926" cy="18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000" lIns="84000" spcFirstLastPara="1" rIns="28000" wrap="square" tIns="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Bitter"/>
                  <a:ea typeface="Bitter"/>
                  <a:cs typeface="Bitter"/>
                  <a:sym typeface="Bitter"/>
                </a:rPr>
                <a:t>Envoi de kits assos de l’élus et de lettres d’accueils aux nouvelles équipes municipales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/>
          <p:nvPr/>
        </p:nvSpPr>
        <p:spPr>
          <a:xfrm flipH="1" rot="-9653800">
            <a:off x="-2415876" y="5357879"/>
            <a:ext cx="8269721" cy="2931992"/>
          </a:xfrm>
          <a:custGeom>
            <a:rect b="b" l="l" r="r" t="t"/>
            <a:pathLst>
              <a:path extrusionOk="0" h="2931992" w="8269721">
                <a:moveTo>
                  <a:pt x="8269721" y="0"/>
                </a:moveTo>
                <a:lnTo>
                  <a:pt x="0" y="0"/>
                </a:lnTo>
                <a:lnTo>
                  <a:pt x="0" y="2931992"/>
                </a:lnTo>
                <a:lnTo>
                  <a:pt x="8269721" y="2931992"/>
                </a:lnTo>
                <a:lnTo>
                  <a:pt x="8269721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2"/>
          <p:cNvSpPr/>
          <p:nvPr/>
        </p:nvSpPr>
        <p:spPr>
          <a:xfrm flipH="1">
            <a:off x="12288556" y="4720382"/>
            <a:ext cx="8269721" cy="2931992"/>
          </a:xfrm>
          <a:custGeom>
            <a:rect b="b" l="l" r="r" t="t"/>
            <a:pathLst>
              <a:path extrusionOk="0" h="2931992" w="8269721">
                <a:moveTo>
                  <a:pt x="0" y="2931992"/>
                </a:moveTo>
                <a:lnTo>
                  <a:pt x="8269721" y="2931992"/>
                </a:lnTo>
                <a:lnTo>
                  <a:pt x="8269721" y="0"/>
                </a:lnTo>
                <a:lnTo>
                  <a:pt x="0" y="0"/>
                </a:lnTo>
                <a:lnTo>
                  <a:pt x="0" y="2931992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32"/>
          <p:cNvCxnSpPr/>
          <p:nvPr/>
        </p:nvCxnSpPr>
        <p:spPr>
          <a:xfrm flipH="1" rot="10800000">
            <a:off x="-1181262" y="9248775"/>
            <a:ext cx="12969856" cy="19050"/>
          </a:xfrm>
          <a:prstGeom prst="straightConnector1">
            <a:avLst/>
          </a:prstGeom>
          <a:noFill/>
          <a:ln cap="flat" cmpd="sng" w="38100">
            <a:solidFill>
              <a:srgbClr val="FED5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32"/>
          <p:cNvSpPr/>
          <p:nvPr/>
        </p:nvSpPr>
        <p:spPr>
          <a:xfrm>
            <a:off x="8926141" y="8897085"/>
            <a:ext cx="3024000" cy="665280"/>
          </a:xfrm>
          <a:custGeom>
            <a:rect b="b" l="l" r="r" t="t"/>
            <a:pathLst>
              <a:path extrusionOk="0" h="665280" w="3024000">
                <a:moveTo>
                  <a:pt x="0" y="0"/>
                </a:moveTo>
                <a:lnTo>
                  <a:pt x="3024000" y="0"/>
                </a:lnTo>
                <a:lnTo>
                  <a:pt x="3024000" y="665280"/>
                </a:lnTo>
                <a:lnTo>
                  <a:pt x="0" y="665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6810768" y="4085383"/>
            <a:ext cx="4666464" cy="4648965"/>
          </a:xfrm>
          <a:custGeom>
            <a:rect b="b" l="l" r="r" t="t"/>
            <a:pathLst>
              <a:path extrusionOk="0" h="4648965" w="4666464">
                <a:moveTo>
                  <a:pt x="0" y="0"/>
                </a:moveTo>
                <a:lnTo>
                  <a:pt x="4666464" y="0"/>
                </a:lnTo>
                <a:lnTo>
                  <a:pt x="4666464" y="4648965"/>
                </a:lnTo>
                <a:lnTo>
                  <a:pt x="0" y="4648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5168768" y="2230345"/>
            <a:ext cx="7105491" cy="173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86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Échanges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 flipH="1" rot="-9653800">
            <a:off x="-4940162" y="-87737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890900" y="2238750"/>
            <a:ext cx="818715" cy="7340838"/>
          </a:xfrm>
          <a:custGeom>
            <a:rect b="b" l="l" r="r" t="t"/>
            <a:pathLst>
              <a:path extrusionOk="0" h="4458348" w="818715">
                <a:moveTo>
                  <a:pt x="0" y="0"/>
                </a:moveTo>
                <a:lnTo>
                  <a:pt x="818715" y="0"/>
                </a:lnTo>
                <a:lnTo>
                  <a:pt x="818715" y="4458348"/>
                </a:lnTo>
                <a:lnTo>
                  <a:pt x="0" y="4458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 rot="10800000">
            <a:off x="-105920" y="-875605"/>
            <a:ext cx="7371587" cy="2347737"/>
            <a:chOff x="0" y="-28575"/>
            <a:chExt cx="2641810" cy="841375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2641810" cy="365173"/>
            </a:xfrm>
            <a:custGeom>
              <a:rect b="b" l="l" r="r" t="t"/>
              <a:pathLst>
                <a:path extrusionOk="0" h="365173" w="2641810">
                  <a:moveTo>
                    <a:pt x="0" y="0"/>
                  </a:moveTo>
                  <a:lnTo>
                    <a:pt x="2641810" y="0"/>
                  </a:lnTo>
                  <a:lnTo>
                    <a:pt x="2641810" y="365173"/>
                  </a:lnTo>
                  <a:lnTo>
                    <a:pt x="0" y="365173"/>
                  </a:lnTo>
                  <a:close/>
                </a:path>
              </a:pathLst>
            </a:custGeom>
            <a:solidFill>
              <a:srgbClr val="FED5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ED50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ED50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2"/>
          <p:cNvSpPr txBox="1"/>
          <p:nvPr/>
        </p:nvSpPr>
        <p:spPr>
          <a:xfrm>
            <a:off x="537174" y="433494"/>
            <a:ext cx="6210935" cy="813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9"/>
              <a:buFont typeface="Arial"/>
              <a:buNone/>
            </a:pPr>
            <a:r>
              <a:rPr b="1" i="0" lang="en-US" sz="4549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Déroulé du webinaire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709631" y="2526632"/>
            <a:ext cx="15535800" cy="748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Présentation du Mouvement associatif</a:t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Présentation des élections municipales</a:t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914400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Les enjeux autour des élections municipales</a:t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914400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Les recommandations en faveur de la vie associative</a:t>
            </a:r>
            <a:endParaRPr/>
          </a:p>
          <a:p>
            <a:pPr indent="0" lvl="1" marL="280351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Temps d'échanges</a:t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914400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itter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Présentation des outils de plaidoyer et du kit de plaidoyer</a:t>
            </a:r>
            <a:endParaRPr/>
          </a:p>
          <a:p>
            <a:pPr indent="-771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itter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itter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Calendrier</a:t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0351" lvl="1" marL="560702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Temps d'échanges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4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21041" y="7177050"/>
            <a:ext cx="2118092" cy="211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 flipH="1" rot="-9653800">
            <a:off x="13245021" y="59696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8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8" y="2665401"/>
                </a:lnTo>
                <a:lnTo>
                  <a:pt x="7517798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 flipH="1" rot="3975030">
            <a:off x="6857919" y="6932599"/>
            <a:ext cx="2431411" cy="862046"/>
          </a:xfrm>
          <a:custGeom>
            <a:rect b="b" l="l" r="r" t="t"/>
            <a:pathLst>
              <a:path extrusionOk="0" h="862046" w="2431411">
                <a:moveTo>
                  <a:pt x="2431411" y="0"/>
                </a:moveTo>
                <a:lnTo>
                  <a:pt x="0" y="0"/>
                </a:lnTo>
                <a:lnTo>
                  <a:pt x="0" y="862045"/>
                </a:lnTo>
                <a:lnTo>
                  <a:pt x="2431411" y="862045"/>
                </a:lnTo>
                <a:lnTo>
                  <a:pt x="243141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 flipH="1" rot="-1083296">
            <a:off x="3957373" y="7432360"/>
            <a:ext cx="2431411" cy="862046"/>
          </a:xfrm>
          <a:custGeom>
            <a:rect b="b" l="l" r="r" t="t"/>
            <a:pathLst>
              <a:path extrusionOk="0" h="862046" w="2431411">
                <a:moveTo>
                  <a:pt x="2431411" y="0"/>
                </a:moveTo>
                <a:lnTo>
                  <a:pt x="0" y="0"/>
                </a:lnTo>
                <a:lnTo>
                  <a:pt x="0" y="862046"/>
                </a:lnTo>
                <a:lnTo>
                  <a:pt x="2431411" y="862046"/>
                </a:lnTo>
                <a:lnTo>
                  <a:pt x="243141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 flipH="1">
            <a:off x="6189092" y="6247151"/>
            <a:ext cx="296799" cy="1616232"/>
          </a:xfrm>
          <a:custGeom>
            <a:rect b="b" l="l" r="r" t="t"/>
            <a:pathLst>
              <a:path extrusionOk="0" h="1616232" w="296799">
                <a:moveTo>
                  <a:pt x="296799" y="0"/>
                </a:moveTo>
                <a:lnTo>
                  <a:pt x="0" y="0"/>
                </a:lnTo>
                <a:lnTo>
                  <a:pt x="0" y="1616232"/>
                </a:lnTo>
                <a:lnTo>
                  <a:pt x="296799" y="1616232"/>
                </a:lnTo>
                <a:lnTo>
                  <a:pt x="29679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 flipH="1" rot="144172">
            <a:off x="7509536" y="8208168"/>
            <a:ext cx="732999" cy="732999"/>
          </a:xfrm>
          <a:custGeom>
            <a:rect b="b" l="l" r="r" t="t"/>
            <a:pathLst>
              <a:path extrusionOk="0" h="732999" w="732999">
                <a:moveTo>
                  <a:pt x="732998" y="0"/>
                </a:moveTo>
                <a:lnTo>
                  <a:pt x="0" y="0"/>
                </a:lnTo>
                <a:lnTo>
                  <a:pt x="0" y="732999"/>
                </a:lnTo>
                <a:lnTo>
                  <a:pt x="732998" y="732999"/>
                </a:lnTo>
                <a:lnTo>
                  <a:pt x="732998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 rot="-3743750">
            <a:off x="1394824" y="4331260"/>
            <a:ext cx="650177" cy="650177"/>
          </a:xfrm>
          <a:custGeom>
            <a:rect b="b" l="l" r="r" t="t"/>
            <a:pathLst>
              <a:path extrusionOk="0" h="650177" w="650177">
                <a:moveTo>
                  <a:pt x="0" y="0"/>
                </a:moveTo>
                <a:lnTo>
                  <a:pt x="650177" y="0"/>
                </a:lnTo>
                <a:lnTo>
                  <a:pt x="650177" y="650178"/>
                </a:lnTo>
                <a:lnTo>
                  <a:pt x="0" y="650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015108" y="7619856"/>
            <a:ext cx="657251" cy="657251"/>
          </a:xfrm>
          <a:custGeom>
            <a:rect b="b" l="l" r="r" t="t"/>
            <a:pathLst>
              <a:path extrusionOk="0" h="657251" w="657251">
                <a:moveTo>
                  <a:pt x="0" y="0"/>
                </a:moveTo>
                <a:lnTo>
                  <a:pt x="657250" y="0"/>
                </a:lnTo>
                <a:lnTo>
                  <a:pt x="657250" y="657250"/>
                </a:lnTo>
                <a:lnTo>
                  <a:pt x="0" y="65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 flipH="1" rot="-7343510">
            <a:off x="3330928" y="5275566"/>
            <a:ext cx="2431411" cy="862046"/>
          </a:xfrm>
          <a:custGeom>
            <a:rect b="b" l="l" r="r" t="t"/>
            <a:pathLst>
              <a:path extrusionOk="0" h="862046" w="2431411">
                <a:moveTo>
                  <a:pt x="2431411" y="0"/>
                </a:moveTo>
                <a:lnTo>
                  <a:pt x="0" y="0"/>
                </a:lnTo>
                <a:lnTo>
                  <a:pt x="0" y="862045"/>
                </a:lnTo>
                <a:lnTo>
                  <a:pt x="2431411" y="862045"/>
                </a:lnTo>
                <a:lnTo>
                  <a:pt x="243141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 rot="5887158">
            <a:off x="6827263" y="5109550"/>
            <a:ext cx="2431411" cy="862046"/>
          </a:xfrm>
          <a:custGeom>
            <a:rect b="b" l="l" r="r" t="t"/>
            <a:pathLst>
              <a:path extrusionOk="0" h="862046" w="2431411">
                <a:moveTo>
                  <a:pt x="2431411" y="862046"/>
                </a:moveTo>
                <a:lnTo>
                  <a:pt x="0" y="862046"/>
                </a:lnTo>
                <a:lnTo>
                  <a:pt x="0" y="0"/>
                </a:lnTo>
                <a:lnTo>
                  <a:pt x="2431411" y="0"/>
                </a:lnTo>
                <a:lnTo>
                  <a:pt x="2431411" y="86204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4964408" y="4517706"/>
            <a:ext cx="3373509" cy="3568135"/>
          </a:xfrm>
          <a:custGeom>
            <a:rect b="b" l="l" r="r" t="t"/>
            <a:pathLst>
              <a:path extrusionOk="0" h="3568135" w="3373509">
                <a:moveTo>
                  <a:pt x="0" y="0"/>
                </a:moveTo>
                <a:lnTo>
                  <a:pt x="3373509" y="0"/>
                </a:lnTo>
                <a:lnTo>
                  <a:pt x="3373509" y="3568134"/>
                </a:lnTo>
                <a:lnTo>
                  <a:pt x="0" y="3568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189092" y="4967125"/>
            <a:ext cx="695436" cy="1247418"/>
          </a:xfrm>
          <a:custGeom>
            <a:rect b="b" l="l" r="r" t="t"/>
            <a:pathLst>
              <a:path extrusionOk="0" h="1247418" w="695436">
                <a:moveTo>
                  <a:pt x="0" y="0"/>
                </a:moveTo>
                <a:lnTo>
                  <a:pt x="695435" y="0"/>
                </a:lnTo>
                <a:lnTo>
                  <a:pt x="695435" y="1247419"/>
                </a:lnTo>
                <a:lnTo>
                  <a:pt x="0" y="124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8732193" y="4337686"/>
            <a:ext cx="860055" cy="860055"/>
          </a:xfrm>
          <a:custGeom>
            <a:rect b="b" l="l" r="r" t="t"/>
            <a:pathLst>
              <a:path extrusionOk="0" h="860055" w="860055">
                <a:moveTo>
                  <a:pt x="0" y="0"/>
                </a:moveTo>
                <a:lnTo>
                  <a:pt x="860055" y="0"/>
                </a:lnTo>
                <a:lnTo>
                  <a:pt x="860055" y="860055"/>
                </a:lnTo>
                <a:lnTo>
                  <a:pt x="0" y="860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8355230" y="8554954"/>
            <a:ext cx="2351507" cy="4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Porter les enjeux de 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 vie associative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847600" y="1930975"/>
            <a:ext cx="16127794" cy="1356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Association loi 1901, Le Mouvement associatif a pour objet de représenter et de renforcer la vie associative en région. Il comprend </a:t>
            </a:r>
            <a:r>
              <a:rPr b="0" i="0" lang="en-US" sz="2099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45 membres nationaux et est représenté dans 14 regions à travers Les Mouvements associatifs régionaux. A travers ses membres, Le Mouvement associatif rassemble près de 700 000 association, soit plus de la moitié des associations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81001" y="714217"/>
            <a:ext cx="12252000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 Mouvement associatif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717741" y="6457795"/>
            <a:ext cx="1965080" cy="1110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5"/>
              <a:buFont typeface="Arial"/>
              <a:buNone/>
            </a:pPr>
            <a:r>
              <a:rPr b="1" i="0" lang="en-US" sz="1895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MISSIONS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5"/>
              <a:buFont typeface="Arial"/>
              <a:buNone/>
            </a:pPr>
            <a:r>
              <a:rPr b="1" i="0" lang="en-US" sz="1895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guident l'action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5"/>
              <a:buFont typeface="Arial"/>
              <a:buNone/>
            </a:pPr>
            <a:r>
              <a:rPr b="1" i="0" lang="en-US" sz="1895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du Mouvement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5"/>
              <a:buFont typeface="Arial"/>
              <a:buNone/>
            </a:pPr>
            <a:r>
              <a:rPr b="1" i="0" lang="en-US" sz="1895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associatif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682126" y="8324530"/>
            <a:ext cx="2351507" cy="4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Accompagner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les associations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7240741" y="3691022"/>
            <a:ext cx="2351507" cy="460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Rendre visible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l'action associative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47611" y="4318053"/>
            <a:ext cx="2622037" cy="686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Animer les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dynamiques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00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"/>
              <a:buFont typeface="Arial"/>
              <a:buNone/>
            </a:pPr>
            <a:r>
              <a:rPr b="1" i="0" lang="en-US" sz="1561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associatives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665552" y="7363622"/>
            <a:ext cx="2118092" cy="211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 flipH="1" rot="-9653800">
            <a:off x="13245021" y="59696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8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8" y="2665401"/>
                </a:lnTo>
                <a:lnTo>
                  <a:pt x="7517798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381001" y="714217"/>
            <a:ext cx="1225200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 Mouvement associatif et ses membres nationaux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5552" y="7363622"/>
            <a:ext cx="2118092" cy="211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-973394" y="1918741"/>
            <a:ext cx="15468883" cy="112870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8726" y="2783711"/>
            <a:ext cx="6600982" cy="691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/>
          <p:nvPr/>
        </p:nvSpPr>
        <p:spPr>
          <a:xfrm flipH="1" rot="-9653800">
            <a:off x="13245021" y="59696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8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8" y="2665401"/>
                </a:lnTo>
                <a:lnTo>
                  <a:pt x="7517798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381001" y="714217"/>
            <a:ext cx="1225200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 Mouvement associatif et ses membres régionaux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5552" y="7363622"/>
            <a:ext cx="2118092" cy="211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2"/>
          <p:cNvSpPr/>
          <p:nvPr/>
        </p:nvSpPr>
        <p:spPr>
          <a:xfrm>
            <a:off x="-973394" y="1918741"/>
            <a:ext cx="15468883" cy="112870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5029" y="3032045"/>
            <a:ext cx="8963872" cy="735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 flipH="1" rot="-9653800">
            <a:off x="-3091782" y="-146413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4655170" y="921374"/>
            <a:ext cx="12174549" cy="947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Présentation des élections municipales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152725" y="2231100"/>
            <a:ext cx="16353600" cy="8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Elections municipales les 15 et 22 mars 2026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- Scrutin de liste  : élection des maires, de ses adjoints et des représentants des intercommunalités</a:t>
            </a:r>
            <a:endParaRPr/>
          </a:p>
          <a:p>
            <a:pPr indent="0" lvl="4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36 000 communes et élections, près de 500 000 élus locaux qui auront en charge :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</a:t>
            </a:r>
            <a:r>
              <a:rPr b="0" i="0" lang="en-US" sz="2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-  Ecoles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 L’animation de la vie locale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Action sociale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La vie associative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3" marL="7813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En 2020, le financement des communes représentait :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</a:t>
            </a:r>
            <a:r>
              <a:rPr b="0" i="0" lang="en-US" sz="2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- Près de 12% du budget des associations soit, près d’un quart des fonds publics destinés au monde associatif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457200" lvl="3" marL="7813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 Selon l’étude sur la santé financière des associations de septembre dernier :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Les associations indiquaient que les communes et les intercommunalités épargnaient davantage les associations en matière de financement que les autres collectivités </a:t>
            </a:r>
            <a:endParaRPr/>
          </a:p>
          <a:p>
            <a:pPr indent="0" lvl="1" marL="2860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3016" y="263813"/>
            <a:ext cx="2118092" cy="211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 flipH="1" rot="-9653800">
            <a:off x="-3091782" y="-146413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4655169" y="676117"/>
            <a:ext cx="12174549" cy="1293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Contexte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152725" y="2231100"/>
            <a:ext cx="16353600" cy="8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Dégradation de la situation économique des associations qui s’est matérialisée autour de la journée du 11 octobre « Ca ne tient plus ! »</a:t>
            </a:r>
            <a:endParaRPr/>
          </a:p>
          <a:p>
            <a:pPr indent="0" lvl="1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Baisse de financements pour les associations (2,5 milliards d’euros de subventions en moins entre 2023 et 2024 dans les financements de l’Etat, 1 milliard d’euros de pertes attendu au titre du PLF 2026)</a:t>
            </a:r>
            <a:endParaRPr/>
          </a:p>
          <a:p>
            <a:pPr indent="0" lvl="1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Trésorerie des associations en difficulté : près de 90 000 emplois menacés selon une étude sur la santé financière des associations en septembre dernier </a:t>
            </a:r>
            <a:endParaRPr/>
          </a:p>
          <a:p>
            <a:pPr indent="0" lvl="4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Mise sous tension des relations entre associations et pouvoirs publics, notamment autour de la question des libertés associatives et d’un rapport plus descendant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- Mise en place du Contrat d’engagement républicain qui renforce le contrôle sur les associations </a:t>
            </a:r>
            <a:endParaRPr/>
          </a:p>
          <a:p>
            <a:pPr indent="0" lvl="3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Contraintes imposées aux associations via des marchés publics, au dépend de subventions, notamment de fonctionnement</a:t>
            </a:r>
            <a:endParaRPr/>
          </a:p>
          <a:p>
            <a:pPr indent="-574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Dans le même temps des besoins qui continuent à augmenter de manière importante :</a:t>
            </a:r>
            <a:endParaRPr/>
          </a:p>
          <a:p>
            <a:pPr indent="0" lvl="6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 Crise sociale (hausse record du taux de pauvreté), économique, écologique et démocratique</a:t>
            </a:r>
            <a:endParaRPr/>
          </a:p>
          <a:p>
            <a:pPr indent="0" lvl="6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		-Besoin de renforcer l’action et l’engagement des associations</a:t>
            </a:r>
            <a:endParaRPr b="0" i="0" sz="2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		</a:t>
            </a:r>
            <a:endParaRPr/>
          </a:p>
          <a:p>
            <a:pPr indent="0" lvl="0" marL="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 	Nécessité de renforcer les alliances au niveau local entre associations et collectivités  pour répondre notamment aux  besoins identifiés au plus près des territoires</a:t>
            </a:r>
            <a:endParaRPr b="1" i="0" sz="2800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ctr">
              <a:lnSpc>
                <a:spcPct val="2386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860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3016" y="263813"/>
            <a:ext cx="2118092" cy="211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/>
          <p:nvPr/>
        </p:nvSpPr>
        <p:spPr>
          <a:xfrm>
            <a:off x="1152725" y="8544559"/>
            <a:ext cx="659139" cy="558470"/>
          </a:xfrm>
          <a:custGeom>
            <a:rect b="b" l="l" r="r" t="t"/>
            <a:pathLst>
              <a:path extrusionOk="0" h="558470" w="659139">
                <a:moveTo>
                  <a:pt x="0" y="0"/>
                </a:moveTo>
                <a:lnTo>
                  <a:pt x="659139" y="0"/>
                </a:lnTo>
                <a:lnTo>
                  <a:pt x="659139" y="558470"/>
                </a:lnTo>
                <a:lnTo>
                  <a:pt x="0" y="558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/>
          <p:nvPr/>
        </p:nvSpPr>
        <p:spPr>
          <a:xfrm flipH="1" rot="-9653800">
            <a:off x="-3091782" y="-146413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4655169" y="676117"/>
            <a:ext cx="12174549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Enjeux de l’élection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152725" y="2231100"/>
            <a:ext cx="16353600" cy="8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Positionner les associations comme des acteurs incontournables de la vie démocratique locale : valoriser l’apport des associations dans la vie démocratique et le dynamisme territorial local, et revendiquer leur apport dans la construction des politiques publiques locales. </a:t>
            </a:r>
            <a:endParaRPr/>
          </a:p>
          <a:p>
            <a:pPr indent="-574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Sécuriser les financements locaux alloués à la vie associative dans un contexte budgétaire contraint  </a:t>
            </a:r>
            <a:endParaRPr/>
          </a:p>
          <a:p>
            <a:pPr indent="0" lvl="1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Interpeller les candidat-es aux élections municipales sur leurs engagements envers la vie associative et de recréer des alliances au niveau local </a:t>
            </a:r>
            <a:endParaRPr/>
          </a:p>
          <a:p>
            <a:pPr indent="-574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47968" lvl="1" marL="572137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Mobiliser le monde associatif au-delà du 11 octobre </a:t>
            </a:r>
            <a:endParaRPr/>
          </a:p>
          <a:p>
            <a:pPr indent="0" lvl="1" marL="3241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860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	</a:t>
            </a:r>
            <a:r>
              <a:rPr b="1" i="0" lang="en-US" sz="2800" u="none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</a:rPr>
              <a:t>Renforcer la parole associative en permettant à celles et ceux qui s’y engagent de porter un plaidoyer pour le monde associatif dans leurs communes</a:t>
            </a:r>
            <a:endParaRPr/>
          </a:p>
          <a:p>
            <a:pPr indent="0" lvl="1" marL="2860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3016" y="263813"/>
            <a:ext cx="2118092" cy="2118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/>
          <p:nvPr/>
        </p:nvSpPr>
        <p:spPr>
          <a:xfrm>
            <a:off x="1152725" y="8462496"/>
            <a:ext cx="659139" cy="558470"/>
          </a:xfrm>
          <a:custGeom>
            <a:rect b="b" l="l" r="r" t="t"/>
            <a:pathLst>
              <a:path extrusionOk="0" h="558470" w="659139">
                <a:moveTo>
                  <a:pt x="0" y="0"/>
                </a:moveTo>
                <a:lnTo>
                  <a:pt x="659139" y="0"/>
                </a:lnTo>
                <a:lnTo>
                  <a:pt x="659139" y="558470"/>
                </a:lnTo>
                <a:lnTo>
                  <a:pt x="0" y="558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94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-720928" y="9725374"/>
            <a:ext cx="20592948" cy="1123252"/>
          </a:xfrm>
          <a:custGeom>
            <a:rect b="b" l="l" r="r" t="t"/>
            <a:pathLst>
              <a:path extrusionOk="0" h="1123252" w="20592948">
                <a:moveTo>
                  <a:pt x="0" y="0"/>
                </a:moveTo>
                <a:lnTo>
                  <a:pt x="20592949" y="0"/>
                </a:lnTo>
                <a:lnTo>
                  <a:pt x="20592949" y="1123252"/>
                </a:lnTo>
                <a:lnTo>
                  <a:pt x="0" y="1123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/>
          <p:nvPr/>
        </p:nvSpPr>
        <p:spPr>
          <a:xfrm flipH="1" rot="-9653800">
            <a:off x="-3091782" y="-146413"/>
            <a:ext cx="7517798" cy="2665401"/>
          </a:xfrm>
          <a:custGeom>
            <a:rect b="b" l="l" r="r" t="t"/>
            <a:pathLst>
              <a:path extrusionOk="0" h="2665401" w="7517798">
                <a:moveTo>
                  <a:pt x="7517797" y="0"/>
                </a:moveTo>
                <a:lnTo>
                  <a:pt x="0" y="0"/>
                </a:lnTo>
                <a:lnTo>
                  <a:pt x="0" y="2665401"/>
                </a:lnTo>
                <a:lnTo>
                  <a:pt x="7517797" y="2665401"/>
                </a:lnTo>
                <a:lnTo>
                  <a:pt x="7517797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4655169" y="676117"/>
            <a:ext cx="12174549" cy="185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Lien vers le plaidoyer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152725" y="2231100"/>
            <a:ext cx="16353600" cy="8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ctr">
              <a:lnSpc>
                <a:spcPct val="2386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86069" marR="0" rtl="0" algn="l">
              <a:lnSpc>
                <a:spcPct val="10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43016" y="263813"/>
            <a:ext cx="2118092" cy="211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3519" y="2369949"/>
            <a:ext cx="4965304" cy="699871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8205116" y="4361229"/>
            <a:ext cx="76249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rgbClr val="FED501"/>
                </a:solidFill>
                <a:latin typeface="Bitter"/>
                <a:ea typeface="Bitter"/>
                <a:cs typeface="Bitter"/>
                <a:sym typeface="Bit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Disponible ici</a:t>
            </a:r>
            <a:endParaRPr b="1" i="0" sz="3600" u="none" cap="none" strike="noStrike">
              <a:solidFill>
                <a:srgbClr val="FED50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2476" y="5297424"/>
            <a:ext cx="2846652" cy="284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Alice Dupin</dc:creator>
</cp:coreProperties>
</file>