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41A_C97ECC2D.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1594" r:id="rId2"/>
    <p:sldId id="299" r:id="rId3"/>
    <p:sldId id="304" r:id="rId4"/>
    <p:sldId id="1595" r:id="rId5"/>
    <p:sldId id="1604" r:id="rId6"/>
    <p:sldId id="256" r:id="rId7"/>
    <p:sldId id="1064" r:id="rId8"/>
    <p:sldId id="1066" r:id="rId9"/>
    <p:sldId id="258" r:id="rId10"/>
    <p:sldId id="1041" r:id="rId11"/>
    <p:sldId id="1047" r:id="rId12"/>
    <p:sldId id="1048" r:id="rId13"/>
    <p:sldId id="1050" r:id="rId14"/>
    <p:sldId id="1053" r:id="rId15"/>
    <p:sldId id="1056" r:id="rId16"/>
    <p:sldId id="1058" r:id="rId17"/>
    <p:sldId id="1062" r:id="rId18"/>
    <p:sldId id="1054" r:id="rId19"/>
    <p:sldId id="1040" r:id="rId20"/>
    <p:sldId id="1042" r:id="rId21"/>
    <p:sldId id="1044" r:id="rId22"/>
    <p:sldId id="1045" r:id="rId23"/>
    <p:sldId id="1606" r:id="rId24"/>
    <p:sldId id="1605" r:id="rId25"/>
    <p:sldId id="1607" r:id="rId26"/>
    <p:sldId id="1608" r:id="rId27"/>
  </p:sldIdLst>
  <p:sldSz cx="9144000" cy="5143500" type="screen16x9"/>
  <p:notesSz cx="9144000" cy="5143500"/>
  <p:embeddedFontLst>
    <p:embeddedFont>
      <p:font typeface="Bitter" panose="020B0604020202020204" charset="0"/>
      <p:regular r:id="rId29"/>
      <p:bold r:id="rId30"/>
      <p:italic r:id="rId31"/>
      <p:boldItalic r:id="rId32"/>
    </p:embeddedFont>
    <p:embeddedFont>
      <p:font typeface="Helvetica" panose="020B0604020202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J/FZIaj2clK3sQhnFlEyb3JiSD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0BA892-9B7B-82FC-FF56-72DE0602C3FD}" name="Marion Boinot" initials="MB" userId="S::mboinot@lemouvementassociatif.org::ab3641a9-6929-472b-9e19-66e079c698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643"/>
    <a:srgbClr val="E7304D"/>
    <a:srgbClr val="F16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D58740-7B28-4AD9-9AE9-95F8DAB0EE6A}" v="19" dt="2024-03-20T16:58:57.14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tte Weber" userId="826e3bf6-51b1-4dc5-a03f-eb62cca905f0" providerId="ADAL" clId="{3AD58740-7B28-4AD9-9AE9-95F8DAB0EE6A}"/>
    <pc:docChg chg="modSld">
      <pc:chgData name="Juliette Weber" userId="826e3bf6-51b1-4dc5-a03f-eb62cca905f0" providerId="ADAL" clId="{3AD58740-7B28-4AD9-9AE9-95F8DAB0EE6A}" dt="2024-03-20T16:58:57.148" v="25" actId="207"/>
      <pc:docMkLst>
        <pc:docMk/>
      </pc:docMkLst>
      <pc:sldChg chg="modSp mod">
        <pc:chgData name="Juliette Weber" userId="826e3bf6-51b1-4dc5-a03f-eb62cca905f0" providerId="ADAL" clId="{3AD58740-7B28-4AD9-9AE9-95F8DAB0EE6A}" dt="2024-03-19T13:01:00.092" v="6" actId="1076"/>
        <pc:sldMkLst>
          <pc:docMk/>
          <pc:sldMk cId="10538232" sldId="299"/>
        </pc:sldMkLst>
        <pc:spChg chg="mod">
          <ac:chgData name="Juliette Weber" userId="826e3bf6-51b1-4dc5-a03f-eb62cca905f0" providerId="ADAL" clId="{3AD58740-7B28-4AD9-9AE9-95F8DAB0EE6A}" dt="2024-03-19T13:00:48.424" v="5" actId="1076"/>
          <ac:spMkLst>
            <pc:docMk/>
            <pc:sldMk cId="10538232" sldId="299"/>
            <ac:spMk id="8" creationId="{7C44021F-085F-4056-AE74-B216E177A193}"/>
          </ac:spMkLst>
        </pc:spChg>
        <pc:spChg chg="mod">
          <ac:chgData name="Juliette Weber" userId="826e3bf6-51b1-4dc5-a03f-eb62cca905f0" providerId="ADAL" clId="{3AD58740-7B28-4AD9-9AE9-95F8DAB0EE6A}" dt="2024-03-19T13:00:38.538" v="4" actId="1076"/>
          <ac:spMkLst>
            <pc:docMk/>
            <pc:sldMk cId="10538232" sldId="299"/>
            <ac:spMk id="11" creationId="{3F51ED74-E968-4F04-AFDB-1A75A512CF65}"/>
          </ac:spMkLst>
        </pc:spChg>
        <pc:spChg chg="mod">
          <ac:chgData name="Juliette Weber" userId="826e3bf6-51b1-4dc5-a03f-eb62cca905f0" providerId="ADAL" clId="{3AD58740-7B28-4AD9-9AE9-95F8DAB0EE6A}" dt="2024-03-19T13:01:00.092" v="6" actId="1076"/>
          <ac:spMkLst>
            <pc:docMk/>
            <pc:sldMk cId="10538232" sldId="299"/>
            <ac:spMk id="14" creationId="{83B31500-6EC4-4819-BE1D-4EEB4C990F51}"/>
          </ac:spMkLst>
        </pc:spChg>
        <pc:picChg chg="mod">
          <ac:chgData name="Juliette Weber" userId="826e3bf6-51b1-4dc5-a03f-eb62cca905f0" providerId="ADAL" clId="{3AD58740-7B28-4AD9-9AE9-95F8DAB0EE6A}" dt="2024-03-19T13:00:26.958" v="2" actId="1076"/>
          <ac:picMkLst>
            <pc:docMk/>
            <pc:sldMk cId="10538232" sldId="299"/>
            <ac:picMk id="10" creationId="{5FC58C11-9F5B-489D-BBEA-F566D3A1981F}"/>
          </ac:picMkLst>
        </pc:picChg>
        <pc:picChg chg="mod">
          <ac:chgData name="Juliette Weber" userId="826e3bf6-51b1-4dc5-a03f-eb62cca905f0" providerId="ADAL" clId="{3AD58740-7B28-4AD9-9AE9-95F8DAB0EE6A}" dt="2024-03-19T13:00:30.856" v="3" actId="1076"/>
          <ac:picMkLst>
            <pc:docMk/>
            <pc:sldMk cId="10538232" sldId="299"/>
            <ac:picMk id="13" creationId="{95C83486-86ED-4CE5-8301-4BEA50425D19}"/>
          </ac:picMkLst>
        </pc:picChg>
      </pc:sldChg>
      <pc:sldChg chg="modSp mod">
        <pc:chgData name="Juliette Weber" userId="826e3bf6-51b1-4dc5-a03f-eb62cca905f0" providerId="ADAL" clId="{3AD58740-7B28-4AD9-9AE9-95F8DAB0EE6A}" dt="2024-03-20T16:57:15.480" v="22" actId="207"/>
        <pc:sldMkLst>
          <pc:docMk/>
          <pc:sldMk cId="3361264408" sldId="1041"/>
        </pc:sldMkLst>
        <pc:spChg chg="mod">
          <ac:chgData name="Juliette Weber" userId="826e3bf6-51b1-4dc5-a03f-eb62cca905f0" providerId="ADAL" clId="{3AD58740-7B28-4AD9-9AE9-95F8DAB0EE6A}" dt="2024-03-20T16:57:15.480" v="22" actId="207"/>
          <ac:spMkLst>
            <pc:docMk/>
            <pc:sldMk cId="3361264408" sldId="1041"/>
            <ac:spMk id="8" creationId="{460E8469-1AB8-CE14-59BE-FB7A0BBA4452}"/>
          </ac:spMkLst>
        </pc:spChg>
      </pc:sldChg>
      <pc:sldChg chg="modSp mod">
        <pc:chgData name="Juliette Weber" userId="826e3bf6-51b1-4dc5-a03f-eb62cca905f0" providerId="ADAL" clId="{3AD58740-7B28-4AD9-9AE9-95F8DAB0EE6A}" dt="2024-03-20T16:58:44.069" v="24" actId="207"/>
        <pc:sldMkLst>
          <pc:docMk/>
          <pc:sldMk cId="1392297106" sldId="1047"/>
        </pc:sldMkLst>
        <pc:spChg chg="mod">
          <ac:chgData name="Juliette Weber" userId="826e3bf6-51b1-4dc5-a03f-eb62cca905f0" providerId="ADAL" clId="{3AD58740-7B28-4AD9-9AE9-95F8DAB0EE6A}" dt="2024-03-20T16:58:44.069" v="24" actId="207"/>
          <ac:spMkLst>
            <pc:docMk/>
            <pc:sldMk cId="1392297106" sldId="1047"/>
            <ac:spMk id="5" creationId="{D546730D-6B6D-85D7-9CE2-9EACFC6431A5}"/>
          </ac:spMkLst>
        </pc:spChg>
        <pc:spChg chg="mod">
          <ac:chgData name="Juliette Weber" userId="826e3bf6-51b1-4dc5-a03f-eb62cca905f0" providerId="ADAL" clId="{3AD58740-7B28-4AD9-9AE9-95F8DAB0EE6A}" dt="2024-03-20T16:58:14.024" v="23" actId="207"/>
          <ac:spMkLst>
            <pc:docMk/>
            <pc:sldMk cId="1392297106" sldId="1047"/>
            <ac:spMk id="6" creationId="{D5C3B671-3EFF-3055-C7AA-A907B116B578}"/>
          </ac:spMkLst>
        </pc:spChg>
      </pc:sldChg>
      <pc:sldChg chg="modSp mod">
        <pc:chgData name="Juliette Weber" userId="826e3bf6-51b1-4dc5-a03f-eb62cca905f0" providerId="ADAL" clId="{3AD58740-7B28-4AD9-9AE9-95F8DAB0EE6A}" dt="2024-03-20T16:58:57.148" v="25" actId="207"/>
        <pc:sldMkLst>
          <pc:docMk/>
          <pc:sldMk cId="2782113544" sldId="1048"/>
        </pc:sldMkLst>
        <pc:spChg chg="mod">
          <ac:chgData name="Juliette Weber" userId="826e3bf6-51b1-4dc5-a03f-eb62cca905f0" providerId="ADAL" clId="{3AD58740-7B28-4AD9-9AE9-95F8DAB0EE6A}" dt="2024-03-20T16:58:57.148" v="25" actId="207"/>
          <ac:spMkLst>
            <pc:docMk/>
            <pc:sldMk cId="2782113544" sldId="1048"/>
            <ac:spMk id="6" creationId="{1E5DA8AE-487F-E67F-FFD6-C4C009C23930}"/>
          </ac:spMkLst>
        </pc:spChg>
      </pc:sldChg>
      <pc:sldChg chg="modSp mod">
        <pc:chgData name="Juliette Weber" userId="826e3bf6-51b1-4dc5-a03f-eb62cca905f0" providerId="ADAL" clId="{3AD58740-7B28-4AD9-9AE9-95F8DAB0EE6A}" dt="2024-03-20T16:55:49.858" v="15" actId="20577"/>
        <pc:sldMkLst>
          <pc:docMk/>
          <pc:sldMk cId="2699917556" sldId="1064"/>
        </pc:sldMkLst>
        <pc:spChg chg="mod">
          <ac:chgData name="Juliette Weber" userId="826e3bf6-51b1-4dc5-a03f-eb62cca905f0" providerId="ADAL" clId="{3AD58740-7B28-4AD9-9AE9-95F8DAB0EE6A}" dt="2024-03-20T16:55:49.858" v="15" actId="20577"/>
          <ac:spMkLst>
            <pc:docMk/>
            <pc:sldMk cId="2699917556" sldId="1064"/>
            <ac:spMk id="3" creationId="{7F276D7A-2497-BD99-64A7-AFC3F27A5285}"/>
          </ac:spMkLst>
        </pc:spChg>
      </pc:sldChg>
      <pc:sldChg chg="modSp mod delCm">
        <pc:chgData name="Juliette Weber" userId="826e3bf6-51b1-4dc5-a03f-eb62cca905f0" providerId="ADAL" clId="{3AD58740-7B28-4AD9-9AE9-95F8DAB0EE6A}" dt="2024-03-20T16:56:36.248" v="17" actId="207"/>
        <pc:sldMkLst>
          <pc:docMk/>
          <pc:sldMk cId="2976193821" sldId="1066"/>
        </pc:sldMkLst>
        <pc:spChg chg="mod">
          <ac:chgData name="Juliette Weber" userId="826e3bf6-51b1-4dc5-a03f-eb62cca905f0" providerId="ADAL" clId="{3AD58740-7B28-4AD9-9AE9-95F8DAB0EE6A}" dt="2024-03-20T16:56:36.248" v="17" actId="207"/>
          <ac:spMkLst>
            <pc:docMk/>
            <pc:sldMk cId="2976193821" sldId="1066"/>
            <ac:spMk id="3" creationId="{D2E29B75-4577-BFE7-1108-147050EE2C4C}"/>
          </ac:spMkLst>
        </pc:spChg>
        <pc:spChg chg="mod">
          <ac:chgData name="Juliette Weber" userId="826e3bf6-51b1-4dc5-a03f-eb62cca905f0" providerId="ADAL" clId="{3AD58740-7B28-4AD9-9AE9-95F8DAB0EE6A}" dt="2024-03-20T16:54:24.100" v="13" actId="207"/>
          <ac:spMkLst>
            <pc:docMk/>
            <pc:sldMk cId="2976193821" sldId="1066"/>
            <ac:spMk id="5" creationId="{A7716D06-064B-C1EB-6CC9-AEA593E769C2}"/>
          </ac:spMkLst>
        </pc:spChg>
        <pc:extLst>
          <p:ext xmlns:p="http://schemas.openxmlformats.org/presentationml/2006/main" uri="{D6D511B9-2390-475A-947B-AFAB55BFBCF1}">
            <pc226:cmChg xmlns:pc226="http://schemas.microsoft.com/office/powerpoint/2022/06/main/command" chg="del">
              <pc226:chgData name="Juliette Weber" userId="826e3bf6-51b1-4dc5-a03f-eb62cca905f0" providerId="ADAL" clId="{3AD58740-7B28-4AD9-9AE9-95F8DAB0EE6A}" dt="2024-03-20T16:50:01.833" v="7"/>
              <pc2:cmMkLst xmlns:pc2="http://schemas.microsoft.com/office/powerpoint/2019/9/main/command">
                <pc:docMk/>
                <pc:sldMk cId="2976193821" sldId="1066"/>
                <pc2:cmMk id="{9C9E4304-552C-40B8-BA53-01C2E2DF5D7C}"/>
              </pc2:cmMkLst>
            </pc226:cmChg>
          </p:ext>
        </pc:extLst>
      </pc:sldChg>
    </pc:docChg>
  </pc:docChgLst>
</pc:chgInfo>
</file>

<file path=ppt/comments/modernComment_41A_C97ECC2D.xml><?xml version="1.0" encoding="utf-8"?>
<p188:cmLst xmlns:a="http://schemas.openxmlformats.org/drawingml/2006/main" xmlns:r="http://schemas.openxmlformats.org/officeDocument/2006/relationships" xmlns:p188="http://schemas.microsoft.com/office/powerpoint/2018/8/main">
  <p188:cm id="{B6830468-982C-47D7-8D01-895F53BB7567}" authorId="{7F0BA892-9B7B-82FC-FF56-72DE0602C3FD}" created="2024-03-19T09:40:56.799">
    <ac:deMkLst xmlns:ac="http://schemas.microsoft.com/office/drawing/2013/main/command">
      <pc:docMk xmlns:pc="http://schemas.microsoft.com/office/powerpoint/2013/main/command"/>
      <pc:sldMk xmlns:pc="http://schemas.microsoft.com/office/powerpoint/2013/main/command" cId="3380530221" sldId="1050"/>
      <ac:spMk id="2" creationId="{5A383570-1CE5-9588-AEB6-F1F00ADEBAA8}"/>
    </ac:deMkLst>
    <p188:txBody>
      <a:bodyPr/>
      <a:lstStyle/>
      <a:p>
        <a:r>
          <a:rPr lang="fr-FR"/>
          <a:t>Peut-être mettre la source du schéma, c'est le guide de l'AVISE c'est ça ?</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6:01:08.03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6:04:19.13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6:04:19.47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6:04:19.82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6:03:36.17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6:03:36.50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6:03:36.84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6:03:37.18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6:03:37.53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6:03:53.09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6:03:53.44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1T16:03:53.78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7338" y="808038"/>
            <a:ext cx="7186613" cy="404177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F19A4-4BD8-49BE-89C2-6D8449EC965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6573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a:extLst>
            <a:ext uri="{FF2B5EF4-FFF2-40B4-BE49-F238E27FC236}">
              <a16:creationId xmlns:a16="http://schemas.microsoft.com/office/drawing/2014/main" id="{524C09E4-7662-6FBA-6981-11FAF0D15701}"/>
            </a:ext>
          </a:extLst>
        </p:cNvPr>
        <p:cNvGrpSpPr/>
        <p:nvPr/>
      </p:nvGrpSpPr>
      <p:grpSpPr>
        <a:xfrm>
          <a:off x="0" y="0"/>
          <a:ext cx="0" cy="0"/>
          <a:chOff x="0" y="0"/>
          <a:chExt cx="0" cy="0"/>
        </a:xfrm>
      </p:grpSpPr>
      <p:sp>
        <p:nvSpPr>
          <p:cNvPr id="40" name="Google Shape;40;p1:notes">
            <a:extLst>
              <a:ext uri="{FF2B5EF4-FFF2-40B4-BE49-F238E27FC236}">
                <a16:creationId xmlns:a16="http://schemas.microsoft.com/office/drawing/2014/main" id="{ACDDAC00-F9E3-7665-6E6D-65ED02E903C8}"/>
              </a:ext>
            </a:extLst>
          </p:cNvPr>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a:extLst>
              <a:ext uri="{FF2B5EF4-FFF2-40B4-BE49-F238E27FC236}">
                <a16:creationId xmlns:a16="http://schemas.microsoft.com/office/drawing/2014/main" id="{97C6C05D-52C3-0834-5F6F-DB5BC8ED7D99}"/>
              </a:ext>
            </a:extLst>
          </p:cNvPr>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8065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a:extLst>
            <a:ext uri="{FF2B5EF4-FFF2-40B4-BE49-F238E27FC236}">
              <a16:creationId xmlns:a16="http://schemas.microsoft.com/office/drawing/2014/main" id="{67FC4EB6-81BA-6268-3913-03E63786B496}"/>
            </a:ext>
          </a:extLst>
        </p:cNvPr>
        <p:cNvGrpSpPr/>
        <p:nvPr/>
      </p:nvGrpSpPr>
      <p:grpSpPr>
        <a:xfrm>
          <a:off x="0" y="0"/>
          <a:ext cx="0" cy="0"/>
          <a:chOff x="0" y="0"/>
          <a:chExt cx="0" cy="0"/>
        </a:xfrm>
      </p:grpSpPr>
      <p:sp>
        <p:nvSpPr>
          <p:cNvPr id="40" name="Google Shape;40;p1:notes">
            <a:extLst>
              <a:ext uri="{FF2B5EF4-FFF2-40B4-BE49-F238E27FC236}">
                <a16:creationId xmlns:a16="http://schemas.microsoft.com/office/drawing/2014/main" id="{5DDCFBC7-47DD-3141-BA99-691EE3EEDD21}"/>
              </a:ext>
            </a:extLst>
          </p:cNvPr>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a:extLst>
              <a:ext uri="{FF2B5EF4-FFF2-40B4-BE49-F238E27FC236}">
                <a16:creationId xmlns:a16="http://schemas.microsoft.com/office/drawing/2014/main" id="{99E9A203-28F2-2497-6144-79E71CED68F4}"/>
              </a:ext>
            </a:extLst>
          </p:cNvPr>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415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a:extLst>
            <a:ext uri="{FF2B5EF4-FFF2-40B4-BE49-F238E27FC236}">
              <a16:creationId xmlns:a16="http://schemas.microsoft.com/office/drawing/2014/main" id="{256AC3D8-BE68-953A-7CBD-E3D7A801B9EF}"/>
            </a:ext>
          </a:extLst>
        </p:cNvPr>
        <p:cNvGrpSpPr/>
        <p:nvPr/>
      </p:nvGrpSpPr>
      <p:grpSpPr>
        <a:xfrm>
          <a:off x="0" y="0"/>
          <a:ext cx="0" cy="0"/>
          <a:chOff x="0" y="0"/>
          <a:chExt cx="0" cy="0"/>
        </a:xfrm>
      </p:grpSpPr>
      <p:sp>
        <p:nvSpPr>
          <p:cNvPr id="40" name="Google Shape;40;p1:notes">
            <a:extLst>
              <a:ext uri="{FF2B5EF4-FFF2-40B4-BE49-F238E27FC236}">
                <a16:creationId xmlns:a16="http://schemas.microsoft.com/office/drawing/2014/main" id="{1D45B3A7-0042-7E5B-0A66-5B2E4E3702E7}"/>
              </a:ext>
            </a:extLst>
          </p:cNvPr>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a:extLst>
              <a:ext uri="{FF2B5EF4-FFF2-40B4-BE49-F238E27FC236}">
                <a16:creationId xmlns:a16="http://schemas.microsoft.com/office/drawing/2014/main" id="{C7CA35BF-0092-5620-710E-8AF421F1E1C7}"/>
              </a:ext>
            </a:extLst>
          </p:cNvPr>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4214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a:extLst>
            <a:ext uri="{FF2B5EF4-FFF2-40B4-BE49-F238E27FC236}">
              <a16:creationId xmlns:a16="http://schemas.microsoft.com/office/drawing/2014/main" id="{03ED533A-C940-70F7-D877-185AD0CFF18D}"/>
            </a:ext>
          </a:extLst>
        </p:cNvPr>
        <p:cNvGrpSpPr/>
        <p:nvPr/>
      </p:nvGrpSpPr>
      <p:grpSpPr>
        <a:xfrm>
          <a:off x="0" y="0"/>
          <a:ext cx="0" cy="0"/>
          <a:chOff x="0" y="0"/>
          <a:chExt cx="0" cy="0"/>
        </a:xfrm>
      </p:grpSpPr>
      <p:sp>
        <p:nvSpPr>
          <p:cNvPr id="40" name="Google Shape;40;p1:notes">
            <a:extLst>
              <a:ext uri="{FF2B5EF4-FFF2-40B4-BE49-F238E27FC236}">
                <a16:creationId xmlns:a16="http://schemas.microsoft.com/office/drawing/2014/main" id="{257D3C54-19F9-52B8-EEB5-176D6422D6E5}"/>
              </a:ext>
            </a:extLst>
          </p:cNvPr>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a:lnSpc>
                <a:spcPct val="107000"/>
              </a:lnSpc>
              <a:spcAft>
                <a:spcPts val="600"/>
              </a:spcAft>
            </a:pPr>
            <a:r>
              <a:rPr lang="fr-FR" sz="1100" kern="100">
                <a:solidFill>
                  <a:srgbClr val="171643"/>
                </a:solidFill>
                <a:latin typeface="Calibri" panose="020F0502020204030204" pitchFamily="34" charset="0"/>
                <a:ea typeface="Calibri" panose="020F0502020204030204" pitchFamily="34" charset="0"/>
                <a:cs typeface="Times New Roman" panose="02020603050405020304" pitchFamily="18" charset="0"/>
              </a:rPr>
              <a:t>Les contrats de travail garantissent l'</a:t>
            </a:r>
            <a:r>
              <a:rPr lang="fr-FR" sz="1100" b="1" kern="100">
                <a:solidFill>
                  <a:srgbClr val="171643"/>
                </a:solidFill>
                <a:latin typeface="Calibri" panose="020F0502020204030204" pitchFamily="34" charset="0"/>
                <a:ea typeface="Calibri" panose="020F0502020204030204" pitchFamily="34" charset="0"/>
                <a:cs typeface="Times New Roman" panose="02020603050405020304" pitchFamily="18" charset="0"/>
              </a:rPr>
              <a:t>égalité de traitement en matière de rémunération, d'intéressement, de participation et d'épargne salariale, et de tous les autres avantages, entre le salarié du groupement et les salariés des associations auprès desquelles il est mis à disposition.</a:t>
            </a:r>
          </a:p>
          <a:p>
            <a:pPr>
              <a:lnSpc>
                <a:spcPct val="107000"/>
              </a:lnSpc>
              <a:spcAft>
                <a:spcPts val="600"/>
              </a:spcAft>
            </a:pPr>
            <a:endParaRPr lang="fr-FR" sz="1100" b="1" kern="100">
              <a:solidFill>
                <a:srgbClr val="171643"/>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fr-FR" sz="1100" b="1" kern="100">
                <a:solidFill>
                  <a:srgbClr val="171643"/>
                </a:solidFill>
                <a:latin typeface="Calibri" panose="020F0502020204030204" pitchFamily="34" charset="0"/>
                <a:ea typeface="Calibri" panose="020F0502020204030204" pitchFamily="34" charset="0"/>
                <a:cs typeface="Times New Roman" panose="02020603050405020304" pitchFamily="18" charset="0"/>
              </a:rPr>
              <a:t>Une indemnité correspondante au différentiel de rémunération et d’avantages sera ainsi inscrite sur son bulletin de paie </a:t>
            </a:r>
            <a:r>
              <a:rPr lang="fr-FR" sz="1100" kern="100">
                <a:solidFill>
                  <a:srgbClr val="171643"/>
                </a:solidFill>
                <a:latin typeface="Calibri" panose="020F0502020204030204" pitchFamily="34" charset="0"/>
                <a:ea typeface="Calibri" panose="020F0502020204030204" pitchFamily="34" charset="0"/>
                <a:cs typeface="Times New Roman" panose="02020603050405020304" pitchFamily="18" charset="0"/>
              </a:rPr>
              <a:t>pour chaque cas où le salarié sera mis à disposition auprès d’adhérents ayant des niveaux de rémunération et d’avantages plus avantageux que ceux du GE. </a:t>
            </a:r>
          </a:p>
          <a:p>
            <a:pPr>
              <a:lnSpc>
                <a:spcPct val="107000"/>
              </a:lnSpc>
              <a:spcAft>
                <a:spcPts val="600"/>
              </a:spcAft>
            </a:pPr>
            <a:endParaRPr lang="fr-FR" sz="1100" b="1" kern="100">
              <a:solidFill>
                <a:srgbClr val="171643"/>
              </a:solidFill>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a:p>
        </p:txBody>
      </p:sp>
      <p:sp>
        <p:nvSpPr>
          <p:cNvPr id="41" name="Google Shape;41;p1:notes">
            <a:extLst>
              <a:ext uri="{FF2B5EF4-FFF2-40B4-BE49-F238E27FC236}">
                <a16:creationId xmlns:a16="http://schemas.microsoft.com/office/drawing/2014/main" id="{1BCA0BA4-78D4-DE71-5291-F04AEA63A4FD}"/>
              </a:ext>
            </a:extLst>
          </p:cNvPr>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3496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a:extLst>
            <a:ext uri="{FF2B5EF4-FFF2-40B4-BE49-F238E27FC236}">
              <a16:creationId xmlns:a16="http://schemas.microsoft.com/office/drawing/2014/main" id="{0D182C71-1A9D-C1A6-0D92-8AA64444D73A}"/>
            </a:ext>
          </a:extLst>
        </p:cNvPr>
        <p:cNvGrpSpPr/>
        <p:nvPr/>
      </p:nvGrpSpPr>
      <p:grpSpPr>
        <a:xfrm>
          <a:off x="0" y="0"/>
          <a:ext cx="0" cy="0"/>
          <a:chOff x="0" y="0"/>
          <a:chExt cx="0" cy="0"/>
        </a:xfrm>
      </p:grpSpPr>
      <p:sp>
        <p:nvSpPr>
          <p:cNvPr id="40" name="Google Shape;40;p1:notes">
            <a:extLst>
              <a:ext uri="{FF2B5EF4-FFF2-40B4-BE49-F238E27FC236}">
                <a16:creationId xmlns:a16="http://schemas.microsoft.com/office/drawing/2014/main" id="{8425BD96-C89B-00DC-5195-674EC4CBC314}"/>
              </a:ext>
            </a:extLst>
          </p:cNvPr>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a:extLst>
              <a:ext uri="{FF2B5EF4-FFF2-40B4-BE49-F238E27FC236}">
                <a16:creationId xmlns:a16="http://schemas.microsoft.com/office/drawing/2014/main" id="{A68A529B-958F-29F6-4E9F-3C6C32960F1A}"/>
              </a:ext>
            </a:extLst>
          </p:cNvPr>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2799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a:extLst>
            <a:ext uri="{FF2B5EF4-FFF2-40B4-BE49-F238E27FC236}">
              <a16:creationId xmlns:a16="http://schemas.microsoft.com/office/drawing/2014/main" id="{DCD969E1-ADAE-67EC-A462-6BCB3AB8D332}"/>
            </a:ext>
          </a:extLst>
        </p:cNvPr>
        <p:cNvGrpSpPr/>
        <p:nvPr/>
      </p:nvGrpSpPr>
      <p:grpSpPr>
        <a:xfrm>
          <a:off x="0" y="0"/>
          <a:ext cx="0" cy="0"/>
          <a:chOff x="0" y="0"/>
          <a:chExt cx="0" cy="0"/>
        </a:xfrm>
      </p:grpSpPr>
      <p:sp>
        <p:nvSpPr>
          <p:cNvPr id="40" name="Google Shape;40;p1:notes">
            <a:extLst>
              <a:ext uri="{FF2B5EF4-FFF2-40B4-BE49-F238E27FC236}">
                <a16:creationId xmlns:a16="http://schemas.microsoft.com/office/drawing/2014/main" id="{011F369E-7125-9AD6-49EC-5A191557217D}"/>
              </a:ext>
            </a:extLst>
          </p:cNvPr>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a:extLst>
              <a:ext uri="{FF2B5EF4-FFF2-40B4-BE49-F238E27FC236}">
                <a16:creationId xmlns:a16="http://schemas.microsoft.com/office/drawing/2014/main" id="{99DFF889-3C93-58E1-EEA6-16277FCCA416}"/>
              </a:ext>
            </a:extLst>
          </p:cNvPr>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9202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a:extLst>
            <a:ext uri="{FF2B5EF4-FFF2-40B4-BE49-F238E27FC236}">
              <a16:creationId xmlns:a16="http://schemas.microsoft.com/office/drawing/2014/main" id="{1773D477-34FC-482B-FFD7-418D161184FB}"/>
            </a:ext>
          </a:extLst>
        </p:cNvPr>
        <p:cNvGrpSpPr/>
        <p:nvPr/>
      </p:nvGrpSpPr>
      <p:grpSpPr>
        <a:xfrm>
          <a:off x="0" y="0"/>
          <a:ext cx="0" cy="0"/>
          <a:chOff x="0" y="0"/>
          <a:chExt cx="0" cy="0"/>
        </a:xfrm>
      </p:grpSpPr>
      <p:sp>
        <p:nvSpPr>
          <p:cNvPr id="40" name="Google Shape;40;p1:notes">
            <a:extLst>
              <a:ext uri="{FF2B5EF4-FFF2-40B4-BE49-F238E27FC236}">
                <a16:creationId xmlns:a16="http://schemas.microsoft.com/office/drawing/2014/main" id="{598AD9E7-8441-DA91-8966-2FFF6CDFC25D}"/>
              </a:ext>
            </a:extLst>
          </p:cNvPr>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a:extLst>
              <a:ext uri="{FF2B5EF4-FFF2-40B4-BE49-F238E27FC236}">
                <a16:creationId xmlns:a16="http://schemas.microsoft.com/office/drawing/2014/main" id="{82A2F486-ACC3-2B42-2E33-8671669A5637}"/>
              </a:ext>
            </a:extLst>
          </p:cNvPr>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1913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a:extLst>
            <a:ext uri="{FF2B5EF4-FFF2-40B4-BE49-F238E27FC236}">
              <a16:creationId xmlns:a16="http://schemas.microsoft.com/office/drawing/2014/main" id="{27EBFEAE-07F9-7650-3E99-8E2B3E2E1450}"/>
            </a:ext>
          </a:extLst>
        </p:cNvPr>
        <p:cNvGrpSpPr/>
        <p:nvPr/>
      </p:nvGrpSpPr>
      <p:grpSpPr>
        <a:xfrm>
          <a:off x="0" y="0"/>
          <a:ext cx="0" cy="0"/>
          <a:chOff x="0" y="0"/>
          <a:chExt cx="0" cy="0"/>
        </a:xfrm>
      </p:grpSpPr>
      <p:sp>
        <p:nvSpPr>
          <p:cNvPr id="40" name="Google Shape;40;p1:notes">
            <a:extLst>
              <a:ext uri="{FF2B5EF4-FFF2-40B4-BE49-F238E27FC236}">
                <a16:creationId xmlns:a16="http://schemas.microsoft.com/office/drawing/2014/main" id="{A7037926-1B24-3034-3F12-F1C6DC2DCC52}"/>
              </a:ext>
            </a:extLst>
          </p:cNvPr>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a:extLst>
              <a:ext uri="{FF2B5EF4-FFF2-40B4-BE49-F238E27FC236}">
                <a16:creationId xmlns:a16="http://schemas.microsoft.com/office/drawing/2014/main" id="{C83C922B-CA5D-1105-BAD6-8B5D94F5A01B}"/>
              </a:ext>
            </a:extLst>
          </p:cNvPr>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4590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a:extLst>
            <a:ext uri="{FF2B5EF4-FFF2-40B4-BE49-F238E27FC236}">
              <a16:creationId xmlns:a16="http://schemas.microsoft.com/office/drawing/2014/main" id="{04B618FE-2D14-9EBE-0515-3DCA32727D96}"/>
            </a:ext>
          </a:extLst>
        </p:cNvPr>
        <p:cNvGrpSpPr/>
        <p:nvPr/>
      </p:nvGrpSpPr>
      <p:grpSpPr>
        <a:xfrm>
          <a:off x="0" y="0"/>
          <a:ext cx="0" cy="0"/>
          <a:chOff x="0" y="0"/>
          <a:chExt cx="0" cy="0"/>
        </a:xfrm>
      </p:grpSpPr>
      <p:sp>
        <p:nvSpPr>
          <p:cNvPr id="40" name="Google Shape;40;p1:notes">
            <a:extLst>
              <a:ext uri="{FF2B5EF4-FFF2-40B4-BE49-F238E27FC236}">
                <a16:creationId xmlns:a16="http://schemas.microsoft.com/office/drawing/2014/main" id="{DC3AAB1B-4EBD-3DE1-2650-9D63A1251292}"/>
              </a:ext>
            </a:extLst>
          </p:cNvPr>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a:extLst>
              <a:ext uri="{FF2B5EF4-FFF2-40B4-BE49-F238E27FC236}">
                <a16:creationId xmlns:a16="http://schemas.microsoft.com/office/drawing/2014/main" id="{323E0070-6C03-1329-7758-8F330C2385A8}"/>
              </a:ext>
            </a:extLst>
          </p:cNvPr>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922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a:extLst>
            <a:ext uri="{FF2B5EF4-FFF2-40B4-BE49-F238E27FC236}">
              <a16:creationId xmlns:a16="http://schemas.microsoft.com/office/drawing/2014/main" id="{C3DA3C74-73B7-D20B-3631-053ACB44F17E}"/>
            </a:ext>
          </a:extLst>
        </p:cNvPr>
        <p:cNvGrpSpPr/>
        <p:nvPr/>
      </p:nvGrpSpPr>
      <p:grpSpPr>
        <a:xfrm>
          <a:off x="0" y="0"/>
          <a:ext cx="0" cy="0"/>
          <a:chOff x="0" y="0"/>
          <a:chExt cx="0" cy="0"/>
        </a:xfrm>
      </p:grpSpPr>
      <p:sp>
        <p:nvSpPr>
          <p:cNvPr id="40" name="Google Shape;40;p1:notes">
            <a:extLst>
              <a:ext uri="{FF2B5EF4-FFF2-40B4-BE49-F238E27FC236}">
                <a16:creationId xmlns:a16="http://schemas.microsoft.com/office/drawing/2014/main" id="{42B573C4-08AC-1EE8-F8D1-9ECA0D94A563}"/>
              </a:ext>
            </a:extLst>
          </p:cNvPr>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a:extLst>
              <a:ext uri="{FF2B5EF4-FFF2-40B4-BE49-F238E27FC236}">
                <a16:creationId xmlns:a16="http://schemas.microsoft.com/office/drawing/2014/main" id="{1B33F2CC-66CC-AF12-4A5A-139C7A304EE6}"/>
              </a:ext>
            </a:extLst>
          </p:cNvPr>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202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a:extLst>
            <a:ext uri="{FF2B5EF4-FFF2-40B4-BE49-F238E27FC236}">
              <a16:creationId xmlns:a16="http://schemas.microsoft.com/office/drawing/2014/main" id="{4B47EBE6-3BEA-8438-DB65-F7B878AD5E82}"/>
            </a:ext>
          </a:extLst>
        </p:cNvPr>
        <p:cNvGrpSpPr/>
        <p:nvPr/>
      </p:nvGrpSpPr>
      <p:grpSpPr>
        <a:xfrm>
          <a:off x="0" y="0"/>
          <a:ext cx="0" cy="0"/>
          <a:chOff x="0" y="0"/>
          <a:chExt cx="0" cy="0"/>
        </a:xfrm>
      </p:grpSpPr>
      <p:sp>
        <p:nvSpPr>
          <p:cNvPr id="40" name="Google Shape;40;p1:notes">
            <a:extLst>
              <a:ext uri="{FF2B5EF4-FFF2-40B4-BE49-F238E27FC236}">
                <a16:creationId xmlns:a16="http://schemas.microsoft.com/office/drawing/2014/main" id="{7504CE05-38EB-9B83-90F8-9E2C3AEF1E9B}"/>
              </a:ext>
            </a:extLst>
          </p:cNvPr>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a:extLst>
              <a:ext uri="{FF2B5EF4-FFF2-40B4-BE49-F238E27FC236}">
                <a16:creationId xmlns:a16="http://schemas.microsoft.com/office/drawing/2014/main" id="{DCA454DC-F8D7-C586-75C6-0A7F78E66768}"/>
              </a:ext>
            </a:extLst>
          </p:cNvPr>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8584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a:extLst>
            <a:ext uri="{FF2B5EF4-FFF2-40B4-BE49-F238E27FC236}">
              <a16:creationId xmlns:a16="http://schemas.microsoft.com/office/drawing/2014/main" id="{403FACD7-3396-87CA-6D5C-D640E844B472}"/>
            </a:ext>
          </a:extLst>
        </p:cNvPr>
        <p:cNvGrpSpPr/>
        <p:nvPr/>
      </p:nvGrpSpPr>
      <p:grpSpPr>
        <a:xfrm>
          <a:off x="0" y="0"/>
          <a:ext cx="0" cy="0"/>
          <a:chOff x="0" y="0"/>
          <a:chExt cx="0" cy="0"/>
        </a:xfrm>
      </p:grpSpPr>
      <p:sp>
        <p:nvSpPr>
          <p:cNvPr id="40" name="Google Shape;40;p1:notes">
            <a:extLst>
              <a:ext uri="{FF2B5EF4-FFF2-40B4-BE49-F238E27FC236}">
                <a16:creationId xmlns:a16="http://schemas.microsoft.com/office/drawing/2014/main" id="{40A35EF4-3060-A6C9-07E0-CFA511DE4227}"/>
              </a:ext>
            </a:extLst>
          </p:cNvPr>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a:extLst>
              <a:ext uri="{FF2B5EF4-FFF2-40B4-BE49-F238E27FC236}">
                <a16:creationId xmlns:a16="http://schemas.microsoft.com/office/drawing/2014/main" id="{FE072D94-1FA7-61DB-EB92-C2D01BE63E5A}"/>
              </a:ext>
            </a:extLst>
          </p:cNvPr>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255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a:extLst>
            <a:ext uri="{FF2B5EF4-FFF2-40B4-BE49-F238E27FC236}">
              <a16:creationId xmlns:a16="http://schemas.microsoft.com/office/drawing/2014/main" id="{5560913F-0252-1E8B-EFF7-E0BEFCC18B2D}"/>
            </a:ext>
          </a:extLst>
        </p:cNvPr>
        <p:cNvGrpSpPr/>
        <p:nvPr/>
      </p:nvGrpSpPr>
      <p:grpSpPr>
        <a:xfrm>
          <a:off x="0" y="0"/>
          <a:ext cx="0" cy="0"/>
          <a:chOff x="0" y="0"/>
          <a:chExt cx="0" cy="0"/>
        </a:xfrm>
      </p:grpSpPr>
      <p:sp>
        <p:nvSpPr>
          <p:cNvPr id="40" name="Google Shape;40;p1:notes">
            <a:extLst>
              <a:ext uri="{FF2B5EF4-FFF2-40B4-BE49-F238E27FC236}">
                <a16:creationId xmlns:a16="http://schemas.microsoft.com/office/drawing/2014/main" id="{FA343A76-67E6-6423-BAD6-2B850AAFF39C}"/>
              </a:ext>
            </a:extLst>
          </p:cNvPr>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a:extLst>
              <a:ext uri="{FF2B5EF4-FFF2-40B4-BE49-F238E27FC236}">
                <a16:creationId xmlns:a16="http://schemas.microsoft.com/office/drawing/2014/main" id="{7DC7D210-FE12-2099-B96B-BC17E4C5F917}"/>
              </a:ext>
            </a:extLst>
          </p:cNvPr>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768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a:extLst>
            <a:ext uri="{FF2B5EF4-FFF2-40B4-BE49-F238E27FC236}">
              <a16:creationId xmlns:a16="http://schemas.microsoft.com/office/drawing/2014/main" id="{218F89D4-5CC3-F1F1-C4D0-98D20D3241AE}"/>
            </a:ext>
          </a:extLst>
        </p:cNvPr>
        <p:cNvGrpSpPr/>
        <p:nvPr/>
      </p:nvGrpSpPr>
      <p:grpSpPr>
        <a:xfrm>
          <a:off x="0" y="0"/>
          <a:ext cx="0" cy="0"/>
          <a:chOff x="0" y="0"/>
          <a:chExt cx="0" cy="0"/>
        </a:xfrm>
      </p:grpSpPr>
      <p:sp>
        <p:nvSpPr>
          <p:cNvPr id="40" name="Google Shape;40;p1:notes">
            <a:extLst>
              <a:ext uri="{FF2B5EF4-FFF2-40B4-BE49-F238E27FC236}">
                <a16:creationId xmlns:a16="http://schemas.microsoft.com/office/drawing/2014/main" id="{18B7871D-678F-36B7-A72E-BDA02C002AE5}"/>
              </a:ext>
            </a:extLst>
          </p:cNvPr>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fr-FR" sz="1100" b="1" kern="100">
                <a:solidFill>
                  <a:srgbClr val="171643"/>
                </a:solidFill>
                <a:latin typeface="+mn-lt"/>
                <a:ea typeface="Calibri" panose="020F0502020204030204" pitchFamily="34" charset="0"/>
                <a:cs typeface="Times New Roman" panose="02020603050405020304" pitchFamily="18" charset="0"/>
              </a:rPr>
              <a:t>« Si dans le GE, on met dix pauvres ensembles, cela ne fera pas un riche. Cela fera uniquement dix pauvres ensemble ».</a:t>
            </a:r>
            <a:br>
              <a:rPr lang="fr-FR" sz="1100" b="1" kern="100">
                <a:solidFill>
                  <a:srgbClr val="171643"/>
                </a:solidFill>
                <a:latin typeface="+mn-lt"/>
                <a:ea typeface="Calibri" panose="020F0502020204030204" pitchFamily="34" charset="0"/>
                <a:cs typeface="Times New Roman" panose="02020603050405020304" pitchFamily="18" charset="0"/>
              </a:rPr>
            </a:br>
            <a:r>
              <a:rPr lang="fr-FR" sz="1100" b="1" kern="100">
                <a:solidFill>
                  <a:srgbClr val="171643"/>
                </a:solidFill>
                <a:latin typeface="+mn-lt"/>
                <a:ea typeface="Calibri" panose="020F0502020204030204" pitchFamily="34" charset="0"/>
                <a:cs typeface="Times New Roman" panose="02020603050405020304" pitchFamily="18" charset="0"/>
              </a:rPr>
              <a:t>« On n’économise pas en mutualisant, ce sont les coûts directs »</a:t>
            </a:r>
            <a:br>
              <a:rPr lang="fr-FR" sz="1100" b="1" kern="100">
                <a:solidFill>
                  <a:srgbClr val="171643"/>
                </a:solidFill>
                <a:latin typeface="+mn-lt"/>
                <a:ea typeface="Calibri" panose="020F0502020204030204" pitchFamily="34" charset="0"/>
                <a:cs typeface="Times New Roman" panose="02020603050405020304" pitchFamily="18" charset="0"/>
              </a:rPr>
            </a:br>
            <a:r>
              <a:rPr lang="fr-FR" sz="1100" b="1" kern="100">
                <a:solidFill>
                  <a:srgbClr val="171643"/>
                </a:solidFill>
                <a:latin typeface="+mn-lt"/>
                <a:ea typeface="Calibri" panose="020F0502020204030204" pitchFamily="34" charset="0"/>
                <a:cs typeface="Times New Roman" panose="02020603050405020304" pitchFamily="18" charset="0"/>
              </a:rPr>
              <a:t>« Le coût de la non-qualité est bien supérieur au cout de l’ancienneté ». </a:t>
            </a:r>
            <a:br>
              <a:rPr lang="fr-FR" sz="1100" b="1" kern="100">
                <a:solidFill>
                  <a:srgbClr val="171643"/>
                </a:solidFill>
                <a:latin typeface="+mn-lt"/>
                <a:ea typeface="Calibri" panose="020F0502020204030204" pitchFamily="34" charset="0"/>
                <a:cs typeface="Times New Roman" panose="02020603050405020304" pitchFamily="18" charset="0"/>
              </a:rPr>
            </a:br>
            <a:r>
              <a:rPr lang="fr-FR" sz="1100" b="1" kern="100">
                <a:solidFill>
                  <a:srgbClr val="171643"/>
                </a:solidFill>
                <a:latin typeface="+mn-lt"/>
                <a:ea typeface="Calibri" panose="020F0502020204030204" pitchFamily="34" charset="0"/>
                <a:cs typeface="Times New Roman" panose="02020603050405020304" pitchFamily="18" charset="0"/>
              </a:rPr>
              <a:t>« Le GE nous permet de travailler très fortement sur la qualité de l’emploi » (temps de travail choisis, défraiement, aménagement des postes, évolutions professionnelles, etc.)</a:t>
            </a:r>
          </a:p>
          <a:p>
            <a:pPr marL="158750" indent="0">
              <a:lnSpc>
                <a:spcPct val="150000"/>
              </a:lnSpc>
              <a:buNone/>
            </a:pPr>
            <a:r>
              <a:rPr lang="fr-FR" b="1">
                <a:solidFill>
                  <a:srgbClr val="171643"/>
                </a:solidFill>
              </a:rPr>
              <a:t>« on n'économise pas en mutualisant, on mobilise le temps de travail correspondant à notre besoin »</a:t>
            </a:r>
          </a:p>
          <a:p>
            <a:pPr marL="0" lvl="0" indent="0" algn="l" rtl="0">
              <a:spcBef>
                <a:spcPts val="0"/>
              </a:spcBef>
              <a:spcAft>
                <a:spcPts val="0"/>
              </a:spcAft>
              <a:buNone/>
            </a:pPr>
            <a:endParaRPr/>
          </a:p>
        </p:txBody>
      </p:sp>
      <p:sp>
        <p:nvSpPr>
          <p:cNvPr id="41" name="Google Shape;41;p1:notes">
            <a:extLst>
              <a:ext uri="{FF2B5EF4-FFF2-40B4-BE49-F238E27FC236}">
                <a16:creationId xmlns:a16="http://schemas.microsoft.com/office/drawing/2014/main" id="{991091E5-18C9-E4A6-80E6-78CD77D8D396}"/>
              </a:ext>
            </a:extLst>
          </p:cNvPr>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358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a:extLst>
            <a:ext uri="{FF2B5EF4-FFF2-40B4-BE49-F238E27FC236}">
              <a16:creationId xmlns:a16="http://schemas.microsoft.com/office/drawing/2014/main" id="{40320B8A-B882-D061-F224-9E895FE1C5FF}"/>
            </a:ext>
          </a:extLst>
        </p:cNvPr>
        <p:cNvGrpSpPr/>
        <p:nvPr/>
      </p:nvGrpSpPr>
      <p:grpSpPr>
        <a:xfrm>
          <a:off x="0" y="0"/>
          <a:ext cx="0" cy="0"/>
          <a:chOff x="0" y="0"/>
          <a:chExt cx="0" cy="0"/>
        </a:xfrm>
      </p:grpSpPr>
      <p:sp>
        <p:nvSpPr>
          <p:cNvPr id="40" name="Google Shape;40;p1:notes">
            <a:extLst>
              <a:ext uri="{FF2B5EF4-FFF2-40B4-BE49-F238E27FC236}">
                <a16:creationId xmlns:a16="http://schemas.microsoft.com/office/drawing/2014/main" id="{160EBCC3-D312-4912-9615-08263C03B997}"/>
              </a:ext>
            </a:extLst>
          </p:cNvPr>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solidFill>
                  <a:srgbClr val="171643"/>
                </a:solidFill>
              </a:rPr>
              <a:t>Nouveaux métiers et compétences disponibles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solidFill>
                  <a:srgbClr val="171643"/>
                </a:solidFill>
              </a:rPr>
              <a:t>Meilleure vision des tâches et de leur coût</a:t>
            </a:r>
          </a:p>
          <a:p>
            <a:pPr marL="0" lvl="0" indent="0" algn="l" rtl="0">
              <a:spcBef>
                <a:spcPts val="0"/>
              </a:spcBef>
              <a:spcAft>
                <a:spcPts val="0"/>
              </a:spcAft>
              <a:buNone/>
            </a:pPr>
            <a:endParaRPr/>
          </a:p>
        </p:txBody>
      </p:sp>
      <p:sp>
        <p:nvSpPr>
          <p:cNvPr id="41" name="Google Shape;41;p1:notes">
            <a:extLst>
              <a:ext uri="{FF2B5EF4-FFF2-40B4-BE49-F238E27FC236}">
                <a16:creationId xmlns:a16="http://schemas.microsoft.com/office/drawing/2014/main" id="{9AC1DF04-A6D4-82B0-9A83-B1CCD3F134B1}"/>
              </a:ext>
            </a:extLst>
          </p:cNvPr>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5085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a:extLst>
            <a:ext uri="{FF2B5EF4-FFF2-40B4-BE49-F238E27FC236}">
              <a16:creationId xmlns:a16="http://schemas.microsoft.com/office/drawing/2014/main" id="{B082110E-8083-348C-5B38-42F3B7CD8A87}"/>
            </a:ext>
          </a:extLst>
        </p:cNvPr>
        <p:cNvGrpSpPr/>
        <p:nvPr/>
      </p:nvGrpSpPr>
      <p:grpSpPr>
        <a:xfrm>
          <a:off x="0" y="0"/>
          <a:ext cx="0" cy="0"/>
          <a:chOff x="0" y="0"/>
          <a:chExt cx="0" cy="0"/>
        </a:xfrm>
      </p:grpSpPr>
      <p:sp>
        <p:nvSpPr>
          <p:cNvPr id="40" name="Google Shape;40;p1:notes">
            <a:extLst>
              <a:ext uri="{FF2B5EF4-FFF2-40B4-BE49-F238E27FC236}">
                <a16:creationId xmlns:a16="http://schemas.microsoft.com/office/drawing/2014/main" id="{A0C9C4D5-58EF-0997-D445-7BE6E62B6116}"/>
              </a:ext>
            </a:extLst>
          </p:cNvPr>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7000"/>
              </a:lnSpc>
              <a:spcBef>
                <a:spcPts val="0"/>
              </a:spcBef>
              <a:spcAft>
                <a:spcPts val="0"/>
              </a:spcAft>
              <a:buClr>
                <a:srgbClr val="000000"/>
              </a:buClr>
              <a:buSzPts val="1100"/>
              <a:buFont typeface="Symbol" panose="05050102010706020507" pitchFamily="18" charset="2"/>
              <a:buNone/>
              <a:tabLst/>
              <a:defRPr/>
            </a:pPr>
            <a:r>
              <a:rPr lang="fr-FR" sz="1100" b="1" kern="100">
                <a:solidFill>
                  <a:srgbClr val="171643"/>
                </a:solidFill>
                <a:latin typeface="Calibri" panose="020F0502020204030204" pitchFamily="34" charset="0"/>
                <a:ea typeface="Calibri" panose="020F0502020204030204" pitchFamily="34" charset="0"/>
                <a:cs typeface="Times New Roman" panose="02020603050405020304" pitchFamily="18" charset="0"/>
              </a:rPr>
              <a:t>Le GE assure toutes les obligations liées à la fonction d’employeur </a:t>
            </a:r>
            <a:r>
              <a:rPr lang="fr-FR" sz="1100" kern="100">
                <a:solidFill>
                  <a:srgbClr val="171643"/>
                </a:solidFill>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buFont typeface="Symbol" panose="05050102010706020507" pitchFamily="18" charset="2"/>
              <a:buNone/>
            </a:pPr>
            <a:r>
              <a:rPr lang="fr-FR" sz="1100" b="0" kern="100">
                <a:solidFill>
                  <a:srgbClr val="145DA0"/>
                </a:solidFill>
                <a:latin typeface="Calibri" panose="020F0502020204030204" pitchFamily="34" charset="0"/>
                <a:ea typeface="Calibri" panose="020F0502020204030204" pitchFamily="34" charset="0"/>
                <a:cs typeface="Times New Roman" panose="02020603050405020304" pitchFamily="18" charset="0"/>
              </a:rPr>
              <a:t>Contrat de travail ; Rémunération du salarié ; Déclarations auprès des organismes sociaux ; Formation professionnelle</a:t>
            </a:r>
            <a:r>
              <a:rPr lang="fr-FR" sz="1100" b="0" kern="100">
                <a:solidFill>
                  <a:srgbClr val="171643"/>
                </a:solidFill>
                <a:latin typeface="Calibri" panose="020F0502020204030204" pitchFamily="34" charset="0"/>
                <a:ea typeface="Calibri" panose="020F0502020204030204" pitchFamily="34" charset="0"/>
                <a:cs typeface="Times New Roman" panose="02020603050405020304" pitchFamily="18" charset="0"/>
              </a:rPr>
              <a:t> ; </a:t>
            </a:r>
            <a:r>
              <a:rPr lang="fr-FR" sz="1100" b="0" kern="100">
                <a:solidFill>
                  <a:srgbClr val="145DA0"/>
                </a:solidFill>
                <a:latin typeface="Calibri" panose="020F0502020204030204" pitchFamily="34" charset="0"/>
                <a:ea typeface="Calibri" panose="020F0502020204030204" pitchFamily="34" charset="0"/>
                <a:cs typeface="Times New Roman" panose="02020603050405020304" pitchFamily="18" charset="0"/>
              </a:rPr>
              <a:t>Pouvoir de direction</a:t>
            </a:r>
            <a:r>
              <a:rPr lang="fr-FR" sz="1100" b="0" kern="100">
                <a:solidFill>
                  <a:srgbClr val="171643"/>
                </a:solidFill>
                <a:latin typeface="Calibri" panose="020F0502020204030204" pitchFamily="34" charset="0"/>
                <a:ea typeface="Calibri" panose="020F0502020204030204" pitchFamily="34" charset="0"/>
                <a:cs typeface="Times New Roman" panose="02020603050405020304" pitchFamily="18" charset="0"/>
              </a:rPr>
              <a:t> et </a:t>
            </a:r>
            <a:r>
              <a:rPr lang="fr-FR" sz="1100" b="0" kern="100">
                <a:solidFill>
                  <a:srgbClr val="145DA0"/>
                </a:solidFill>
                <a:latin typeface="Calibri" panose="020F0502020204030204" pitchFamily="34" charset="0"/>
                <a:ea typeface="Calibri" panose="020F0502020204030204" pitchFamily="34" charset="0"/>
                <a:cs typeface="Times New Roman" panose="02020603050405020304" pitchFamily="18" charset="0"/>
              </a:rPr>
              <a:t>pouvoir disciplinaire.</a:t>
            </a:r>
            <a:endParaRPr lang="fr-F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kern="100">
                <a:solidFill>
                  <a:srgbClr val="171643"/>
                </a:solidFill>
                <a:latin typeface="Calibri" panose="020F0502020204030204" pitchFamily="34" charset="0"/>
                <a:ea typeface="Calibri" panose="020F0502020204030204" pitchFamily="34" charset="0"/>
                <a:cs typeface="Calibri" panose="020F0502020204030204" pitchFamily="34" charset="0"/>
              </a:rPr>
              <a:t>Il est responsable des </a:t>
            </a:r>
            <a:r>
              <a:rPr lang="fr-FR" sz="1100" b="1" kern="100">
                <a:solidFill>
                  <a:srgbClr val="171643"/>
                </a:solidFill>
                <a:latin typeface="Calibri" panose="020F0502020204030204" pitchFamily="34" charset="0"/>
                <a:ea typeface="Calibri" panose="020F0502020204030204" pitchFamily="34" charset="0"/>
                <a:cs typeface="Calibri" panose="020F0502020204030204" pitchFamily="34" charset="0"/>
              </a:rPr>
              <a:t>actions de prévention</a:t>
            </a:r>
            <a:r>
              <a:rPr lang="fr-FR" sz="1100" kern="100">
                <a:solidFill>
                  <a:srgbClr val="171643"/>
                </a:solidFill>
                <a:latin typeface="Calibri" panose="020F0502020204030204" pitchFamily="34" charset="0"/>
                <a:ea typeface="Calibri" panose="020F0502020204030204" pitchFamily="34" charset="0"/>
                <a:cs typeface="Calibri" panose="020F0502020204030204" pitchFamily="34" charset="0"/>
              </a:rPr>
              <a:t>, de </a:t>
            </a:r>
            <a:r>
              <a:rPr lang="fr-FR" sz="1100" b="1" kern="100">
                <a:solidFill>
                  <a:srgbClr val="171643"/>
                </a:solidFill>
                <a:latin typeface="Calibri" panose="020F0502020204030204" pitchFamily="34" charset="0"/>
                <a:ea typeface="Calibri" panose="020F0502020204030204" pitchFamily="34" charset="0"/>
                <a:cs typeface="Calibri" panose="020F0502020204030204" pitchFamily="34" charset="0"/>
              </a:rPr>
              <a:t>formation</a:t>
            </a:r>
            <a:r>
              <a:rPr lang="fr-FR" sz="1100" kern="100">
                <a:solidFill>
                  <a:srgbClr val="171643"/>
                </a:solidFill>
                <a:latin typeface="Calibri" panose="020F0502020204030204" pitchFamily="34" charset="0"/>
                <a:ea typeface="Calibri" panose="020F0502020204030204" pitchFamily="34" charset="0"/>
                <a:cs typeface="Calibri" panose="020F0502020204030204" pitchFamily="34" charset="0"/>
              </a:rPr>
              <a:t> et d’</a:t>
            </a:r>
            <a:r>
              <a:rPr lang="fr-FR" sz="1100" b="1" kern="100">
                <a:solidFill>
                  <a:srgbClr val="171643"/>
                </a:solidFill>
                <a:latin typeface="Calibri" panose="020F0502020204030204" pitchFamily="34" charset="0"/>
                <a:ea typeface="Calibri" panose="020F0502020204030204" pitchFamily="34" charset="0"/>
                <a:cs typeface="Calibri" panose="020F0502020204030204" pitchFamily="34" charset="0"/>
              </a:rPr>
              <a:t>information</a:t>
            </a:r>
            <a:r>
              <a:rPr lang="fr-FR" sz="1100" kern="100">
                <a:solidFill>
                  <a:srgbClr val="171643"/>
                </a:solidFill>
                <a:latin typeface="Calibri" panose="020F0502020204030204" pitchFamily="34" charset="0"/>
                <a:ea typeface="Calibri" panose="020F0502020204030204" pitchFamily="34" charset="0"/>
                <a:cs typeface="Calibri" panose="020F0502020204030204" pitchFamily="34" charset="0"/>
              </a:rPr>
              <a:t> pour assurer la </a:t>
            </a:r>
            <a:r>
              <a:rPr lang="fr-FR" sz="1100" b="1" kern="100">
                <a:solidFill>
                  <a:srgbClr val="171643"/>
                </a:solidFill>
                <a:latin typeface="Calibri" panose="020F0502020204030204" pitchFamily="34" charset="0"/>
                <a:ea typeface="Calibri" panose="020F0502020204030204" pitchFamily="34" charset="0"/>
                <a:cs typeface="Calibri" panose="020F0502020204030204" pitchFamily="34" charset="0"/>
              </a:rPr>
              <a:t>sécurité</a:t>
            </a:r>
            <a:r>
              <a:rPr lang="fr-FR" sz="1100" kern="100">
                <a:solidFill>
                  <a:srgbClr val="171643"/>
                </a:solidFill>
                <a:latin typeface="Calibri" panose="020F0502020204030204" pitchFamily="34" charset="0"/>
                <a:ea typeface="Calibri" panose="020F0502020204030204" pitchFamily="34" charset="0"/>
                <a:cs typeface="Calibri" panose="020F0502020204030204" pitchFamily="34" charset="0"/>
              </a:rPr>
              <a:t> et protéger la </a:t>
            </a:r>
            <a:r>
              <a:rPr lang="fr-FR" sz="1100" b="1" kern="100">
                <a:solidFill>
                  <a:srgbClr val="171643"/>
                </a:solidFill>
                <a:latin typeface="Calibri" panose="020F0502020204030204" pitchFamily="34" charset="0"/>
                <a:ea typeface="Calibri" panose="020F0502020204030204" pitchFamily="34" charset="0"/>
                <a:cs typeface="Calibri" panose="020F0502020204030204" pitchFamily="34" charset="0"/>
              </a:rPr>
              <a:t>santé</a:t>
            </a:r>
            <a:r>
              <a:rPr lang="fr-FR" sz="1100" kern="100">
                <a:solidFill>
                  <a:srgbClr val="171643"/>
                </a:solidFill>
                <a:latin typeface="Calibri" panose="020F0502020204030204" pitchFamily="34" charset="0"/>
                <a:ea typeface="Calibri" panose="020F0502020204030204" pitchFamily="34" charset="0"/>
                <a:cs typeface="Calibri" panose="020F0502020204030204" pitchFamily="34" charset="0"/>
              </a:rPr>
              <a:t> des salariés, et de la </a:t>
            </a:r>
            <a:r>
              <a:rPr lang="fr-FR" sz="1100" b="1" kern="100">
                <a:solidFill>
                  <a:srgbClr val="171643"/>
                </a:solidFill>
                <a:latin typeface="Calibri" panose="020F0502020204030204" pitchFamily="34" charset="0"/>
                <a:ea typeface="Calibri" panose="020F0502020204030204" pitchFamily="34" charset="0"/>
                <a:cs typeface="Calibri" panose="020F0502020204030204" pitchFamily="34" charset="0"/>
              </a:rPr>
              <a:t>médecine du travail</a:t>
            </a:r>
            <a:r>
              <a:rPr lang="fr-FR" sz="1100" kern="100">
                <a:solidFill>
                  <a:srgbClr val="171643"/>
                </a:solidFill>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100" kern="100">
              <a:solidFill>
                <a:srgbClr val="171643"/>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kern="100">
                <a:solidFill>
                  <a:srgbClr val="171643"/>
                </a:solidFill>
                <a:latin typeface="Calibri" panose="020F0502020204030204" pitchFamily="34" charset="0"/>
                <a:ea typeface="Calibri" panose="020F0502020204030204" pitchFamily="34" charset="0"/>
                <a:cs typeface="Times New Roman" panose="02020603050405020304" pitchFamily="18" charset="0"/>
              </a:rPr>
              <a:t>L’</a:t>
            </a:r>
            <a:r>
              <a:rPr lang="fr-FR" sz="1100" b="1" kern="100">
                <a:solidFill>
                  <a:srgbClr val="171643"/>
                </a:solidFill>
                <a:latin typeface="Calibri" panose="020F0502020204030204" pitchFamily="34" charset="0"/>
                <a:ea typeface="Calibri" panose="020F0502020204030204" pitchFamily="34" charset="0"/>
                <a:cs typeface="Times New Roman" panose="02020603050405020304" pitchFamily="18" charset="0"/>
              </a:rPr>
              <a:t>utilisateur</a:t>
            </a:r>
            <a:r>
              <a:rPr lang="fr-FR" sz="1100" kern="100">
                <a:solidFill>
                  <a:srgbClr val="171643"/>
                </a:solidFill>
                <a:latin typeface="Calibri" panose="020F0502020204030204" pitchFamily="34" charset="0"/>
                <a:ea typeface="Calibri" panose="020F0502020204030204" pitchFamily="34" charset="0"/>
                <a:cs typeface="Times New Roman" panose="02020603050405020304" pitchFamily="18" charset="0"/>
              </a:rPr>
              <a:t> dispose lui du </a:t>
            </a:r>
            <a:r>
              <a:rPr lang="fr-FR" sz="1100" b="1" kern="100">
                <a:solidFill>
                  <a:srgbClr val="171643"/>
                </a:solidFill>
                <a:latin typeface="Calibri" panose="020F0502020204030204" pitchFamily="34" charset="0"/>
                <a:ea typeface="Calibri" panose="020F0502020204030204" pitchFamily="34" charset="0"/>
                <a:cs typeface="Times New Roman" panose="02020603050405020304" pitchFamily="18" charset="0"/>
              </a:rPr>
              <a:t>pouvoir de diriger et contrôler l’activité du salarié</a:t>
            </a:r>
            <a:r>
              <a:rPr lang="fr-FR" sz="1100" kern="100">
                <a:solidFill>
                  <a:srgbClr val="171643"/>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900"/>
              </a:spcAft>
            </a:pPr>
            <a:r>
              <a:rPr lang="fr-FR" sz="1100" kern="100">
                <a:solidFill>
                  <a:srgbClr val="171643"/>
                </a:solidFill>
                <a:latin typeface="Calibri" panose="020F0502020204030204" pitchFamily="34" charset="0"/>
                <a:ea typeface="Calibri" panose="020F0502020204030204" pitchFamily="34" charset="0"/>
                <a:cs typeface="Times New Roman" panose="02020603050405020304" pitchFamily="18" charset="0"/>
              </a:rPr>
              <a:t>Il est </a:t>
            </a:r>
            <a:r>
              <a:rPr lang="fr-FR" sz="1100" b="1" kern="100">
                <a:solidFill>
                  <a:srgbClr val="145DA0"/>
                </a:solidFill>
                <a:latin typeface="Calibri" panose="020F0502020204030204" pitchFamily="34" charset="0"/>
                <a:ea typeface="Calibri" panose="020F0502020204030204" pitchFamily="34" charset="0"/>
                <a:cs typeface="Times New Roman" panose="02020603050405020304" pitchFamily="18" charset="0"/>
              </a:rPr>
              <a:t>civilement responsable pendant le temps de travail du salarié mis à disposition au même titre que pour son propre personnel</a:t>
            </a:r>
            <a:r>
              <a:rPr lang="fr-FR" sz="1100" kern="100">
                <a:solidFill>
                  <a:srgbClr val="171643"/>
                </a:solidFill>
                <a:latin typeface="Calibri" panose="020F0502020204030204" pitchFamily="34" charset="0"/>
                <a:ea typeface="Calibri" panose="020F0502020204030204" pitchFamily="34" charset="0"/>
                <a:cs typeface="Times New Roman" panose="02020603050405020304" pitchFamily="18" charset="0"/>
              </a:rPr>
              <a:t>.</a:t>
            </a:r>
            <a:r>
              <a:rPr lang="fr-FR" sz="1100" kern="100">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900"/>
              </a:spcAft>
            </a:pPr>
            <a:r>
              <a:rPr lang="fr-FR" sz="1100" b="1" kern="100">
                <a:solidFill>
                  <a:srgbClr val="171643"/>
                </a:solidFill>
                <a:latin typeface="Calibri" panose="020F0502020204030204" pitchFamily="34" charset="0"/>
                <a:ea typeface="Calibri" panose="020F0502020204030204" pitchFamily="34" charset="0"/>
                <a:cs typeface="Times New Roman" panose="02020603050405020304" pitchFamily="18" charset="0"/>
              </a:rPr>
              <a:t>=&gt; Le salarié entre donc dans la police d’assurance de l’utilisateur.</a:t>
            </a:r>
          </a:p>
          <a:p>
            <a:pPr>
              <a:lnSpc>
                <a:spcPct val="107000"/>
              </a:lnSpc>
              <a:spcAft>
                <a:spcPts val="900"/>
              </a:spcAft>
            </a:pPr>
            <a:r>
              <a:rPr lang="fr-FR" sz="1100" b="1" kern="100">
                <a:solidFill>
                  <a:srgbClr val="145DA0"/>
                </a:solidFill>
                <a:latin typeface="Calibri" panose="020F0502020204030204" pitchFamily="34" charset="0"/>
                <a:ea typeface="Calibri" panose="020F0502020204030204" pitchFamily="34" charset="0"/>
                <a:cs typeface="Calibri" panose="020F0502020204030204" pitchFamily="34" charset="0"/>
              </a:rPr>
              <a:t>Les salariés mis à disposition doivent être inscrits au registre du personnel de l’association</a:t>
            </a:r>
            <a:r>
              <a:rPr lang="fr-FR" sz="1100" b="1" kern="100">
                <a:latin typeface="Calibri" panose="020F0502020204030204" pitchFamily="34" charset="0"/>
                <a:ea typeface="Calibri" panose="020F0502020204030204" pitchFamily="34" charset="0"/>
                <a:cs typeface="Calibri" panose="020F0502020204030204" pitchFamily="34" charset="0"/>
              </a:rPr>
              <a:t>.</a:t>
            </a:r>
            <a:endParaRPr lang="fr-FR" sz="1100" kern="100">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fr-F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1" kern="100">
                <a:latin typeface="Calibri" panose="020F0502020204030204" pitchFamily="34" charset="0"/>
                <a:ea typeface="Calibri" panose="020F0502020204030204" pitchFamily="34" charset="0"/>
                <a:cs typeface="Calibri" panose="020F0502020204030204" pitchFamily="34" charset="0"/>
              </a:rPr>
              <a:t>Une relation de confiance doit s’instaurer entre l’adhérent utilisateur et le GE afin que toutes les informations relatives à la gestion du salarié soient transmis à temps au GE et inversement</a:t>
            </a:r>
            <a:endParaRPr lang="fr-FR" sz="1100" b="1" kern="100">
              <a:latin typeface="Calibri" panose="020F0502020204030204" pitchFamily="34" charset="0"/>
              <a:ea typeface="Calibri" panose="020F0502020204030204" pitchFamily="34" charset="0"/>
              <a:cs typeface="Times New Roman" panose="02020603050405020304" pitchFamily="18" charset="0"/>
            </a:endParaRPr>
          </a:p>
        </p:txBody>
      </p:sp>
      <p:sp>
        <p:nvSpPr>
          <p:cNvPr id="41" name="Google Shape;41;p1:notes">
            <a:extLst>
              <a:ext uri="{FF2B5EF4-FFF2-40B4-BE49-F238E27FC236}">
                <a16:creationId xmlns:a16="http://schemas.microsoft.com/office/drawing/2014/main" id="{F2A5010D-2C11-5F1A-4F32-9FE1C9B88F01}"/>
              </a:ext>
            </a:extLst>
          </p:cNvPr>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747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1"/>
        <p:cNvGrpSpPr/>
        <p:nvPr/>
      </p:nvGrpSpPr>
      <p:grpSpPr>
        <a:xfrm>
          <a:off x="0" y="0"/>
          <a:ext cx="0" cy="0"/>
          <a:chOff x="0" y="0"/>
          <a:chExt cx="0" cy="0"/>
        </a:xfrm>
      </p:grpSpPr>
      <p:sp>
        <p:nvSpPr>
          <p:cNvPr id="12" name="Google Shape;12;p21"/>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1"/>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1"/>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457200" y="205740"/>
            <a:ext cx="8229600" cy="8229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457200" y="1183005"/>
            <a:ext cx="8229600" cy="339471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 name="Google Shape;24;p23"/>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457200" y="205740"/>
            <a:ext cx="8229600" cy="8229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457200" y="1183005"/>
            <a:ext cx="3977640" cy="339471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24"/>
          <p:cNvSpPr txBox="1">
            <a:spLocks noGrp="1"/>
          </p:cNvSpPr>
          <p:nvPr>
            <p:ph type="body" idx="2"/>
          </p:nvPr>
        </p:nvSpPr>
        <p:spPr>
          <a:xfrm>
            <a:off x="4709160" y="1183005"/>
            <a:ext cx="3977640" cy="339471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25"/>
          <p:cNvSpPr txBox="1">
            <a:spLocks noGrp="1"/>
          </p:cNvSpPr>
          <p:nvPr>
            <p:ph type="title"/>
          </p:nvPr>
        </p:nvSpPr>
        <p:spPr>
          <a:xfrm>
            <a:off x="457200" y="205740"/>
            <a:ext cx="8229600" cy="8229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5"/>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5"/>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9" name="Image 8" descr="1.png"/>
          <p:cNvPicPr>
            <a:picLocks noChangeAspect="1"/>
          </p:cNvPicPr>
          <p:nvPr userDrawn="1"/>
        </p:nvPicPr>
        <p:blipFill>
          <a:blip r:embed="rId2" cstate="print"/>
          <a:stretch>
            <a:fillRect/>
          </a:stretch>
        </p:blipFill>
        <p:spPr>
          <a:xfrm>
            <a:off x="0" y="1"/>
            <a:ext cx="9144000" cy="5143184"/>
          </a:xfrm>
          <a:prstGeom prst="rect">
            <a:avLst/>
          </a:prstGeom>
        </p:spPr>
      </p:pic>
      <p:sp>
        <p:nvSpPr>
          <p:cNvPr id="11" name="Espace réservé du texte 10"/>
          <p:cNvSpPr>
            <a:spLocks noGrp="1"/>
          </p:cNvSpPr>
          <p:nvPr>
            <p:ph type="body" sz="quarter" idx="10"/>
          </p:nvPr>
        </p:nvSpPr>
        <p:spPr>
          <a:xfrm>
            <a:off x="323528" y="2510785"/>
            <a:ext cx="7128792" cy="553980"/>
          </a:xfrm>
          <a:prstGeom prst="rect">
            <a:avLst/>
          </a:prstGeom>
        </p:spPr>
        <p:txBody>
          <a:bodyPr lIns="91422" tIns="45711" rIns="91422" bIns="45711" anchor="ctr"/>
          <a:lstStyle>
            <a:lvl1pPr marL="0" indent="0" algn="just">
              <a:spcBef>
                <a:spcPts val="0"/>
              </a:spcBef>
              <a:spcAft>
                <a:spcPts val="0"/>
              </a:spcAft>
              <a:buFontTx/>
              <a:buNone/>
              <a:defRPr sz="3000" b="1">
                <a:solidFill>
                  <a:srgbClr val="1C1942"/>
                </a:solidFill>
                <a:latin typeface="Bitter" pitchFamily="50" charset="0"/>
              </a:defRPr>
            </a:lvl1pPr>
          </a:lstStyle>
          <a:p>
            <a:pPr lvl="0"/>
            <a:r>
              <a:rPr lang="fr-FR"/>
              <a:t>Cliquez</a:t>
            </a:r>
          </a:p>
        </p:txBody>
      </p:sp>
      <p:sp>
        <p:nvSpPr>
          <p:cNvPr id="12" name="Espace réservé du texte 10"/>
          <p:cNvSpPr>
            <a:spLocks noGrp="1"/>
          </p:cNvSpPr>
          <p:nvPr>
            <p:ph type="body" sz="quarter" idx="11"/>
          </p:nvPr>
        </p:nvSpPr>
        <p:spPr>
          <a:xfrm>
            <a:off x="323528" y="1597779"/>
            <a:ext cx="7128792" cy="507813"/>
          </a:xfrm>
          <a:prstGeom prst="rect">
            <a:avLst/>
          </a:prstGeom>
        </p:spPr>
        <p:txBody>
          <a:bodyPr wrap="square" lIns="91422" tIns="45711" rIns="91422" bIns="45711" anchor="ctr"/>
          <a:lstStyle>
            <a:lvl1pPr marL="0" indent="0" algn="just">
              <a:lnSpc>
                <a:spcPct val="100000"/>
              </a:lnSpc>
              <a:spcBef>
                <a:spcPts val="0"/>
              </a:spcBef>
              <a:spcAft>
                <a:spcPts val="0"/>
              </a:spcAft>
              <a:buFontTx/>
              <a:buNone/>
              <a:defRPr sz="2700">
                <a:solidFill>
                  <a:srgbClr val="1C1942"/>
                </a:solidFill>
                <a:latin typeface="Bitter" pitchFamily="50" charset="0"/>
              </a:defRPr>
            </a:lvl1pPr>
          </a:lstStyle>
          <a:p>
            <a:pPr lvl="0"/>
            <a:r>
              <a:rPr lang="fr-FR"/>
              <a:t>Cliquez</a:t>
            </a:r>
          </a:p>
        </p:txBody>
      </p:sp>
      <p:sp>
        <p:nvSpPr>
          <p:cNvPr id="34" name="Espace réservé du texte 10"/>
          <p:cNvSpPr>
            <a:spLocks noGrp="1"/>
          </p:cNvSpPr>
          <p:nvPr>
            <p:ph type="body" sz="quarter" idx="12"/>
          </p:nvPr>
        </p:nvSpPr>
        <p:spPr>
          <a:xfrm>
            <a:off x="323528" y="3180321"/>
            <a:ext cx="7128792" cy="727104"/>
          </a:xfrm>
          <a:prstGeom prst="rect">
            <a:avLst/>
          </a:prstGeom>
        </p:spPr>
        <p:txBody>
          <a:bodyPr lIns="91422" tIns="45711" rIns="91422" bIns="45711" anchor="ctr"/>
          <a:lstStyle>
            <a:lvl1pPr marL="0" indent="0" algn="just">
              <a:spcBef>
                <a:spcPts val="0"/>
              </a:spcBef>
              <a:spcAft>
                <a:spcPts val="0"/>
              </a:spcAft>
              <a:buFontTx/>
              <a:buNone/>
              <a:defRPr sz="4125">
                <a:solidFill>
                  <a:srgbClr val="1C1942"/>
                </a:solidFill>
                <a:latin typeface="Bitter" pitchFamily="50" charset="0"/>
              </a:defRPr>
            </a:lvl1pPr>
          </a:lstStyle>
          <a:p>
            <a:pPr lvl="0"/>
            <a:r>
              <a:rPr lang="fr-FR"/>
              <a:t>Cliquez</a:t>
            </a:r>
          </a:p>
        </p:txBody>
      </p:sp>
      <p:sp>
        <p:nvSpPr>
          <p:cNvPr id="37" name="Espace réservé du texte 36"/>
          <p:cNvSpPr>
            <a:spLocks noGrp="1"/>
          </p:cNvSpPr>
          <p:nvPr>
            <p:ph type="body" sz="quarter" idx="13" hasCustomPrompt="1"/>
          </p:nvPr>
        </p:nvSpPr>
        <p:spPr>
          <a:xfrm>
            <a:off x="323529" y="4144073"/>
            <a:ext cx="1296144" cy="155877"/>
          </a:xfrm>
          <a:prstGeom prst="rect">
            <a:avLst/>
          </a:prstGeom>
        </p:spPr>
        <p:txBody>
          <a:bodyPr anchor="b"/>
          <a:lstStyle>
            <a:lvl1pPr marL="0" indent="0">
              <a:spcBef>
                <a:spcPts val="0"/>
              </a:spcBef>
              <a:buFontTx/>
              <a:buNone/>
              <a:defRPr sz="1013">
                <a:solidFill>
                  <a:srgbClr val="171643"/>
                </a:solidFill>
                <a:latin typeface="Bitter" pitchFamily="50" charset="0"/>
              </a:defRPr>
            </a:lvl1pPr>
          </a:lstStyle>
          <a:p>
            <a:pPr lvl="0"/>
            <a:r>
              <a:rPr lang="fr-FR"/>
              <a:t>Cliquez pour ajouter</a:t>
            </a:r>
          </a:p>
        </p:txBody>
      </p:sp>
      <p:sp>
        <p:nvSpPr>
          <p:cNvPr id="26" name="Espace réservé du texte 36"/>
          <p:cNvSpPr>
            <a:spLocks noGrp="1"/>
          </p:cNvSpPr>
          <p:nvPr>
            <p:ph type="body" sz="quarter" idx="14" hasCustomPrompt="1"/>
          </p:nvPr>
        </p:nvSpPr>
        <p:spPr>
          <a:xfrm>
            <a:off x="1547664" y="4073771"/>
            <a:ext cx="1224136" cy="92333"/>
          </a:xfrm>
          <a:prstGeom prst="rect">
            <a:avLst/>
          </a:prstGeom>
        </p:spPr>
        <p:txBody>
          <a:bodyPr anchor="ctr"/>
          <a:lstStyle>
            <a:lvl1pPr marL="0" indent="0">
              <a:spcBef>
                <a:spcPts val="0"/>
              </a:spcBef>
              <a:buFontTx/>
              <a:buNone/>
              <a:defRPr sz="600" b="1">
                <a:solidFill>
                  <a:srgbClr val="9AD6CE"/>
                </a:solidFill>
                <a:latin typeface="Bitter" pitchFamily="50" charset="0"/>
              </a:defRPr>
            </a:lvl1pPr>
          </a:lstStyle>
          <a:p>
            <a:pPr lvl="0"/>
            <a:r>
              <a:rPr lang="fr-FR"/>
              <a:t>Cliquez pour ajouter</a:t>
            </a:r>
          </a:p>
        </p:txBody>
      </p:sp>
      <p:sp>
        <p:nvSpPr>
          <p:cNvPr id="5" name="Espace réservé de la date 4">
            <a:extLst>
              <a:ext uri="{FF2B5EF4-FFF2-40B4-BE49-F238E27FC236}">
                <a16:creationId xmlns:a16="http://schemas.microsoft.com/office/drawing/2014/main" id="{0C911541-0CF8-48B3-9F5C-1DBA787D9E20}"/>
              </a:ext>
            </a:extLst>
          </p:cNvPr>
          <p:cNvSpPr>
            <a:spLocks noGrp="1"/>
          </p:cNvSpPr>
          <p:nvPr>
            <p:ph type="dt" sz="half" idx="15"/>
          </p:nvPr>
        </p:nvSpPr>
        <p:spPr>
          <a:xfrm>
            <a:off x="457200" y="4783455"/>
            <a:ext cx="2103120" cy="276999"/>
          </a:xfrm>
        </p:spPr>
        <p:txBody>
          <a:bodyPr/>
          <a:lstStyle/>
          <a:p>
            <a:endParaRPr lang="fr-FR"/>
          </a:p>
        </p:txBody>
      </p:sp>
      <p:sp>
        <p:nvSpPr>
          <p:cNvPr id="6" name="Espace réservé du pied de page 5">
            <a:extLst>
              <a:ext uri="{FF2B5EF4-FFF2-40B4-BE49-F238E27FC236}">
                <a16:creationId xmlns:a16="http://schemas.microsoft.com/office/drawing/2014/main" id="{D7D937EA-4A59-4545-AA9C-36C0E323E5E6}"/>
              </a:ext>
            </a:extLst>
          </p:cNvPr>
          <p:cNvSpPr>
            <a:spLocks noGrp="1"/>
          </p:cNvSpPr>
          <p:nvPr>
            <p:ph type="ftr" sz="quarter" idx="16"/>
          </p:nvPr>
        </p:nvSpPr>
        <p:spPr>
          <a:xfrm>
            <a:off x="3108960" y="4783455"/>
            <a:ext cx="2926080" cy="276999"/>
          </a:xfrm>
        </p:spPr>
        <p:txBody>
          <a:bodyPr/>
          <a:lstStyle/>
          <a:p>
            <a:endParaRPr lang="fr-FR"/>
          </a:p>
        </p:txBody>
      </p:sp>
      <p:sp>
        <p:nvSpPr>
          <p:cNvPr id="7" name="Espace réservé du numéro de diapositive 6">
            <a:extLst>
              <a:ext uri="{FF2B5EF4-FFF2-40B4-BE49-F238E27FC236}">
                <a16:creationId xmlns:a16="http://schemas.microsoft.com/office/drawing/2014/main" id="{6970BA9C-78D5-401A-8A07-63F964AA8DEE}"/>
              </a:ext>
            </a:extLst>
          </p:cNvPr>
          <p:cNvSpPr>
            <a:spLocks noGrp="1"/>
          </p:cNvSpPr>
          <p:nvPr>
            <p:ph type="sldNum" sz="quarter" idx="17"/>
          </p:nvPr>
        </p:nvSpPr>
        <p:spPr>
          <a:xfrm>
            <a:off x="6583680" y="4783455"/>
            <a:ext cx="2103120" cy="276999"/>
          </a:xfrm>
        </p:spPr>
        <p:txBody>
          <a:bodyPr/>
          <a:lstStyle/>
          <a:p>
            <a:r>
              <a:rPr lang="fr-FR"/>
              <a:t>1</a:t>
            </a:r>
          </a:p>
        </p:txBody>
      </p:sp>
    </p:spTree>
    <p:extLst>
      <p:ext uri="{BB962C8B-B14F-4D97-AF65-F5344CB8AC3E}">
        <p14:creationId xmlns:p14="http://schemas.microsoft.com/office/powerpoint/2010/main" val="699626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pic>
        <p:nvPicPr>
          <p:cNvPr id="3" name="Image 2" descr="2.png"/>
          <p:cNvPicPr>
            <a:picLocks noChangeAspect="1"/>
          </p:cNvPicPr>
          <p:nvPr userDrawn="1"/>
        </p:nvPicPr>
        <p:blipFill>
          <a:blip r:embed="rId2" cstate="print"/>
          <a:stretch>
            <a:fillRect/>
          </a:stretch>
        </p:blipFill>
        <p:spPr>
          <a:xfrm>
            <a:off x="0" y="323"/>
            <a:ext cx="9144000" cy="5142857"/>
          </a:xfrm>
          <a:prstGeom prst="rect">
            <a:avLst/>
          </a:prstGeom>
        </p:spPr>
      </p:pic>
      <p:sp>
        <p:nvSpPr>
          <p:cNvPr id="7" name="Espace réservé du texte 6"/>
          <p:cNvSpPr>
            <a:spLocks noGrp="1"/>
          </p:cNvSpPr>
          <p:nvPr>
            <p:ph type="body" sz="quarter" idx="11"/>
          </p:nvPr>
        </p:nvSpPr>
        <p:spPr>
          <a:xfrm>
            <a:off x="323529" y="1563639"/>
            <a:ext cx="1584176" cy="246221"/>
          </a:xfrm>
          <a:prstGeom prst="rect">
            <a:avLst/>
          </a:prstGeom>
        </p:spPr>
        <p:txBody>
          <a:bodyPr/>
          <a:lstStyle>
            <a:lvl1pPr marL="0" indent="0">
              <a:lnSpc>
                <a:spcPct val="100000"/>
              </a:lnSpc>
              <a:spcBef>
                <a:spcPts val="0"/>
              </a:spcBef>
              <a:buFontTx/>
              <a:buNone/>
              <a:defRPr sz="800" b="1">
                <a:solidFill>
                  <a:srgbClr val="9AD6CE"/>
                </a:solidFill>
                <a:latin typeface="Bitter" pitchFamily="50" charset="0"/>
              </a:defRPr>
            </a:lvl1pPr>
          </a:lstStyle>
          <a:p>
            <a:pPr lvl="0"/>
            <a:r>
              <a:rPr lang="fr-FR"/>
              <a:t>Cliquez pour modifier les styles du texte du masque</a:t>
            </a:r>
          </a:p>
        </p:txBody>
      </p:sp>
      <p:sp>
        <p:nvSpPr>
          <p:cNvPr id="9" name="Espace réservé du texte 8"/>
          <p:cNvSpPr>
            <a:spLocks noGrp="1"/>
          </p:cNvSpPr>
          <p:nvPr>
            <p:ph type="body" sz="quarter" idx="12"/>
          </p:nvPr>
        </p:nvSpPr>
        <p:spPr>
          <a:xfrm>
            <a:off x="323851" y="1994918"/>
            <a:ext cx="6912446" cy="123111"/>
          </a:xfrm>
          <a:prstGeom prst="rect">
            <a:avLst/>
          </a:prstGeom>
        </p:spPr>
        <p:txBody>
          <a:bodyPr numCol="2" spcCol="360000"/>
          <a:lstStyle>
            <a:lvl1pPr marL="0" indent="0" algn="just">
              <a:spcBef>
                <a:spcPts val="0"/>
              </a:spcBef>
              <a:buFontTx/>
              <a:buNone/>
              <a:tabLst/>
              <a:defRPr sz="800">
                <a:solidFill>
                  <a:srgbClr val="171643"/>
                </a:solidFill>
                <a:latin typeface="Bitter" pitchFamily="50" charset="0"/>
              </a:defRPr>
            </a:lvl1pPr>
          </a:lstStyle>
          <a:p>
            <a:pPr lvl="0"/>
            <a:r>
              <a:rPr lang="fr-FR"/>
              <a:t>Cliquez pour modifier les styles du texte du masque</a:t>
            </a:r>
          </a:p>
        </p:txBody>
      </p:sp>
      <p:sp>
        <p:nvSpPr>
          <p:cNvPr id="10" name="Espace réservé du texte 4"/>
          <p:cNvSpPr>
            <a:spLocks noGrp="1"/>
          </p:cNvSpPr>
          <p:nvPr>
            <p:ph type="body" sz="quarter" idx="10"/>
          </p:nvPr>
        </p:nvSpPr>
        <p:spPr>
          <a:xfrm>
            <a:off x="323851" y="483519"/>
            <a:ext cx="2807990" cy="823302"/>
          </a:xfrm>
          <a:prstGeom prst="rect">
            <a:avLst/>
          </a:prstGeom>
        </p:spPr>
        <p:txBody>
          <a:bodyPr/>
          <a:lstStyle>
            <a:lvl1pPr marL="0" indent="0">
              <a:lnSpc>
                <a:spcPct val="100000"/>
              </a:lnSpc>
              <a:spcBef>
                <a:spcPts val="0"/>
              </a:spcBef>
              <a:spcAft>
                <a:spcPts val="300"/>
              </a:spcAft>
              <a:buFontTx/>
              <a:buNone/>
              <a:defRPr sz="1400">
                <a:solidFill>
                  <a:srgbClr val="171643"/>
                </a:solidFill>
                <a:latin typeface="Bitter" pitchFamily="50" charset="0"/>
              </a:defRPr>
            </a:lvl1pPr>
            <a:lvl2pPr marL="0" indent="0">
              <a:lnSpc>
                <a:spcPct val="100000"/>
              </a:lnSpc>
              <a:spcBef>
                <a:spcPts val="0"/>
              </a:spcBef>
              <a:buFontTx/>
              <a:buNone/>
              <a:defRPr sz="1500" b="1">
                <a:solidFill>
                  <a:srgbClr val="171643"/>
                </a:solidFill>
                <a:latin typeface="Bitter" pitchFamily="50" charset="0"/>
              </a:defRPr>
            </a:lvl2pPr>
            <a:lvl3pPr marL="0" indent="0">
              <a:lnSpc>
                <a:spcPct val="100000"/>
              </a:lnSpc>
              <a:spcBef>
                <a:spcPts val="0"/>
              </a:spcBef>
              <a:buNone/>
              <a:defRPr sz="2200">
                <a:solidFill>
                  <a:srgbClr val="171643"/>
                </a:solidFill>
                <a:latin typeface="Bitter" pitchFamily="50" charset="0"/>
              </a:defRPr>
            </a:lvl3pPr>
          </a:lstStyle>
          <a:p>
            <a:pPr lvl="0"/>
            <a:r>
              <a:rPr lang="fr-FR"/>
              <a:t>Cliquez pour modifier</a:t>
            </a:r>
          </a:p>
          <a:p>
            <a:pPr lvl="1"/>
            <a:r>
              <a:rPr lang="fr-FR"/>
              <a:t>Deuxième niveau</a:t>
            </a:r>
          </a:p>
          <a:p>
            <a:pPr lvl="2"/>
            <a:r>
              <a:rPr lang="fr-FR"/>
              <a:t>Troisième niveau</a:t>
            </a:r>
          </a:p>
        </p:txBody>
      </p:sp>
      <p:sp>
        <p:nvSpPr>
          <p:cNvPr id="6" name="Rectangle 5"/>
          <p:cNvSpPr/>
          <p:nvPr userDrawn="1"/>
        </p:nvSpPr>
        <p:spPr>
          <a:xfrm>
            <a:off x="395536" y="1203598"/>
            <a:ext cx="50405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6714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457200" y="205740"/>
            <a:ext cx="8229600" cy="822960"/>
          </a:xfrm>
          <a:prstGeom prst="rect">
            <a:avLst/>
          </a:prstGeom>
          <a:noFill/>
          <a:ln>
            <a:noFill/>
          </a:ln>
        </p:spPr>
        <p:txBody>
          <a:bodyPr spcFirstLastPara="1" wrap="square" lIns="0" tIns="0" rIns="0" bIns="0" anchor="t" anchorCtr="0">
            <a:spAutoFit/>
          </a:bodyPr>
          <a:lstStyle>
            <a:lvl1pPr marR="0" lvl="0" algn="l">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0"/>
          <p:cNvSpPr txBox="1">
            <a:spLocks noGrp="1"/>
          </p:cNvSpPr>
          <p:nvPr>
            <p:ph type="body" idx="1"/>
          </p:nvPr>
        </p:nvSpPr>
        <p:spPr>
          <a:xfrm>
            <a:off x="457200" y="1183005"/>
            <a:ext cx="8229600" cy="3394710"/>
          </a:xfrm>
          <a:prstGeom prst="rect">
            <a:avLst/>
          </a:prstGeom>
          <a:noFill/>
          <a:ln>
            <a:noFill/>
          </a:ln>
        </p:spPr>
        <p:txBody>
          <a:bodyPr spcFirstLastPara="1" wrap="square" lIns="0" tIns="0" rIns="0" bIns="0" anchor="t" anchorCtr="0">
            <a:spAutoFit/>
          </a:bodyPr>
          <a:lstStyle>
            <a:lvl1pPr marL="457200" marR="0" lvl="0" indent="-228600" algn="l">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20"/>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marR="0" lvl="0" algn="ctr">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0"/>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marR="0" lvl="0" algn="l">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0"/>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marR="0" lvl="0" indent="0" algn="r">
              <a:spcBef>
                <a:spcPts val="0"/>
              </a:spcBef>
              <a:buNone/>
              <a:defRPr sz="1800" b="0" i="0" u="none" strike="noStrike" cap="none">
                <a:solidFill>
                  <a:srgbClr val="888888"/>
                </a:solidFill>
                <a:latin typeface="Calibri"/>
                <a:ea typeface="Calibri"/>
                <a:cs typeface="Calibri"/>
                <a:sym typeface="Calibri"/>
              </a:defRPr>
            </a:lvl1pPr>
            <a:lvl2pPr marL="0" marR="0" lvl="1" indent="0" algn="r">
              <a:spcBef>
                <a:spcPts val="0"/>
              </a:spcBef>
              <a:buNone/>
              <a:defRPr sz="1800" b="0" i="0" u="none" strike="noStrike" cap="none">
                <a:solidFill>
                  <a:srgbClr val="888888"/>
                </a:solidFill>
                <a:latin typeface="Calibri"/>
                <a:ea typeface="Calibri"/>
                <a:cs typeface="Calibri"/>
                <a:sym typeface="Calibri"/>
              </a:defRPr>
            </a:lvl2pPr>
            <a:lvl3pPr marL="0" marR="0" lvl="2" indent="0" algn="r">
              <a:spcBef>
                <a:spcPts val="0"/>
              </a:spcBef>
              <a:buNone/>
              <a:defRPr sz="1800" b="0" i="0" u="none" strike="noStrike" cap="none">
                <a:solidFill>
                  <a:srgbClr val="888888"/>
                </a:solidFill>
                <a:latin typeface="Calibri"/>
                <a:ea typeface="Calibri"/>
                <a:cs typeface="Calibri"/>
                <a:sym typeface="Calibri"/>
              </a:defRPr>
            </a:lvl3pPr>
            <a:lvl4pPr marL="0" marR="0" lvl="3" indent="0" algn="r">
              <a:spcBef>
                <a:spcPts val="0"/>
              </a:spcBef>
              <a:buNone/>
              <a:defRPr sz="1800" b="0" i="0" u="none" strike="noStrike" cap="none">
                <a:solidFill>
                  <a:srgbClr val="888888"/>
                </a:solidFill>
                <a:latin typeface="Calibri"/>
                <a:ea typeface="Calibri"/>
                <a:cs typeface="Calibri"/>
                <a:sym typeface="Calibri"/>
              </a:defRPr>
            </a:lvl4pPr>
            <a:lvl5pPr marL="0" marR="0" lvl="4" indent="0" algn="r">
              <a:spcBef>
                <a:spcPts val="0"/>
              </a:spcBef>
              <a:buNone/>
              <a:defRPr sz="1800" b="0" i="0" u="none" strike="noStrike" cap="none">
                <a:solidFill>
                  <a:srgbClr val="888888"/>
                </a:solidFill>
                <a:latin typeface="Calibri"/>
                <a:ea typeface="Calibri"/>
                <a:cs typeface="Calibri"/>
                <a:sym typeface="Calibri"/>
              </a:defRPr>
            </a:lvl5pPr>
            <a:lvl6pPr marL="0" marR="0" lvl="5" indent="0" algn="r">
              <a:spcBef>
                <a:spcPts val="0"/>
              </a:spcBef>
              <a:buNone/>
              <a:defRPr sz="1800" b="0" i="0" u="none" strike="noStrike" cap="none">
                <a:solidFill>
                  <a:srgbClr val="888888"/>
                </a:solidFill>
                <a:latin typeface="Calibri"/>
                <a:ea typeface="Calibri"/>
                <a:cs typeface="Calibri"/>
                <a:sym typeface="Calibri"/>
              </a:defRPr>
            </a:lvl6pPr>
            <a:lvl7pPr marL="0" marR="0" lvl="6" indent="0" algn="r">
              <a:spcBef>
                <a:spcPts val="0"/>
              </a:spcBef>
              <a:buNone/>
              <a:defRPr sz="1800" b="0" i="0" u="none" strike="noStrike" cap="none">
                <a:solidFill>
                  <a:srgbClr val="888888"/>
                </a:solidFill>
                <a:latin typeface="Calibri"/>
                <a:ea typeface="Calibri"/>
                <a:cs typeface="Calibri"/>
                <a:sym typeface="Calibri"/>
              </a:defRPr>
            </a:lvl7pPr>
            <a:lvl8pPr marL="0" marR="0" lvl="7" indent="0" algn="r">
              <a:spcBef>
                <a:spcPts val="0"/>
              </a:spcBef>
              <a:buNone/>
              <a:defRPr sz="1800" b="0" i="0" u="none" strike="noStrike" cap="none">
                <a:solidFill>
                  <a:srgbClr val="888888"/>
                </a:solidFill>
                <a:latin typeface="Calibri"/>
                <a:ea typeface="Calibri"/>
                <a:cs typeface="Calibri"/>
                <a:sym typeface="Calibri"/>
              </a:defRPr>
            </a:lvl8pPr>
            <a:lvl9pPr marL="0" marR="0" lvl="8" indent="0" algn="r">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41A_C97ECC2D.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hyperlink" Target="mailto:leslie.martin@lmahdf.org" TargetMode="External"/><Relationship Id="rId3" Type="http://schemas.openxmlformats.org/officeDocument/2006/relationships/hyperlink" Target="mailto:ameyran@lemouvementassociatif.org" TargetMode="External"/><Relationship Id="rId7" Type="http://schemas.openxmlformats.org/officeDocument/2006/relationships/hyperlink" Target="mailto:cbelin@lemouvementassociatif.org" TargetMode="External"/><Relationship Id="rId12" Type="http://schemas.openxmlformats.org/officeDocument/2006/relationships/hyperlink" Target="mailto:contact@lemouvementassociatif.org" TargetMode="External"/><Relationship Id="rId2" Type="http://schemas.openxmlformats.org/officeDocument/2006/relationships/hyperlink" Target="mailto:tarlet@lemouvementassociatif.org" TargetMode="External"/><Relationship Id="rId1" Type="http://schemas.openxmlformats.org/officeDocument/2006/relationships/slideLayout" Target="../slideLayouts/slideLayout6.xml"/><Relationship Id="rId6" Type="http://schemas.openxmlformats.org/officeDocument/2006/relationships/hyperlink" Target="mailto:lma@lorrainemouvementassociatif.com" TargetMode="External"/><Relationship Id="rId11" Type="http://schemas.openxmlformats.org/officeDocument/2006/relationships/hyperlink" Target="https://lemouvementassociatif.org/nos-membres/" TargetMode="External"/><Relationship Id="rId5" Type="http://schemas.openxmlformats.org/officeDocument/2006/relationships/hyperlink" Target="mailto:contact@lemouvementassociatif-ca.org" TargetMode="External"/><Relationship Id="rId10" Type="http://schemas.openxmlformats.org/officeDocument/2006/relationships/hyperlink" Target="https://www.pmae-aura.org/" TargetMode="External"/><Relationship Id="rId4" Type="http://schemas.openxmlformats.org/officeDocument/2006/relationships/hyperlink" Target="https://www.alsacemouvementassociatif.org/fr/contact.html" TargetMode="External"/><Relationship Id="rId9" Type="http://schemas.openxmlformats.org/officeDocument/2006/relationships/hyperlink" Target="mailto:aura@lemouvementassociatif.org"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gedia87.fr/" TargetMode="External"/><Relationship Id="rId3" Type="http://schemas.openxmlformats.org/officeDocument/2006/relationships/hyperlink" Target="../../../../../../../OneDrive%20-%20Le%20Mouvement%20Associatif/Bureau/Guide%20pratique%20avise%20GE.pdf" TargetMode="External"/><Relationship Id="rId7" Type="http://schemas.openxmlformats.org/officeDocument/2006/relationships/hyperlink" Target="https://gedes35.fr/" TargetMode="External"/><Relationship Id="rId2" Type="http://schemas.openxmlformats.org/officeDocument/2006/relationships/hyperlink" Target="../../../../../../../OneDrive%20-%20Le%20Mouvement%20Associatif/Bureau/201311_Avise_MinistereSJEPVA_10MonographiesGEA.pdf" TargetMode="External"/><Relationship Id="rId1" Type="http://schemas.openxmlformats.org/officeDocument/2006/relationships/slideLayout" Target="../slideLayouts/slideLayout6.xml"/><Relationship Id="rId6" Type="http://schemas.openxmlformats.org/officeDocument/2006/relationships/hyperlink" Target="http://www.crge.com/" TargetMode="External"/><Relationship Id="rId5" Type="http://schemas.openxmlformats.org/officeDocument/2006/relationships/hyperlink" Target="https://www.udes.fr/sites/default/files/public/users/lsituamonazo/mutualisation_des_emplois_et_des_competences_dans_less_annexe.pdf" TargetMode="External"/><Relationship Id="rId4" Type="http://schemas.openxmlformats.org/officeDocument/2006/relationships/hyperlink" Target="../../../../../../../OneDrive%20-%20Le%20Mouvement%20Associatif/Bureau/Groupement-employeurs_2014_Avise_Reperes_.pdf" TargetMode="External"/></Relationships>
</file>

<file path=ppt/slides/_rels/slide3.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customXml" Target="../ink/ink11.xml"/><Relationship Id="rId1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customXml" Target="../ink/ink5.xml"/><Relationship Id="rId12" Type="http://schemas.openxmlformats.org/officeDocument/2006/relationships/customXml" Target="../ink/ink10.xml"/><Relationship Id="rId17" Type="http://schemas.openxmlformats.org/officeDocument/2006/relationships/image" Target="../media/image11.png"/><Relationship Id="rId2" Type="http://schemas.openxmlformats.org/officeDocument/2006/relationships/customXml" Target="../ink/ink1.xml"/><Relationship Id="rId16"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customXml" Target="../ink/ink4.xml"/><Relationship Id="rId11" Type="http://schemas.openxmlformats.org/officeDocument/2006/relationships/customXml" Target="../ink/ink9.xml"/><Relationship Id="rId5" Type="http://schemas.openxmlformats.org/officeDocument/2006/relationships/customXml" Target="../ink/ink3.xml"/><Relationship Id="rId15" Type="http://schemas.openxmlformats.org/officeDocument/2006/relationships/image" Target="../media/image9.png"/><Relationship Id="rId10" Type="http://schemas.openxmlformats.org/officeDocument/2006/relationships/customXml" Target="../ink/ink8.xml"/><Relationship Id="rId19" Type="http://schemas.openxmlformats.org/officeDocument/2006/relationships/image" Target="../media/image13.png"/><Relationship Id="rId4" Type="http://schemas.openxmlformats.org/officeDocument/2006/relationships/customXml" Target="../ink/ink2.xml"/><Relationship Id="rId9" Type="http://schemas.openxmlformats.org/officeDocument/2006/relationships/customXml" Target="../ink/ink7.xml"/><Relationship Id="rId14" Type="http://schemas.openxmlformats.org/officeDocument/2006/relationships/customXml" Target="../ink/ink1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EC2F02B-33BD-4E25-BBF3-DB9A9A6413CC}"/>
              </a:ext>
            </a:extLst>
          </p:cNvPr>
          <p:cNvSpPr txBox="1"/>
          <p:nvPr/>
        </p:nvSpPr>
        <p:spPr>
          <a:xfrm>
            <a:off x="741785" y="1977809"/>
            <a:ext cx="6736777" cy="2031325"/>
          </a:xfrm>
          <a:prstGeom prst="rect">
            <a:avLst/>
          </a:prstGeom>
          <a:noFill/>
        </p:spPr>
        <p:txBody>
          <a:bodyPr wrap="square" rtlCol="0">
            <a:spAutoFit/>
          </a:bodyPr>
          <a:lstStyle/>
          <a:p>
            <a:pPr algn="ctr" defTabSz="685800">
              <a:buClrTx/>
              <a:defRPr/>
            </a:pPr>
            <a:endParaRPr lang="fr-FR" sz="2100" b="1" kern="1200">
              <a:solidFill>
                <a:srgbClr val="1A1942"/>
              </a:solidFill>
              <a:latin typeface="Bitter" panose="00000500000000000000" pitchFamily="50" charset="0"/>
            </a:endParaRPr>
          </a:p>
          <a:p>
            <a:pPr algn="ctr" defTabSz="685800">
              <a:buClrTx/>
              <a:defRPr/>
            </a:pPr>
            <a:r>
              <a:rPr lang="fr-FR" sz="2100" b="1">
                <a:solidFill>
                  <a:srgbClr val="1A1942"/>
                </a:solidFill>
                <a:latin typeface="Bitter" panose="00000500000000000000" pitchFamily="50" charset="0"/>
                <a:ea typeface="Calibri" panose="020F0502020204030204" pitchFamily="34" charset="0"/>
                <a:cs typeface="Times New Roman" panose="02020603050405020304" pitchFamily="18" charset="0"/>
              </a:rPr>
              <a:t>La mutualisation de l’emploi : quelques clés avant de se lancer </a:t>
            </a:r>
            <a:endParaRPr lang="fr-FR" sz="2100" b="1">
              <a:solidFill>
                <a:srgbClr val="1A1942"/>
              </a:solidFill>
              <a:latin typeface="Bitter" panose="00000500000000000000" pitchFamily="50" charset="0"/>
            </a:endParaRPr>
          </a:p>
          <a:p>
            <a:pPr algn="ctr" defTabSz="685800">
              <a:buClrTx/>
              <a:defRPr/>
            </a:pPr>
            <a:endParaRPr lang="fr-FR" sz="2100" b="1">
              <a:solidFill>
                <a:srgbClr val="1A1942"/>
              </a:solidFill>
              <a:latin typeface="Bitter" panose="00000500000000000000" pitchFamily="50" charset="0"/>
            </a:endParaRPr>
          </a:p>
          <a:p>
            <a:pPr algn="ctr" defTabSz="685800">
              <a:buClrTx/>
              <a:defRPr/>
            </a:pPr>
            <a:r>
              <a:rPr lang="fr-FR" sz="2100" b="1">
                <a:solidFill>
                  <a:srgbClr val="1A1942"/>
                </a:solidFill>
                <a:latin typeface="Bitter" panose="00000500000000000000" pitchFamily="50" charset="0"/>
              </a:rPr>
              <a:t>21 mars 2024 - </a:t>
            </a:r>
            <a:r>
              <a:rPr lang="fr-FR" sz="2100" b="1" kern="1200">
                <a:solidFill>
                  <a:srgbClr val="1A1942"/>
                </a:solidFill>
                <a:latin typeface="Bitter" panose="00000500000000000000" pitchFamily="50" charset="0"/>
              </a:rPr>
              <a:t>9</a:t>
            </a:r>
            <a:r>
              <a:rPr lang="fr-FR" sz="2100" b="1">
                <a:solidFill>
                  <a:srgbClr val="1A1942"/>
                </a:solidFill>
                <a:latin typeface="Bitter" panose="00000500000000000000" pitchFamily="50" charset="0"/>
              </a:rPr>
              <a:t>h30 à 11h30</a:t>
            </a:r>
          </a:p>
          <a:p>
            <a:pPr algn="ctr" defTabSz="685800">
              <a:buClrTx/>
              <a:defRPr/>
            </a:pPr>
            <a:endParaRPr lang="fr-FR" sz="2100" b="1" kern="1200">
              <a:solidFill>
                <a:srgbClr val="1A1942"/>
              </a:solidFill>
              <a:latin typeface="Bitter" panose="00000500000000000000" pitchFamily="50" charset="0"/>
              <a:ea typeface="Times New Roman" panose="02020603050405020304" pitchFamily="18" charset="0"/>
              <a:cs typeface="Calibri" panose="020F0502020204030204" pitchFamily="34" charset="0"/>
            </a:endParaRPr>
          </a:p>
        </p:txBody>
      </p:sp>
      <p:sp>
        <p:nvSpPr>
          <p:cNvPr id="10" name="ZoneTexte 9">
            <a:extLst>
              <a:ext uri="{FF2B5EF4-FFF2-40B4-BE49-F238E27FC236}">
                <a16:creationId xmlns:a16="http://schemas.microsoft.com/office/drawing/2014/main" id="{56381EF5-3445-5E03-EC6F-497F19A6A4BF}"/>
              </a:ext>
            </a:extLst>
          </p:cNvPr>
          <p:cNvSpPr txBox="1"/>
          <p:nvPr/>
        </p:nvSpPr>
        <p:spPr>
          <a:xfrm>
            <a:off x="2814736" y="1614948"/>
            <a:ext cx="2590874" cy="553998"/>
          </a:xfrm>
          <a:prstGeom prst="rect">
            <a:avLst/>
          </a:prstGeom>
          <a:noFill/>
        </p:spPr>
        <p:txBody>
          <a:bodyPr wrap="square" rtlCol="0">
            <a:spAutoFit/>
          </a:bodyPr>
          <a:lstStyle/>
          <a:p>
            <a:pPr algn="just" defTabSz="685800">
              <a:buClrTx/>
              <a:defRPr/>
            </a:pPr>
            <a:r>
              <a:rPr lang="fr-FR" sz="3000" b="1">
                <a:solidFill>
                  <a:srgbClr val="E7344C"/>
                </a:solidFill>
                <a:latin typeface="Helvetica" pitchFamily="2" charset="0"/>
              </a:rPr>
              <a:t>WEBINAIRE </a:t>
            </a:r>
            <a:endParaRPr lang="fr-FR" sz="3000" b="1" kern="1200">
              <a:solidFill>
                <a:srgbClr val="E7344C"/>
              </a:solidFill>
              <a:latin typeface="Helvetica" pitchFamily="2" charset="0"/>
            </a:endParaRPr>
          </a:p>
        </p:txBody>
      </p:sp>
      <p:pic>
        <p:nvPicPr>
          <p:cNvPr id="4" name="Image 3">
            <a:extLst>
              <a:ext uri="{FF2B5EF4-FFF2-40B4-BE49-F238E27FC236}">
                <a16:creationId xmlns:a16="http://schemas.microsoft.com/office/drawing/2014/main" id="{8455241B-6F5C-239F-17B5-CA2EF7AB5954}"/>
              </a:ext>
            </a:extLst>
          </p:cNvPr>
          <p:cNvPicPr>
            <a:picLocks noChangeAspect="1"/>
          </p:cNvPicPr>
          <p:nvPr/>
        </p:nvPicPr>
        <p:blipFill>
          <a:blip r:embed="rId3"/>
          <a:stretch>
            <a:fillRect/>
          </a:stretch>
        </p:blipFill>
        <p:spPr>
          <a:xfrm>
            <a:off x="3052916" y="4288046"/>
            <a:ext cx="2173507" cy="746130"/>
          </a:xfrm>
          <a:prstGeom prst="rect">
            <a:avLst/>
          </a:prstGeom>
        </p:spPr>
      </p:pic>
    </p:spTree>
    <p:extLst>
      <p:ext uri="{BB962C8B-B14F-4D97-AF65-F5344CB8AC3E}">
        <p14:creationId xmlns:p14="http://schemas.microsoft.com/office/powerpoint/2010/main" val="1786060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
          <a:extLst>
            <a:ext uri="{FF2B5EF4-FFF2-40B4-BE49-F238E27FC236}">
              <a16:creationId xmlns:a16="http://schemas.microsoft.com/office/drawing/2014/main" id="{736055C7-94CD-B9B1-2953-28E4FC808B4D}"/>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F4ED8099-A8C5-A73E-B43B-8999AF0C58AE}"/>
              </a:ext>
            </a:extLst>
          </p:cNvPr>
          <p:cNvSpPr txBox="1"/>
          <p:nvPr/>
        </p:nvSpPr>
        <p:spPr>
          <a:xfrm>
            <a:off x="1628339" y="138220"/>
            <a:ext cx="5887322" cy="523220"/>
          </a:xfrm>
          <a:prstGeom prst="rect">
            <a:avLst/>
          </a:prstGeom>
          <a:noFill/>
        </p:spPr>
        <p:txBody>
          <a:bodyPr wrap="square">
            <a:spAutoFit/>
          </a:bodyPr>
          <a:lstStyle/>
          <a:p>
            <a:r>
              <a:rPr lang="fr-FR" sz="2800" b="1">
                <a:solidFill>
                  <a:srgbClr val="E7304D"/>
                </a:solidFill>
              </a:rPr>
              <a:t>Les Groupements d’Employeurs</a:t>
            </a:r>
          </a:p>
        </p:txBody>
      </p:sp>
      <p:sp>
        <p:nvSpPr>
          <p:cNvPr id="8" name="ZoneTexte 7">
            <a:extLst>
              <a:ext uri="{FF2B5EF4-FFF2-40B4-BE49-F238E27FC236}">
                <a16:creationId xmlns:a16="http://schemas.microsoft.com/office/drawing/2014/main" id="{460E8469-1AB8-CE14-59BE-FB7A0BBA4452}"/>
              </a:ext>
            </a:extLst>
          </p:cNvPr>
          <p:cNvSpPr txBox="1"/>
          <p:nvPr/>
        </p:nvSpPr>
        <p:spPr>
          <a:xfrm>
            <a:off x="250646" y="796612"/>
            <a:ext cx="8797938" cy="4247317"/>
          </a:xfrm>
          <a:prstGeom prst="rect">
            <a:avLst/>
          </a:prstGeom>
          <a:noFill/>
        </p:spPr>
        <p:txBody>
          <a:bodyPr wrap="square">
            <a:spAutoFit/>
          </a:bodyPr>
          <a:lstStyle/>
          <a:p>
            <a:r>
              <a:rPr lang="fr-FR" sz="1800" b="1" u="sng">
                <a:solidFill>
                  <a:srgbClr val="171643"/>
                </a:solidFill>
                <a:latin typeface="DIN-Light"/>
                <a:ea typeface="Calibri" panose="020F0502020204030204" pitchFamily="34" charset="0"/>
                <a:cs typeface="Times New Roman" panose="02020603050405020304" pitchFamily="18" charset="0"/>
              </a:rPr>
              <a:t>Les Groupements d’Employeurs</a:t>
            </a:r>
            <a:r>
              <a:rPr lang="fr-FR" sz="1800" u="sng">
                <a:solidFill>
                  <a:srgbClr val="171643"/>
                </a:solidFill>
                <a:latin typeface="DIN-Light"/>
                <a:ea typeface="Calibri" panose="020F0502020204030204" pitchFamily="34" charset="0"/>
                <a:cs typeface="Times New Roman" panose="02020603050405020304" pitchFamily="18" charset="0"/>
              </a:rPr>
              <a:t> (</a:t>
            </a:r>
            <a:r>
              <a:rPr lang="fr-FR" sz="1800" b="1" u="sng">
                <a:solidFill>
                  <a:srgbClr val="171643"/>
                </a:solidFill>
                <a:latin typeface="DIN-Light"/>
                <a:ea typeface="Calibri" panose="020F0502020204030204" pitchFamily="34" charset="0"/>
                <a:cs typeface="Times New Roman" panose="02020603050405020304" pitchFamily="18" charset="0"/>
              </a:rPr>
              <a:t>GE</a:t>
            </a:r>
            <a:r>
              <a:rPr lang="fr-FR" sz="1800" u="sng">
                <a:solidFill>
                  <a:srgbClr val="171643"/>
                </a:solidFill>
                <a:latin typeface="DIN-Light"/>
                <a:ea typeface="Calibri" panose="020F0502020204030204" pitchFamily="34" charset="0"/>
                <a:cs typeface="Times New Roman" panose="02020603050405020304" pitchFamily="18" charset="0"/>
              </a:rPr>
              <a:t>) sont constitués dans le but de :</a:t>
            </a:r>
            <a:br>
              <a:rPr lang="fr-FR" sz="1800" b="1">
                <a:solidFill>
                  <a:srgbClr val="171643"/>
                </a:solidFill>
                <a:latin typeface="DIN-Light"/>
                <a:ea typeface="Calibri" panose="020F0502020204030204" pitchFamily="34" charset="0"/>
                <a:cs typeface="Times New Roman" panose="02020603050405020304" pitchFamily="18" charset="0"/>
              </a:rPr>
            </a:br>
            <a:r>
              <a:rPr lang="fr-FR" sz="1800" b="1">
                <a:solidFill>
                  <a:srgbClr val="171643"/>
                </a:solidFill>
                <a:latin typeface="DIN-Light"/>
                <a:ea typeface="Calibri" panose="020F0502020204030204" pitchFamily="34" charset="0"/>
                <a:cs typeface="Times New Roman" panose="02020603050405020304" pitchFamily="18" charset="0"/>
              </a:rPr>
              <a:t>- Mettre à la disposition de leurs membres des salariés liés à ces groupements par un contrat de travail. </a:t>
            </a:r>
            <a:br>
              <a:rPr lang="fr-FR" sz="1800" b="1">
                <a:solidFill>
                  <a:srgbClr val="171643"/>
                </a:solidFill>
                <a:latin typeface="DIN-Light"/>
                <a:ea typeface="Calibri" panose="020F0502020204030204" pitchFamily="34" charset="0"/>
                <a:cs typeface="Times New Roman" panose="02020603050405020304" pitchFamily="18" charset="0"/>
              </a:rPr>
            </a:br>
            <a:r>
              <a:rPr lang="fr-FR" sz="1800" b="1">
                <a:solidFill>
                  <a:srgbClr val="171643"/>
                </a:solidFill>
                <a:latin typeface="DIN-Light"/>
                <a:ea typeface="Calibri" panose="020F0502020204030204" pitchFamily="34" charset="0"/>
                <a:cs typeface="Times New Roman" panose="02020603050405020304" pitchFamily="18" charset="0"/>
              </a:rPr>
              <a:t>- Apporter à leurs membres leur aide ou leurs conseils en matière d’emploi ou de gestion des ressources humaines. </a:t>
            </a:r>
          </a:p>
          <a:p>
            <a:br>
              <a:rPr lang="fr-FR" sz="1800">
                <a:solidFill>
                  <a:srgbClr val="171643"/>
                </a:solidFill>
                <a:latin typeface="DIN-Light"/>
                <a:ea typeface="Calibri" panose="020F0502020204030204" pitchFamily="34" charset="0"/>
                <a:cs typeface="Times New Roman" panose="02020603050405020304" pitchFamily="18" charset="0"/>
              </a:rPr>
            </a:br>
            <a:r>
              <a:rPr lang="fr-FR" sz="1800">
                <a:solidFill>
                  <a:srgbClr val="171643"/>
                </a:solidFill>
                <a:latin typeface="DIN-Light"/>
                <a:ea typeface="Calibri" panose="020F0502020204030204" pitchFamily="34" charset="0"/>
                <a:cs typeface="Times New Roman" panose="02020603050405020304" pitchFamily="18" charset="0"/>
              </a:rPr>
              <a:t>Les </a:t>
            </a:r>
            <a:r>
              <a:rPr lang="fr-FR" sz="1800" b="1">
                <a:solidFill>
                  <a:srgbClr val="171643"/>
                </a:solidFill>
                <a:latin typeface="DIN-Light"/>
                <a:ea typeface="Calibri" panose="020F0502020204030204" pitchFamily="34" charset="0"/>
                <a:cs typeface="Times New Roman" panose="02020603050405020304" pitchFamily="18" charset="0"/>
              </a:rPr>
              <a:t>GE ne peuvent se livrer qu’à des opérations à but non lucrati</a:t>
            </a:r>
            <a:r>
              <a:rPr lang="fr-FR" sz="1800" b="1">
                <a:solidFill>
                  <a:schemeClr val="tx1"/>
                </a:solidFill>
                <a:latin typeface="DIN-Light"/>
                <a:ea typeface="Calibri" panose="020F0502020204030204" pitchFamily="34" charset="0"/>
                <a:cs typeface="Times New Roman" panose="02020603050405020304" pitchFamily="18" charset="0"/>
              </a:rPr>
              <a:t>f</a:t>
            </a:r>
            <a:r>
              <a:rPr lang="fr-FR" sz="1800">
                <a:solidFill>
                  <a:srgbClr val="171643"/>
                </a:solidFill>
                <a:latin typeface="DIN-Light"/>
                <a:ea typeface="Calibri" panose="020F0502020204030204" pitchFamily="34" charset="0"/>
                <a:cs typeface="Times New Roman" panose="02020603050405020304" pitchFamily="18" charset="0"/>
              </a:rPr>
              <a:t>, et intégrer à leurs refacturations les frais liés à la gestion de l’emploi et du conseil.</a:t>
            </a:r>
            <a:br>
              <a:rPr lang="fr-FR" sz="1800">
                <a:solidFill>
                  <a:srgbClr val="171643"/>
                </a:solidFill>
                <a:latin typeface="DIN-Light"/>
                <a:ea typeface="Calibri" panose="020F0502020204030204" pitchFamily="34" charset="0"/>
                <a:cs typeface="Times New Roman" panose="02020603050405020304" pitchFamily="18" charset="0"/>
              </a:rPr>
            </a:br>
            <a:endParaRPr lang="fr-FR" sz="1800">
              <a:solidFill>
                <a:srgbClr val="171643"/>
              </a:solidFill>
              <a:latin typeface="DIN-Light"/>
              <a:ea typeface="Calibri" panose="020F0502020204030204" pitchFamily="34" charset="0"/>
              <a:cs typeface="Times New Roman" panose="02020603050405020304" pitchFamily="18" charset="0"/>
            </a:endParaRPr>
          </a:p>
          <a:p>
            <a:r>
              <a:rPr lang="fr-FR" sz="1800" b="1">
                <a:solidFill>
                  <a:srgbClr val="171643"/>
                </a:solidFill>
                <a:latin typeface="DIN-Light"/>
                <a:ea typeface="Calibri" panose="020F0502020204030204" pitchFamily="34" charset="0"/>
                <a:cs typeface="Times New Roman" panose="02020603050405020304" pitchFamily="18" charset="0"/>
              </a:rPr>
              <a:t>L’objet social d’un GE est limité. </a:t>
            </a:r>
            <a:r>
              <a:rPr lang="fr-FR" sz="1800">
                <a:solidFill>
                  <a:srgbClr val="171643"/>
                </a:solidFill>
                <a:latin typeface="DIN-Light"/>
                <a:ea typeface="Calibri" panose="020F0502020204030204" pitchFamily="34" charset="0"/>
                <a:cs typeface="Times New Roman" panose="02020603050405020304" pitchFamily="18" charset="0"/>
              </a:rPr>
              <a:t>Il ne peut donc absolument pas servir à réaliser des achats groupés ou à mettre en œuvre des activités.</a:t>
            </a:r>
          </a:p>
          <a:p>
            <a:endParaRPr lang="fr-FR" sz="1800">
              <a:solidFill>
                <a:srgbClr val="171643"/>
              </a:solidFill>
              <a:latin typeface="DIN-Light"/>
              <a:ea typeface="Calibri" panose="020F0502020204030204" pitchFamily="34" charset="0"/>
              <a:cs typeface="Times New Roman" panose="02020603050405020304" pitchFamily="18" charset="0"/>
            </a:endParaRPr>
          </a:p>
          <a:p>
            <a:r>
              <a:rPr lang="fr-FR" sz="1800">
                <a:solidFill>
                  <a:srgbClr val="171643"/>
                </a:solidFill>
                <a:latin typeface="DIN-Light"/>
                <a:ea typeface="Calibri" panose="020F0502020204030204" pitchFamily="34" charset="0"/>
                <a:cs typeface="Times New Roman" panose="02020603050405020304" pitchFamily="18" charset="0"/>
              </a:rPr>
              <a:t>Les </a:t>
            </a:r>
            <a:r>
              <a:rPr lang="fr-FR" sz="1800" b="1">
                <a:solidFill>
                  <a:srgbClr val="171643"/>
                </a:solidFill>
                <a:latin typeface="DIN-Light"/>
                <a:ea typeface="Calibri" panose="020F0502020204030204" pitchFamily="34" charset="0"/>
                <a:cs typeface="Times New Roman" panose="02020603050405020304" pitchFamily="18" charset="0"/>
              </a:rPr>
              <a:t>GE</a:t>
            </a:r>
            <a:r>
              <a:rPr lang="fr-FR" sz="1800">
                <a:solidFill>
                  <a:srgbClr val="171643"/>
                </a:solidFill>
                <a:latin typeface="DIN-Light"/>
                <a:ea typeface="Calibri" panose="020F0502020204030204" pitchFamily="34" charset="0"/>
                <a:cs typeface="Times New Roman" panose="02020603050405020304" pitchFamily="18" charset="0"/>
              </a:rPr>
              <a:t> sont généralement constitués </a:t>
            </a:r>
            <a:r>
              <a:rPr lang="fr-FR" sz="1800" b="1">
                <a:solidFill>
                  <a:srgbClr val="171643"/>
                </a:solidFill>
                <a:latin typeface="DIN-Light"/>
                <a:ea typeface="Calibri" panose="020F0502020204030204" pitchFamily="34" charset="0"/>
                <a:cs typeface="Times New Roman" panose="02020603050405020304" pitchFamily="18" charset="0"/>
              </a:rPr>
              <a:t>sous forme d’association ou de coopérative </a:t>
            </a:r>
            <a:r>
              <a:rPr lang="fr-FR" sz="1800">
                <a:solidFill>
                  <a:srgbClr val="171643"/>
                </a:solidFill>
                <a:latin typeface="DIN-Light"/>
                <a:ea typeface="Calibri" panose="020F0502020204030204" pitchFamily="34" charset="0"/>
                <a:cs typeface="Times New Roman" panose="02020603050405020304" pitchFamily="18" charset="0"/>
              </a:rPr>
              <a:t>(pour des GE d’associations non ou peu lucratives, la forme coopérative n’est pas intéressante puisque le GE serait soumis aux impôts commerciaux).</a:t>
            </a:r>
            <a:endParaRPr lang="fr-FR" sz="1800"/>
          </a:p>
        </p:txBody>
      </p:sp>
    </p:spTree>
    <p:extLst>
      <p:ext uri="{BB962C8B-B14F-4D97-AF65-F5344CB8AC3E}">
        <p14:creationId xmlns:p14="http://schemas.microsoft.com/office/powerpoint/2010/main" val="336126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
          <a:extLst>
            <a:ext uri="{FF2B5EF4-FFF2-40B4-BE49-F238E27FC236}">
              <a16:creationId xmlns:a16="http://schemas.microsoft.com/office/drawing/2014/main" id="{F9506E35-6EB2-7CD5-2470-162C156161F0}"/>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9A14D591-83C5-14B3-4774-8367127DBFE3}"/>
              </a:ext>
            </a:extLst>
          </p:cNvPr>
          <p:cNvSpPr txBox="1"/>
          <p:nvPr/>
        </p:nvSpPr>
        <p:spPr>
          <a:xfrm>
            <a:off x="1885938" y="91516"/>
            <a:ext cx="5915031" cy="523220"/>
          </a:xfrm>
          <a:prstGeom prst="rect">
            <a:avLst/>
          </a:prstGeom>
          <a:noFill/>
        </p:spPr>
        <p:txBody>
          <a:bodyPr wrap="square">
            <a:spAutoFit/>
          </a:bodyPr>
          <a:lstStyle/>
          <a:p>
            <a:r>
              <a:rPr lang="fr-FR" sz="2800" b="1">
                <a:solidFill>
                  <a:srgbClr val="E7304D"/>
                </a:solidFill>
              </a:rPr>
              <a:t>Les Groupements d’Employeurs</a:t>
            </a:r>
          </a:p>
        </p:txBody>
      </p:sp>
      <p:sp>
        <p:nvSpPr>
          <p:cNvPr id="4" name="ZoneTexte 3">
            <a:extLst>
              <a:ext uri="{FF2B5EF4-FFF2-40B4-BE49-F238E27FC236}">
                <a16:creationId xmlns:a16="http://schemas.microsoft.com/office/drawing/2014/main" id="{85E40493-DD95-3EC3-2461-1D7DD62B8B61}"/>
              </a:ext>
            </a:extLst>
          </p:cNvPr>
          <p:cNvSpPr txBox="1"/>
          <p:nvPr/>
        </p:nvSpPr>
        <p:spPr>
          <a:xfrm>
            <a:off x="111318" y="730254"/>
            <a:ext cx="7548860" cy="338554"/>
          </a:xfrm>
          <a:prstGeom prst="rect">
            <a:avLst/>
          </a:prstGeom>
          <a:noFill/>
        </p:spPr>
        <p:txBody>
          <a:bodyPr wrap="square">
            <a:spAutoFit/>
          </a:bodyPr>
          <a:lstStyle/>
          <a:p>
            <a:r>
              <a:rPr lang="fr-FR" sz="1600" b="1" u="sng">
                <a:solidFill>
                  <a:srgbClr val="171643"/>
                </a:solidFill>
              </a:rPr>
              <a:t>Les Avantages du Groupement d’Employeurs pour les salariés mutualisés</a:t>
            </a:r>
          </a:p>
        </p:txBody>
      </p:sp>
      <p:sp>
        <p:nvSpPr>
          <p:cNvPr id="6" name="ZoneTexte 5">
            <a:extLst>
              <a:ext uri="{FF2B5EF4-FFF2-40B4-BE49-F238E27FC236}">
                <a16:creationId xmlns:a16="http://schemas.microsoft.com/office/drawing/2014/main" id="{D5C3B671-3EFF-3055-C7AA-A907B116B578}"/>
              </a:ext>
            </a:extLst>
          </p:cNvPr>
          <p:cNvSpPr txBox="1"/>
          <p:nvPr/>
        </p:nvSpPr>
        <p:spPr>
          <a:xfrm>
            <a:off x="155953" y="1116514"/>
            <a:ext cx="8876729" cy="2314544"/>
          </a:xfrm>
          <a:prstGeom prst="rect">
            <a:avLst/>
          </a:prstGeom>
          <a:noFill/>
        </p:spPr>
        <p:txBody>
          <a:bodyPr wrap="square">
            <a:spAutoFit/>
          </a:bodyPr>
          <a:lstStyle/>
          <a:p>
            <a:pPr>
              <a:lnSpc>
                <a:spcPct val="150000"/>
              </a:lnSpc>
            </a:pPr>
            <a:r>
              <a:rPr lang="fr-FR">
                <a:solidFill>
                  <a:srgbClr val="171643"/>
                </a:solidFill>
              </a:rPr>
              <a:t>• Offrir un </a:t>
            </a:r>
            <a:r>
              <a:rPr lang="fr-FR" b="1">
                <a:solidFill>
                  <a:srgbClr val="171643"/>
                </a:solidFill>
              </a:rPr>
              <a:t>emploi durable</a:t>
            </a:r>
            <a:r>
              <a:rPr lang="fr-FR">
                <a:solidFill>
                  <a:srgbClr val="171643"/>
                </a:solidFill>
              </a:rPr>
              <a:t> au salarié et un </a:t>
            </a:r>
            <a:r>
              <a:rPr lang="fr-FR" b="1">
                <a:solidFill>
                  <a:srgbClr val="171643"/>
                </a:solidFill>
              </a:rPr>
              <a:t>accès à la formation </a:t>
            </a:r>
            <a:r>
              <a:rPr lang="fr-FR">
                <a:solidFill>
                  <a:srgbClr val="171643"/>
                </a:solidFill>
              </a:rPr>
              <a:t>(Contrat de travail unique; </a:t>
            </a:r>
            <a:r>
              <a:rPr lang="fr-FR" b="1">
                <a:solidFill>
                  <a:srgbClr val="171643"/>
                </a:solidFill>
              </a:rPr>
              <a:t>perspectives d’évolutions professionnelles et de mobilités</a:t>
            </a:r>
            <a:r>
              <a:rPr lang="fr-FR">
                <a:solidFill>
                  <a:srgbClr val="171643"/>
                </a:solidFill>
              </a:rPr>
              <a:t>)</a:t>
            </a:r>
          </a:p>
          <a:p>
            <a:pPr>
              <a:lnSpc>
                <a:spcPct val="150000"/>
              </a:lnSpc>
            </a:pPr>
            <a:r>
              <a:rPr lang="fr-FR">
                <a:solidFill>
                  <a:srgbClr val="171643"/>
                </a:solidFill>
              </a:rPr>
              <a:t>• </a:t>
            </a:r>
            <a:r>
              <a:rPr lang="fr-FR" b="1">
                <a:solidFill>
                  <a:srgbClr val="171643"/>
                </a:solidFill>
              </a:rPr>
              <a:t>Bénéficier d’horaires adaptées et d’un temps de travail choisi</a:t>
            </a:r>
          </a:p>
          <a:p>
            <a:pPr>
              <a:lnSpc>
                <a:spcPct val="150000"/>
              </a:lnSpc>
            </a:pPr>
            <a:r>
              <a:rPr lang="fr-FR">
                <a:solidFill>
                  <a:srgbClr val="171643"/>
                </a:solidFill>
              </a:rPr>
              <a:t>• </a:t>
            </a:r>
            <a:r>
              <a:rPr lang="fr-FR" b="1">
                <a:solidFill>
                  <a:srgbClr val="171643"/>
                </a:solidFill>
              </a:rPr>
              <a:t>Avoir un emploi attractif à temps partagé</a:t>
            </a:r>
          </a:p>
          <a:p>
            <a:pPr>
              <a:lnSpc>
                <a:spcPct val="150000"/>
              </a:lnSpc>
            </a:pPr>
            <a:r>
              <a:rPr lang="fr-FR">
                <a:solidFill>
                  <a:srgbClr val="171643"/>
                </a:solidFill>
              </a:rPr>
              <a:t>• </a:t>
            </a:r>
            <a:r>
              <a:rPr lang="fr-FR" b="1">
                <a:solidFill>
                  <a:srgbClr val="171643"/>
                </a:solidFill>
              </a:rPr>
              <a:t>Monter plus rapidement en compétences </a:t>
            </a:r>
            <a:r>
              <a:rPr lang="fr-FR">
                <a:solidFill>
                  <a:srgbClr val="171643"/>
                </a:solidFill>
              </a:rPr>
              <a:t>par la diversité des expériences au sein des différentes structures adhérentes</a:t>
            </a:r>
          </a:p>
          <a:p>
            <a:pPr>
              <a:lnSpc>
                <a:spcPct val="150000"/>
              </a:lnSpc>
            </a:pPr>
            <a:r>
              <a:rPr lang="fr-FR">
                <a:solidFill>
                  <a:srgbClr val="171643"/>
                </a:solidFill>
              </a:rPr>
              <a:t>• </a:t>
            </a:r>
            <a:r>
              <a:rPr lang="fr-FR" b="1">
                <a:solidFill>
                  <a:srgbClr val="171643"/>
                </a:solidFill>
              </a:rPr>
              <a:t>Faciliter l’accès aux crédits, logements, … </a:t>
            </a:r>
          </a:p>
        </p:txBody>
      </p:sp>
      <p:sp>
        <p:nvSpPr>
          <p:cNvPr id="5" name="ZoneTexte 4">
            <a:extLst>
              <a:ext uri="{FF2B5EF4-FFF2-40B4-BE49-F238E27FC236}">
                <a16:creationId xmlns:a16="http://schemas.microsoft.com/office/drawing/2014/main" id="{D546730D-6B6D-85D7-9CE2-9EACFC6431A5}"/>
              </a:ext>
            </a:extLst>
          </p:cNvPr>
          <p:cNvSpPr txBox="1"/>
          <p:nvPr/>
        </p:nvSpPr>
        <p:spPr>
          <a:xfrm>
            <a:off x="111318" y="4025628"/>
            <a:ext cx="9032682" cy="102188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fr-FR" b="1">
                <a:solidFill>
                  <a:srgbClr val="171643"/>
                </a:solidFill>
              </a:rPr>
              <a:t>Développer l’activité </a:t>
            </a:r>
            <a:r>
              <a:rPr lang="fr-FR">
                <a:solidFill>
                  <a:srgbClr val="171643"/>
                </a:solidFill>
              </a:rPr>
              <a:t>de la structure à la hauteur de ses moyens</a:t>
            </a:r>
          </a:p>
          <a:p>
            <a:pPr marL="285750" indent="-285750">
              <a:lnSpc>
                <a:spcPct val="150000"/>
              </a:lnSpc>
              <a:buFont typeface="Arial" panose="020B0604020202020204" pitchFamily="34" charset="0"/>
              <a:buChar char="•"/>
            </a:pPr>
            <a:r>
              <a:rPr lang="fr-FR" b="1">
                <a:solidFill>
                  <a:srgbClr val="171643"/>
                </a:solidFill>
              </a:rPr>
              <a:t>Trouver des compétences même sur un faible volume horaire </a:t>
            </a:r>
            <a:r>
              <a:rPr lang="fr-FR">
                <a:solidFill>
                  <a:srgbClr val="171643"/>
                </a:solidFill>
              </a:rPr>
              <a:t>et embaucher sur des </a:t>
            </a:r>
            <a:r>
              <a:rPr lang="fr-FR" b="1">
                <a:solidFill>
                  <a:srgbClr val="171643"/>
                </a:solidFill>
              </a:rPr>
              <a:t>postes difficiles à financer à 100% </a:t>
            </a:r>
            <a:r>
              <a:rPr lang="fr-FR">
                <a:solidFill>
                  <a:srgbClr val="171643"/>
                </a:solidFill>
              </a:rPr>
              <a:t>(notamment des fonctions supports et des métiers très techniques)</a:t>
            </a:r>
          </a:p>
        </p:txBody>
      </p:sp>
      <p:sp>
        <p:nvSpPr>
          <p:cNvPr id="8" name="ZoneTexte 7">
            <a:extLst>
              <a:ext uri="{FF2B5EF4-FFF2-40B4-BE49-F238E27FC236}">
                <a16:creationId xmlns:a16="http://schemas.microsoft.com/office/drawing/2014/main" id="{59184ED2-9A87-5C59-C289-6CC89CDB10AE}"/>
              </a:ext>
            </a:extLst>
          </p:cNvPr>
          <p:cNvSpPr txBox="1"/>
          <p:nvPr/>
        </p:nvSpPr>
        <p:spPr>
          <a:xfrm>
            <a:off x="19426" y="3625059"/>
            <a:ext cx="8727009" cy="338554"/>
          </a:xfrm>
          <a:prstGeom prst="rect">
            <a:avLst/>
          </a:prstGeom>
          <a:noFill/>
        </p:spPr>
        <p:txBody>
          <a:bodyPr wrap="square">
            <a:spAutoFit/>
          </a:bodyPr>
          <a:lstStyle/>
          <a:p>
            <a:r>
              <a:rPr lang="fr-FR" sz="1600" b="1" u="sng">
                <a:solidFill>
                  <a:srgbClr val="171643"/>
                </a:solidFill>
              </a:rPr>
              <a:t>Les Avantages du Groupement d’Employeurs pour les associations adhérentes</a:t>
            </a:r>
          </a:p>
        </p:txBody>
      </p:sp>
    </p:spTree>
    <p:extLst>
      <p:ext uri="{BB962C8B-B14F-4D97-AF65-F5344CB8AC3E}">
        <p14:creationId xmlns:p14="http://schemas.microsoft.com/office/powerpoint/2010/main" val="1392297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
          <a:extLst>
            <a:ext uri="{FF2B5EF4-FFF2-40B4-BE49-F238E27FC236}">
              <a16:creationId xmlns:a16="http://schemas.microsoft.com/office/drawing/2014/main" id="{B2E48A7C-D149-9010-7CE3-592A46575C2C}"/>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448B9099-8AC2-4A3C-E275-766F0DA966E8}"/>
              </a:ext>
            </a:extLst>
          </p:cNvPr>
          <p:cNvSpPr txBox="1"/>
          <p:nvPr/>
        </p:nvSpPr>
        <p:spPr>
          <a:xfrm>
            <a:off x="1614484" y="67662"/>
            <a:ext cx="5915031" cy="523220"/>
          </a:xfrm>
          <a:prstGeom prst="rect">
            <a:avLst/>
          </a:prstGeom>
          <a:noFill/>
        </p:spPr>
        <p:txBody>
          <a:bodyPr wrap="square">
            <a:spAutoFit/>
          </a:bodyPr>
          <a:lstStyle/>
          <a:p>
            <a:r>
              <a:rPr lang="fr-FR" sz="2800" b="1">
                <a:solidFill>
                  <a:srgbClr val="E7304D"/>
                </a:solidFill>
              </a:rPr>
              <a:t>Les Groupements d’Employeurs</a:t>
            </a:r>
          </a:p>
        </p:txBody>
      </p:sp>
      <p:sp>
        <p:nvSpPr>
          <p:cNvPr id="4" name="ZoneTexte 3">
            <a:extLst>
              <a:ext uri="{FF2B5EF4-FFF2-40B4-BE49-F238E27FC236}">
                <a16:creationId xmlns:a16="http://schemas.microsoft.com/office/drawing/2014/main" id="{01857259-5BDB-7F65-97C8-94D279F76E99}"/>
              </a:ext>
            </a:extLst>
          </p:cNvPr>
          <p:cNvSpPr txBox="1"/>
          <p:nvPr/>
        </p:nvSpPr>
        <p:spPr>
          <a:xfrm>
            <a:off x="115088" y="706627"/>
            <a:ext cx="8671103" cy="338554"/>
          </a:xfrm>
          <a:prstGeom prst="rect">
            <a:avLst/>
          </a:prstGeom>
          <a:noFill/>
        </p:spPr>
        <p:txBody>
          <a:bodyPr wrap="square">
            <a:spAutoFit/>
          </a:bodyPr>
          <a:lstStyle/>
          <a:p>
            <a:r>
              <a:rPr lang="fr-FR" sz="1600" b="1" u="sng">
                <a:solidFill>
                  <a:srgbClr val="171643"/>
                </a:solidFill>
              </a:rPr>
              <a:t>Les Avantages du Groupement d’Employeurs pour les associations adhérentes</a:t>
            </a:r>
          </a:p>
        </p:txBody>
      </p:sp>
      <p:sp>
        <p:nvSpPr>
          <p:cNvPr id="6" name="ZoneTexte 5">
            <a:extLst>
              <a:ext uri="{FF2B5EF4-FFF2-40B4-BE49-F238E27FC236}">
                <a16:creationId xmlns:a16="http://schemas.microsoft.com/office/drawing/2014/main" id="{1E5DA8AE-487F-E67F-FFD6-C4C009C23930}"/>
              </a:ext>
            </a:extLst>
          </p:cNvPr>
          <p:cNvSpPr txBox="1"/>
          <p:nvPr/>
        </p:nvSpPr>
        <p:spPr>
          <a:xfrm>
            <a:off x="115088" y="1125499"/>
            <a:ext cx="8933496" cy="360720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fr-FR">
                <a:solidFill>
                  <a:srgbClr val="171643"/>
                </a:solidFill>
              </a:rPr>
              <a:t>Bénéficier des </a:t>
            </a:r>
            <a:r>
              <a:rPr lang="fr-FR" b="1">
                <a:solidFill>
                  <a:srgbClr val="171643"/>
                </a:solidFill>
              </a:rPr>
              <a:t>coûts salariaux en fonction de l’utilisation </a:t>
            </a:r>
            <a:r>
              <a:rPr lang="fr-FR">
                <a:solidFill>
                  <a:srgbClr val="171643"/>
                </a:solidFill>
              </a:rPr>
              <a:t>effective</a:t>
            </a:r>
            <a:r>
              <a:rPr lang="fr-FR" b="1">
                <a:solidFill>
                  <a:srgbClr val="171643"/>
                </a:solidFill>
              </a:rPr>
              <a:t> du personnel mobilisé</a:t>
            </a:r>
          </a:p>
          <a:p>
            <a:pPr marL="285750" indent="-285750">
              <a:lnSpc>
                <a:spcPct val="150000"/>
              </a:lnSpc>
              <a:buFont typeface="Arial" panose="020B0604020202020204" pitchFamily="34" charset="0"/>
              <a:buChar char="•"/>
            </a:pPr>
            <a:r>
              <a:rPr lang="fr-FR" b="1">
                <a:solidFill>
                  <a:srgbClr val="171643"/>
                </a:solidFill>
              </a:rPr>
              <a:t>Adapter le temps de travail </a:t>
            </a:r>
            <a:r>
              <a:rPr lang="fr-FR">
                <a:solidFill>
                  <a:srgbClr val="171643"/>
                </a:solidFill>
              </a:rPr>
              <a:t>de ses salariés, </a:t>
            </a:r>
            <a:r>
              <a:rPr lang="fr-FR" b="1">
                <a:solidFill>
                  <a:srgbClr val="171643"/>
                </a:solidFill>
              </a:rPr>
              <a:t>répondre aux variations d’activité </a:t>
            </a:r>
            <a:r>
              <a:rPr lang="fr-FR">
                <a:solidFill>
                  <a:srgbClr val="171643"/>
                </a:solidFill>
              </a:rPr>
              <a:t>ou à un </a:t>
            </a:r>
            <a:r>
              <a:rPr lang="fr-FR" b="1">
                <a:solidFill>
                  <a:srgbClr val="171643"/>
                </a:solidFill>
              </a:rPr>
              <a:t>besoin de travail à temps partiel ;</a:t>
            </a:r>
          </a:p>
          <a:p>
            <a:pPr marL="285750" indent="-285750">
              <a:lnSpc>
                <a:spcPct val="150000"/>
              </a:lnSpc>
              <a:buFont typeface="Arial" panose="020B0604020202020204" pitchFamily="34" charset="0"/>
              <a:buChar char="•"/>
            </a:pPr>
            <a:r>
              <a:rPr lang="fr-FR" b="1">
                <a:solidFill>
                  <a:srgbClr val="171643"/>
                </a:solidFill>
              </a:rPr>
              <a:t>Tester un service </a:t>
            </a:r>
            <a:r>
              <a:rPr lang="fr-FR">
                <a:solidFill>
                  <a:srgbClr val="171643"/>
                </a:solidFill>
              </a:rPr>
              <a:t>avant d’embaucher </a:t>
            </a:r>
            <a:r>
              <a:rPr lang="fr-FR" b="1">
                <a:solidFill>
                  <a:srgbClr val="171643"/>
                </a:solidFill>
              </a:rPr>
              <a:t>;</a:t>
            </a:r>
          </a:p>
          <a:p>
            <a:pPr marL="285750" indent="-285750">
              <a:lnSpc>
                <a:spcPct val="150000"/>
              </a:lnSpc>
              <a:buFont typeface="Arial" panose="020B0604020202020204" pitchFamily="34" charset="0"/>
              <a:buChar char="•"/>
            </a:pPr>
            <a:r>
              <a:rPr lang="fr-FR">
                <a:solidFill>
                  <a:srgbClr val="171643"/>
                </a:solidFill>
              </a:rPr>
              <a:t>Bénéficier des </a:t>
            </a:r>
            <a:r>
              <a:rPr lang="fr-FR" b="1">
                <a:solidFill>
                  <a:srgbClr val="171643"/>
                </a:solidFill>
              </a:rPr>
              <a:t>effets d’apprentissage </a:t>
            </a:r>
            <a:r>
              <a:rPr lang="fr-FR">
                <a:solidFill>
                  <a:srgbClr val="171643"/>
                </a:solidFill>
              </a:rPr>
              <a:t>et des </a:t>
            </a:r>
            <a:r>
              <a:rPr lang="fr-FR" b="1">
                <a:solidFill>
                  <a:srgbClr val="171643"/>
                </a:solidFill>
              </a:rPr>
              <a:t>transferts de savoir-faire </a:t>
            </a:r>
            <a:r>
              <a:rPr lang="fr-FR">
                <a:solidFill>
                  <a:srgbClr val="171643"/>
                </a:solidFill>
              </a:rPr>
              <a:t>du salarié </a:t>
            </a:r>
            <a:r>
              <a:rPr lang="fr-FR" b="1">
                <a:solidFill>
                  <a:srgbClr val="171643"/>
                </a:solidFill>
              </a:rPr>
              <a:t>;</a:t>
            </a:r>
          </a:p>
          <a:p>
            <a:pPr marL="285750" indent="-285750">
              <a:lnSpc>
                <a:spcPct val="150000"/>
              </a:lnSpc>
              <a:buFont typeface="Arial" panose="020B0604020202020204" pitchFamily="34" charset="0"/>
              <a:buChar char="•"/>
            </a:pPr>
            <a:r>
              <a:rPr lang="fr-FR" b="1">
                <a:solidFill>
                  <a:srgbClr val="171643"/>
                </a:solidFill>
              </a:rPr>
              <a:t>Améliorer </a:t>
            </a:r>
            <a:r>
              <a:rPr lang="fr-FR">
                <a:solidFill>
                  <a:srgbClr val="171643"/>
                </a:solidFill>
              </a:rPr>
              <a:t>la qualité des</a:t>
            </a:r>
            <a:r>
              <a:rPr lang="fr-FR" b="1">
                <a:solidFill>
                  <a:srgbClr val="171643"/>
                </a:solidFill>
              </a:rPr>
              <a:t> conditions de travail et fidéliser </a:t>
            </a:r>
            <a:r>
              <a:rPr lang="fr-FR">
                <a:solidFill>
                  <a:srgbClr val="171643"/>
                </a:solidFill>
              </a:rPr>
              <a:t>les salariés ;</a:t>
            </a:r>
            <a:endParaRPr lang="fr-FR" b="1">
              <a:solidFill>
                <a:srgbClr val="171643"/>
              </a:solidFill>
            </a:endParaRPr>
          </a:p>
          <a:p>
            <a:pPr marL="285750" indent="-285750">
              <a:lnSpc>
                <a:spcPct val="150000"/>
              </a:lnSpc>
              <a:buFont typeface="Arial" panose="020B0604020202020204" pitchFamily="34" charset="0"/>
              <a:buChar char="•"/>
            </a:pPr>
            <a:r>
              <a:rPr lang="fr-FR" b="1">
                <a:solidFill>
                  <a:srgbClr val="171643"/>
                </a:solidFill>
              </a:rPr>
              <a:t>Simplifier les démarches </a:t>
            </a:r>
            <a:r>
              <a:rPr lang="fr-FR">
                <a:solidFill>
                  <a:srgbClr val="171643"/>
                </a:solidFill>
              </a:rPr>
              <a:t>administratives liées à l’emploi</a:t>
            </a:r>
          </a:p>
          <a:p>
            <a:pPr marL="285750" indent="-285750">
              <a:lnSpc>
                <a:spcPct val="150000"/>
              </a:lnSpc>
              <a:buFont typeface="Arial" panose="020B0604020202020204" pitchFamily="34" charset="0"/>
              <a:buChar char="•"/>
            </a:pPr>
            <a:r>
              <a:rPr lang="fr-FR">
                <a:solidFill>
                  <a:srgbClr val="171643"/>
                </a:solidFill>
              </a:rPr>
              <a:t>Permettre aux dirigeants bénévoles de </a:t>
            </a:r>
            <a:r>
              <a:rPr lang="fr-FR" b="1">
                <a:solidFill>
                  <a:srgbClr val="171643"/>
                </a:solidFill>
              </a:rPr>
              <a:t>se recentrer sur le projet de leur association</a:t>
            </a:r>
          </a:p>
          <a:p>
            <a:pPr marL="285750" indent="-285750">
              <a:lnSpc>
                <a:spcPct val="150000"/>
              </a:lnSpc>
              <a:buFont typeface="Arial" panose="020B0604020202020204" pitchFamily="34" charset="0"/>
              <a:buChar char="•"/>
            </a:pPr>
            <a:r>
              <a:rPr lang="fr-FR" b="1">
                <a:solidFill>
                  <a:srgbClr val="171643"/>
                </a:solidFill>
              </a:rPr>
              <a:t>Accroître les échanges entre membres du GE </a:t>
            </a:r>
            <a:r>
              <a:rPr lang="fr-FR">
                <a:solidFill>
                  <a:srgbClr val="171643"/>
                </a:solidFill>
              </a:rPr>
              <a:t>et les potentiels projets communs</a:t>
            </a:r>
            <a:r>
              <a:rPr lang="fr-FR" b="1">
                <a:solidFill>
                  <a:srgbClr val="171643"/>
                </a:solidFill>
              </a:rPr>
              <a:t> ;</a:t>
            </a:r>
          </a:p>
          <a:p>
            <a:pPr marL="285750" indent="-285750">
              <a:lnSpc>
                <a:spcPct val="150000"/>
              </a:lnSpc>
              <a:buFont typeface="Arial" panose="020B0604020202020204" pitchFamily="34" charset="0"/>
              <a:buChar char="•"/>
            </a:pPr>
            <a:r>
              <a:rPr lang="fr-FR" b="1">
                <a:solidFill>
                  <a:srgbClr val="171643"/>
                </a:solidFill>
              </a:rPr>
              <a:t>Profiter de l’expertise du GE </a:t>
            </a:r>
            <a:r>
              <a:rPr lang="fr-FR">
                <a:solidFill>
                  <a:srgbClr val="171643"/>
                </a:solidFill>
              </a:rPr>
              <a:t>en matière de gestion des ressources humaines ;</a:t>
            </a:r>
          </a:p>
          <a:p>
            <a:pPr marL="285750" indent="-285750">
              <a:lnSpc>
                <a:spcPct val="150000"/>
              </a:lnSpc>
              <a:buFont typeface="Arial" panose="020B0604020202020204" pitchFamily="34" charset="0"/>
              <a:buChar char="•"/>
            </a:pPr>
            <a:r>
              <a:rPr lang="fr-FR" b="1">
                <a:solidFill>
                  <a:srgbClr val="171643"/>
                </a:solidFill>
              </a:rPr>
              <a:t>Avoir accès aux dispositifs d’emplois aidés </a:t>
            </a:r>
            <a:r>
              <a:rPr lang="fr-FR">
                <a:solidFill>
                  <a:srgbClr val="171643"/>
                </a:solidFill>
              </a:rPr>
              <a:t>pour les associations non-employeuses</a:t>
            </a:r>
          </a:p>
        </p:txBody>
      </p:sp>
    </p:spTree>
    <p:extLst>
      <p:ext uri="{BB962C8B-B14F-4D97-AF65-F5344CB8AC3E}">
        <p14:creationId xmlns:p14="http://schemas.microsoft.com/office/powerpoint/2010/main" val="2782113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
          <a:extLst>
            <a:ext uri="{FF2B5EF4-FFF2-40B4-BE49-F238E27FC236}">
              <a16:creationId xmlns:a16="http://schemas.microsoft.com/office/drawing/2014/main" id="{B1BA52D4-F182-75F5-2941-EFFEC898306D}"/>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5A383570-1CE5-9588-AEB6-F1F00ADEBAA8}"/>
              </a:ext>
            </a:extLst>
          </p:cNvPr>
          <p:cNvSpPr txBox="1"/>
          <p:nvPr/>
        </p:nvSpPr>
        <p:spPr>
          <a:xfrm>
            <a:off x="1276338" y="81551"/>
            <a:ext cx="5879836" cy="523220"/>
          </a:xfrm>
          <a:prstGeom prst="rect">
            <a:avLst/>
          </a:prstGeom>
          <a:noFill/>
        </p:spPr>
        <p:txBody>
          <a:bodyPr wrap="square">
            <a:spAutoFit/>
          </a:bodyPr>
          <a:lstStyle/>
          <a:p>
            <a:pPr algn="ctr"/>
            <a:r>
              <a:rPr lang="fr-FR" sz="2800" b="1">
                <a:solidFill>
                  <a:srgbClr val="E7304D"/>
                </a:solidFill>
              </a:rPr>
              <a:t>Les Groupements d’Employeurs</a:t>
            </a:r>
          </a:p>
        </p:txBody>
      </p:sp>
      <p:pic>
        <p:nvPicPr>
          <p:cNvPr id="5" name="Image 4" descr="Une image contenant texte, capture d’écran, Police, conception&#10;&#10;Description générée automatiquement">
            <a:extLst>
              <a:ext uri="{FF2B5EF4-FFF2-40B4-BE49-F238E27FC236}">
                <a16:creationId xmlns:a16="http://schemas.microsoft.com/office/drawing/2014/main" id="{2591E57D-4249-EBE0-E5E6-4669D6B8EFD5}"/>
              </a:ext>
            </a:extLst>
          </p:cNvPr>
          <p:cNvPicPr>
            <a:picLocks noChangeAspect="1"/>
          </p:cNvPicPr>
          <p:nvPr/>
        </p:nvPicPr>
        <p:blipFill>
          <a:blip r:embed="rId4"/>
          <a:stretch>
            <a:fillRect/>
          </a:stretch>
        </p:blipFill>
        <p:spPr>
          <a:xfrm>
            <a:off x="368173" y="527816"/>
            <a:ext cx="8261686" cy="4615684"/>
          </a:xfrm>
          <a:prstGeom prst="rect">
            <a:avLst/>
          </a:prstGeom>
        </p:spPr>
      </p:pic>
    </p:spTree>
    <p:extLst>
      <p:ext uri="{BB962C8B-B14F-4D97-AF65-F5344CB8AC3E}">
        <p14:creationId xmlns:p14="http://schemas.microsoft.com/office/powerpoint/2010/main" val="3380530221"/>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
          <a:extLst>
            <a:ext uri="{FF2B5EF4-FFF2-40B4-BE49-F238E27FC236}">
              <a16:creationId xmlns:a16="http://schemas.microsoft.com/office/drawing/2014/main" id="{4699D51B-734F-EE72-E1B0-B97269B04FA9}"/>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DCCEF399-FC07-244A-2B97-4AE59963D69C}"/>
              </a:ext>
            </a:extLst>
          </p:cNvPr>
          <p:cNvSpPr txBox="1"/>
          <p:nvPr/>
        </p:nvSpPr>
        <p:spPr>
          <a:xfrm>
            <a:off x="1233027" y="70027"/>
            <a:ext cx="6495641" cy="523220"/>
          </a:xfrm>
          <a:prstGeom prst="rect">
            <a:avLst/>
          </a:prstGeom>
          <a:noFill/>
        </p:spPr>
        <p:txBody>
          <a:bodyPr wrap="square">
            <a:spAutoFit/>
          </a:bodyPr>
          <a:lstStyle/>
          <a:p>
            <a:pPr algn="ctr"/>
            <a:r>
              <a:rPr lang="fr-FR" sz="2800" b="1">
                <a:solidFill>
                  <a:srgbClr val="E7304D"/>
                </a:solidFill>
              </a:rPr>
              <a:t>Les Groupements d’Employeurs</a:t>
            </a:r>
          </a:p>
        </p:txBody>
      </p:sp>
      <p:sp>
        <p:nvSpPr>
          <p:cNvPr id="3" name="ZoneTexte 2">
            <a:extLst>
              <a:ext uri="{FF2B5EF4-FFF2-40B4-BE49-F238E27FC236}">
                <a16:creationId xmlns:a16="http://schemas.microsoft.com/office/drawing/2014/main" id="{DB7BF19F-BA9B-BDDF-D7BB-2E2FF835CBC7}"/>
              </a:ext>
            </a:extLst>
          </p:cNvPr>
          <p:cNvSpPr txBox="1"/>
          <p:nvPr/>
        </p:nvSpPr>
        <p:spPr>
          <a:xfrm>
            <a:off x="123727" y="848314"/>
            <a:ext cx="8896546" cy="4031873"/>
          </a:xfrm>
          <a:prstGeom prst="rect">
            <a:avLst/>
          </a:prstGeom>
          <a:noFill/>
        </p:spPr>
        <p:txBody>
          <a:bodyPr wrap="square" rtlCol="0">
            <a:spAutoFit/>
          </a:bodyPr>
          <a:lstStyle/>
          <a:p>
            <a:r>
              <a:rPr lang="fr-FR" sz="1600">
                <a:solidFill>
                  <a:srgbClr val="171643"/>
                </a:solidFill>
                <a:latin typeface="+mn-lt"/>
                <a:ea typeface="Times New Roman" panose="02020603050405020304" pitchFamily="18" charset="0"/>
                <a:cs typeface="Times New Roman" panose="02020603050405020304" pitchFamily="18" charset="0"/>
              </a:rPr>
              <a:t>Le </a:t>
            </a:r>
            <a:r>
              <a:rPr lang="fr-FR" sz="1600" b="1">
                <a:solidFill>
                  <a:srgbClr val="171643"/>
                </a:solidFill>
                <a:latin typeface="+mn-lt"/>
                <a:ea typeface="Times New Roman" panose="02020603050405020304" pitchFamily="18" charset="0"/>
                <a:cs typeface="Times New Roman" panose="02020603050405020304" pitchFamily="18" charset="0"/>
              </a:rPr>
              <a:t>Groupement d’employeur </a:t>
            </a:r>
            <a:r>
              <a:rPr lang="fr-FR" sz="1600">
                <a:solidFill>
                  <a:srgbClr val="171643"/>
                </a:solidFill>
                <a:latin typeface="+mn-lt"/>
                <a:ea typeface="Times New Roman" panose="02020603050405020304" pitchFamily="18" charset="0"/>
                <a:cs typeface="Times New Roman" panose="02020603050405020304" pitchFamily="18" charset="0"/>
              </a:rPr>
              <a:t>est le </a:t>
            </a:r>
            <a:r>
              <a:rPr lang="fr-FR" sz="1600" b="1">
                <a:solidFill>
                  <a:srgbClr val="171643"/>
                </a:solidFill>
                <a:latin typeface="+mn-lt"/>
                <a:ea typeface="Times New Roman" panose="02020603050405020304" pitchFamily="18" charset="0"/>
                <a:cs typeface="Times New Roman" panose="02020603050405020304" pitchFamily="18" charset="0"/>
              </a:rPr>
              <a:t>seul employeur du salarié</a:t>
            </a:r>
          </a:p>
          <a:p>
            <a:endParaRPr lang="fr-FR" sz="1600">
              <a:solidFill>
                <a:srgbClr val="171643"/>
              </a:solidFill>
              <a:latin typeface="+mn-lt"/>
              <a:ea typeface="Times New Roman" panose="02020603050405020304" pitchFamily="18" charset="0"/>
              <a:cs typeface="Times New Roman" panose="02020603050405020304" pitchFamily="18" charset="0"/>
            </a:endParaRPr>
          </a:p>
          <a:p>
            <a:r>
              <a:rPr lang="fr-FR" sz="1600">
                <a:solidFill>
                  <a:srgbClr val="171643"/>
                </a:solidFill>
                <a:latin typeface="+mn-lt"/>
                <a:ea typeface="Times New Roman" panose="02020603050405020304" pitchFamily="18" charset="0"/>
                <a:cs typeface="Times New Roman" panose="02020603050405020304" pitchFamily="18" charset="0"/>
              </a:rPr>
              <a:t>Le </a:t>
            </a:r>
            <a:r>
              <a:rPr lang="fr-FR" sz="1600" b="1">
                <a:solidFill>
                  <a:srgbClr val="171643"/>
                </a:solidFill>
                <a:latin typeface="+mn-lt"/>
                <a:ea typeface="Times New Roman" panose="02020603050405020304" pitchFamily="18" charset="0"/>
                <a:cs typeface="Times New Roman" panose="02020603050405020304" pitchFamily="18" charset="0"/>
              </a:rPr>
              <a:t>membre utilisateur </a:t>
            </a:r>
            <a:r>
              <a:rPr lang="fr-FR" sz="1600">
                <a:solidFill>
                  <a:srgbClr val="171643"/>
                </a:solidFill>
                <a:latin typeface="+mn-lt"/>
                <a:ea typeface="Times New Roman" panose="02020603050405020304" pitchFamily="18" charset="0"/>
                <a:cs typeface="Times New Roman" panose="02020603050405020304" pitchFamily="18" charset="0"/>
              </a:rPr>
              <a:t>est </a:t>
            </a:r>
            <a:r>
              <a:rPr lang="fr-FR" sz="1600" b="1">
                <a:solidFill>
                  <a:srgbClr val="171643"/>
                </a:solidFill>
                <a:latin typeface="+mn-lt"/>
                <a:ea typeface="Times New Roman" panose="02020603050405020304" pitchFamily="18" charset="0"/>
                <a:cs typeface="Times New Roman" panose="02020603050405020304" pitchFamily="18" charset="0"/>
              </a:rPr>
              <a:t>responsable des conditions d’exécution du travail</a:t>
            </a:r>
            <a:r>
              <a:rPr lang="fr-FR" sz="1600">
                <a:solidFill>
                  <a:srgbClr val="171643"/>
                </a:solidFill>
                <a:latin typeface="+mn-lt"/>
                <a:ea typeface="Times New Roman" panose="02020603050405020304" pitchFamily="18" charset="0"/>
                <a:cs typeface="Times New Roman" panose="02020603050405020304" pitchFamily="18" charset="0"/>
              </a:rPr>
              <a:t>, notamment</a:t>
            </a:r>
            <a:r>
              <a:rPr lang="fr-FR" sz="1600" b="1">
                <a:solidFill>
                  <a:srgbClr val="171643"/>
                </a:solidFill>
                <a:latin typeface="+mn-lt"/>
                <a:ea typeface="Times New Roman" panose="02020603050405020304" pitchFamily="18" charset="0"/>
                <a:cs typeface="Times New Roman" panose="02020603050405020304" pitchFamily="18" charset="0"/>
              </a:rPr>
              <a:t> </a:t>
            </a:r>
            <a:r>
              <a:rPr lang="fr-FR" sz="1600">
                <a:solidFill>
                  <a:srgbClr val="171643"/>
                </a:solidFill>
                <a:latin typeface="+mn-lt"/>
                <a:ea typeface="Times New Roman" panose="02020603050405020304" pitchFamily="18" charset="0"/>
                <a:cs typeface="Times New Roman" panose="02020603050405020304" pitchFamily="18" charset="0"/>
              </a:rPr>
              <a:t>telles que déterminées par les mesures législatives, réglementaires et conventionnelles applicables au lieu de travail. </a:t>
            </a:r>
            <a:r>
              <a:rPr lang="fr-FR" sz="1600" b="1" kern="100">
                <a:solidFill>
                  <a:srgbClr val="E7304D"/>
                </a:solidFill>
                <a:latin typeface="Calibri" panose="020F0502020204030204" pitchFamily="34" charset="0"/>
                <a:ea typeface="Calibri" panose="020F0502020204030204" pitchFamily="34" charset="0"/>
                <a:cs typeface="Calibri" panose="020F0502020204030204" pitchFamily="34" charset="0"/>
              </a:rPr>
              <a:t>Le salarié doit être considéré comme un salarié à part entière au sein de l’association dans laquelle il est mis à disposition.</a:t>
            </a:r>
            <a:endParaRPr lang="fr-FR" sz="1600">
              <a:solidFill>
                <a:srgbClr val="E7304D"/>
              </a:solidFill>
              <a:latin typeface="+mn-lt"/>
              <a:ea typeface="Times New Roman" panose="02020603050405020304" pitchFamily="18" charset="0"/>
              <a:cs typeface="Times New Roman" panose="02020603050405020304" pitchFamily="18" charset="0"/>
            </a:endParaRPr>
          </a:p>
          <a:p>
            <a:endParaRPr lang="fr-FR" sz="1600">
              <a:solidFill>
                <a:srgbClr val="171643"/>
              </a:solidFill>
              <a:latin typeface="+mn-lt"/>
              <a:cs typeface="Times New Roman" panose="02020603050405020304" pitchFamily="18" charset="0"/>
            </a:endParaRPr>
          </a:p>
          <a:p>
            <a:r>
              <a:rPr lang="fr-FR" sz="1600" b="1">
                <a:solidFill>
                  <a:srgbClr val="171643"/>
                </a:solidFill>
                <a:latin typeface="+mn-lt"/>
                <a:ea typeface="Calibri" panose="020F0502020204030204" pitchFamily="34" charset="0"/>
                <a:cs typeface="Times New Roman" panose="02020603050405020304" pitchFamily="18" charset="0"/>
              </a:rPr>
              <a:t>À sa création, le GE doit faire le choix d’une seule convention collective</a:t>
            </a:r>
            <a:r>
              <a:rPr lang="fr-FR" sz="1600">
                <a:solidFill>
                  <a:srgbClr val="171643"/>
                </a:solidFill>
                <a:latin typeface="+mn-lt"/>
                <a:ea typeface="Calibri" panose="020F0502020204030204" pitchFamily="34" charset="0"/>
                <a:cs typeface="Times New Roman" panose="02020603050405020304" pitchFamily="18" charset="0"/>
              </a:rPr>
              <a:t>. </a:t>
            </a:r>
            <a:br>
              <a:rPr lang="fr-FR" sz="1600">
                <a:solidFill>
                  <a:srgbClr val="171643"/>
                </a:solidFill>
                <a:latin typeface="+mn-lt"/>
                <a:ea typeface="Calibri" panose="020F0502020204030204" pitchFamily="34" charset="0"/>
                <a:cs typeface="Times New Roman" panose="02020603050405020304" pitchFamily="18" charset="0"/>
              </a:rPr>
            </a:br>
            <a:r>
              <a:rPr lang="fr-FR" sz="1600">
                <a:solidFill>
                  <a:srgbClr val="171643"/>
                </a:solidFill>
                <a:latin typeface="+mn-lt"/>
                <a:ea typeface="Calibri" panose="020F0502020204030204" pitchFamily="34" charset="0"/>
                <a:cs typeface="Times New Roman" panose="02020603050405020304" pitchFamily="18" charset="0"/>
              </a:rPr>
              <a:t>Dans le cas où les adhérents entrent dans le champ d’une même convention collective, l’application de cette dernière est obligatoire. Dans le cas où les adhérents relèvent de conventions collectives différentes, le GE fait le choix d’une convention collective qu’il soumet à la DREETS.</a:t>
            </a:r>
            <a:br>
              <a:rPr lang="fr-FR" sz="1600">
                <a:latin typeface="+mn-lt"/>
                <a:ea typeface="Calibri" panose="020F0502020204030204" pitchFamily="34" charset="0"/>
                <a:cs typeface="Times New Roman" panose="02020603050405020304" pitchFamily="18" charset="0"/>
              </a:rPr>
            </a:br>
            <a:br>
              <a:rPr lang="fr-FR" sz="1600">
                <a:solidFill>
                  <a:srgbClr val="C22755"/>
                </a:solidFill>
                <a:latin typeface="+mn-lt"/>
                <a:ea typeface="Calibri" panose="020F0502020204030204" pitchFamily="34" charset="0"/>
                <a:cs typeface="Times New Roman" panose="02020603050405020304" pitchFamily="18" charset="0"/>
              </a:rPr>
            </a:br>
            <a:r>
              <a:rPr lang="fr-FR" sz="1600" b="1">
                <a:latin typeface="+mn-lt"/>
                <a:ea typeface="Calibri" panose="020F0502020204030204" pitchFamily="34" charset="0"/>
                <a:cs typeface="Times New Roman" panose="02020603050405020304" pitchFamily="18" charset="0"/>
              </a:rPr>
              <a:t>- </a:t>
            </a:r>
            <a:r>
              <a:rPr lang="fr-FR" sz="1600" b="1">
                <a:solidFill>
                  <a:srgbClr val="171643"/>
                </a:solidFill>
                <a:latin typeface="+mn-lt"/>
                <a:ea typeface="Calibri" panose="020F0502020204030204" pitchFamily="34" charset="0"/>
                <a:cs typeface="Times New Roman" panose="02020603050405020304" pitchFamily="18" charset="0"/>
              </a:rPr>
              <a:t>Le GE peut être composé de personnes physiques ou morales</a:t>
            </a:r>
            <a:br>
              <a:rPr lang="fr-FR" sz="1600">
                <a:solidFill>
                  <a:srgbClr val="171643"/>
                </a:solidFill>
                <a:latin typeface="+mn-lt"/>
                <a:ea typeface="Calibri" panose="020F0502020204030204" pitchFamily="34" charset="0"/>
                <a:cs typeface="Times New Roman" panose="02020603050405020304" pitchFamily="18" charset="0"/>
              </a:rPr>
            </a:br>
            <a:r>
              <a:rPr lang="fr-FR" sz="1600">
                <a:solidFill>
                  <a:srgbClr val="171643"/>
                </a:solidFill>
                <a:latin typeface="+mn-lt"/>
                <a:ea typeface="Calibri" panose="020F0502020204030204" pitchFamily="34" charset="0"/>
                <a:cs typeface="Times New Roman" panose="02020603050405020304" pitchFamily="18" charset="0"/>
              </a:rPr>
              <a:t>- </a:t>
            </a:r>
            <a:r>
              <a:rPr lang="fr-FR" sz="1600" b="1">
                <a:solidFill>
                  <a:srgbClr val="171643"/>
                </a:solidFill>
                <a:latin typeface="+mn-lt"/>
                <a:ea typeface="Calibri" panose="020F0502020204030204" pitchFamily="34" charset="0"/>
                <a:cs typeface="Times New Roman" panose="02020603050405020304" pitchFamily="18" charset="0"/>
              </a:rPr>
              <a:t>Les collectivités territoriales et leurs établissements publics ont le droit d’adhérer à un GE (temps de mis à disposition et poids dans le nombre d’adhérents limités).</a:t>
            </a:r>
          </a:p>
        </p:txBody>
      </p:sp>
    </p:spTree>
    <p:extLst>
      <p:ext uri="{BB962C8B-B14F-4D97-AF65-F5344CB8AC3E}">
        <p14:creationId xmlns:p14="http://schemas.microsoft.com/office/powerpoint/2010/main" val="1482332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
          <a:extLst>
            <a:ext uri="{FF2B5EF4-FFF2-40B4-BE49-F238E27FC236}">
              <a16:creationId xmlns:a16="http://schemas.microsoft.com/office/drawing/2014/main" id="{E4F5022F-F8C3-5CB4-E338-167F274E0A1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9DABBB5E-1882-22B1-E47F-9402E16249C9}"/>
              </a:ext>
            </a:extLst>
          </p:cNvPr>
          <p:cNvSpPr txBox="1"/>
          <p:nvPr/>
        </p:nvSpPr>
        <p:spPr>
          <a:xfrm>
            <a:off x="755948" y="68231"/>
            <a:ext cx="6988621" cy="523220"/>
          </a:xfrm>
          <a:prstGeom prst="rect">
            <a:avLst/>
          </a:prstGeom>
          <a:noFill/>
        </p:spPr>
        <p:txBody>
          <a:bodyPr wrap="square">
            <a:spAutoFit/>
          </a:bodyPr>
          <a:lstStyle/>
          <a:p>
            <a:pPr algn="ctr"/>
            <a:r>
              <a:rPr lang="fr-FR" sz="2800" b="1">
                <a:solidFill>
                  <a:srgbClr val="E7304D"/>
                </a:solidFill>
              </a:rPr>
              <a:t>Les Groupements d’Employeurs</a:t>
            </a:r>
          </a:p>
        </p:txBody>
      </p:sp>
      <p:sp>
        <p:nvSpPr>
          <p:cNvPr id="5" name="ZoneTexte 4">
            <a:extLst>
              <a:ext uri="{FF2B5EF4-FFF2-40B4-BE49-F238E27FC236}">
                <a16:creationId xmlns:a16="http://schemas.microsoft.com/office/drawing/2014/main" id="{3879CA9C-1754-398F-27F9-BDC0E985AE01}"/>
              </a:ext>
            </a:extLst>
          </p:cNvPr>
          <p:cNvSpPr txBox="1"/>
          <p:nvPr/>
        </p:nvSpPr>
        <p:spPr>
          <a:xfrm>
            <a:off x="184055" y="815867"/>
            <a:ext cx="8775890" cy="3847207"/>
          </a:xfrm>
          <a:prstGeom prst="rect">
            <a:avLst/>
          </a:prstGeom>
          <a:noFill/>
        </p:spPr>
        <p:txBody>
          <a:bodyPr wrap="square">
            <a:spAutoFit/>
          </a:bodyPr>
          <a:lstStyle/>
          <a:p>
            <a:r>
              <a:rPr lang="fr-FR" sz="1800" b="1" u="sng">
                <a:solidFill>
                  <a:srgbClr val="171643"/>
                </a:solidFill>
                <a:latin typeface="+mn-lt"/>
                <a:ea typeface="Calibri" panose="020F0502020204030204" pitchFamily="34" charset="0"/>
                <a:cs typeface="Times New Roman" panose="02020603050405020304" pitchFamily="18" charset="0"/>
              </a:rPr>
              <a:t>La notion de solidarité entre les membres</a:t>
            </a:r>
          </a:p>
          <a:p>
            <a:br>
              <a:rPr lang="fr-FR" sz="1800" b="1">
                <a:solidFill>
                  <a:srgbClr val="171643"/>
                </a:solidFill>
                <a:latin typeface="+mn-lt"/>
                <a:ea typeface="Calibri" panose="020F0502020204030204" pitchFamily="34" charset="0"/>
                <a:cs typeface="Times New Roman" panose="02020603050405020304" pitchFamily="18" charset="0"/>
              </a:rPr>
            </a:br>
            <a:r>
              <a:rPr lang="fr-FR" sz="1600">
                <a:solidFill>
                  <a:srgbClr val="171643"/>
                </a:solidFill>
                <a:latin typeface="+mn-lt"/>
                <a:ea typeface="Calibri" panose="020F0502020204030204" pitchFamily="34" charset="0"/>
                <a:cs typeface="Times New Roman" panose="02020603050405020304" pitchFamily="18" charset="0"/>
              </a:rPr>
              <a:t>La solidarité financière concerne les seules </a:t>
            </a:r>
            <a:r>
              <a:rPr lang="fr-FR" sz="1600" b="1">
                <a:solidFill>
                  <a:srgbClr val="171643"/>
                </a:solidFill>
                <a:latin typeface="+mn-lt"/>
                <a:ea typeface="Calibri" panose="020F0502020204030204" pitchFamily="34" charset="0"/>
                <a:cs typeface="Times New Roman" panose="02020603050405020304" pitchFamily="18" charset="0"/>
              </a:rPr>
              <a:t>dettes contractées par le GE à l’égard de ses seuls salariés et des organismes créanciers de cotisations obligatoires.</a:t>
            </a:r>
          </a:p>
          <a:p>
            <a:br>
              <a:rPr lang="fr-FR" sz="1600" b="1">
                <a:solidFill>
                  <a:srgbClr val="171643"/>
                </a:solidFill>
                <a:latin typeface="+mn-lt"/>
                <a:ea typeface="Calibri" panose="020F0502020204030204" pitchFamily="34" charset="0"/>
                <a:cs typeface="Times New Roman" panose="02020603050405020304" pitchFamily="18" charset="0"/>
              </a:rPr>
            </a:br>
            <a:r>
              <a:rPr lang="fr-FR" sz="1600">
                <a:solidFill>
                  <a:srgbClr val="E7304D"/>
                </a:solidFill>
                <a:latin typeface="+mn-lt"/>
                <a:ea typeface="Calibri" panose="020F0502020204030204" pitchFamily="34" charset="0"/>
                <a:cs typeface="Times New Roman" panose="02020603050405020304" pitchFamily="18" charset="0"/>
              </a:rPr>
              <a:t>=&gt; la responsabilité des membres du GE n’est engagée que dans le cas où le GE lui-même serait défaillant.</a:t>
            </a:r>
            <a:br>
              <a:rPr lang="fr-FR" sz="1600">
                <a:solidFill>
                  <a:srgbClr val="171643"/>
                </a:solidFill>
                <a:latin typeface="+mn-lt"/>
                <a:ea typeface="Calibri" panose="020F0502020204030204" pitchFamily="34" charset="0"/>
                <a:cs typeface="Times New Roman" panose="02020603050405020304" pitchFamily="18" charset="0"/>
              </a:rPr>
            </a:br>
            <a:br>
              <a:rPr lang="fr-FR" sz="1600">
                <a:solidFill>
                  <a:srgbClr val="171643"/>
                </a:solidFill>
                <a:latin typeface="+mn-lt"/>
                <a:ea typeface="Calibri" panose="020F0502020204030204" pitchFamily="34" charset="0"/>
                <a:cs typeface="Times New Roman" panose="02020603050405020304" pitchFamily="18" charset="0"/>
              </a:rPr>
            </a:br>
            <a:r>
              <a:rPr lang="fr-FR" sz="1600" b="1">
                <a:solidFill>
                  <a:srgbClr val="171643"/>
                </a:solidFill>
                <a:latin typeface="+mn-lt"/>
                <a:ea typeface="Calibri" panose="020F0502020204030204" pitchFamily="34" charset="0"/>
                <a:cs typeface="Times New Roman" panose="02020603050405020304" pitchFamily="18" charset="0"/>
              </a:rPr>
              <a:t>En</a:t>
            </a:r>
            <a:r>
              <a:rPr lang="fr-FR" sz="1600">
                <a:solidFill>
                  <a:srgbClr val="171643"/>
                </a:solidFill>
                <a:latin typeface="+mn-lt"/>
                <a:ea typeface="Calibri" panose="020F0502020204030204" pitchFamily="34" charset="0"/>
                <a:cs typeface="Times New Roman" panose="02020603050405020304" pitchFamily="18" charset="0"/>
              </a:rPr>
              <a:t> </a:t>
            </a:r>
            <a:r>
              <a:rPr lang="fr-FR" sz="1600" b="1">
                <a:solidFill>
                  <a:srgbClr val="171643"/>
                </a:solidFill>
                <a:latin typeface="+mn-lt"/>
                <a:ea typeface="Calibri" panose="020F0502020204030204" pitchFamily="34" charset="0"/>
                <a:cs typeface="Times New Roman" panose="02020603050405020304" pitchFamily="18" charset="0"/>
              </a:rPr>
              <a:t>cas de défaillance de l’un des membres utilisateurs et si le GE ne peut pas payer, les autres membres doivent payer les sommes dues par le membre défaillant</a:t>
            </a:r>
            <a:r>
              <a:rPr lang="fr-FR" sz="1600">
                <a:solidFill>
                  <a:srgbClr val="171643"/>
                </a:solidFill>
                <a:latin typeface="+mn-lt"/>
                <a:ea typeface="Calibri" panose="020F0502020204030204" pitchFamily="34" charset="0"/>
                <a:cs typeface="Times New Roman" panose="02020603050405020304" pitchFamily="18" charset="0"/>
              </a:rPr>
              <a:t>.</a:t>
            </a:r>
            <a:br>
              <a:rPr lang="fr-FR" sz="1600">
                <a:solidFill>
                  <a:srgbClr val="171643"/>
                </a:solidFill>
                <a:latin typeface="+mn-lt"/>
                <a:ea typeface="Calibri" panose="020F0502020204030204" pitchFamily="34" charset="0"/>
                <a:cs typeface="Times New Roman" panose="02020603050405020304" pitchFamily="18" charset="0"/>
              </a:rPr>
            </a:br>
            <a:br>
              <a:rPr lang="fr-FR" sz="1600">
                <a:solidFill>
                  <a:srgbClr val="171643"/>
                </a:solidFill>
                <a:latin typeface="+mn-lt"/>
                <a:ea typeface="Calibri" panose="020F0502020204030204" pitchFamily="34" charset="0"/>
                <a:cs typeface="Times New Roman" panose="02020603050405020304" pitchFamily="18" charset="0"/>
              </a:rPr>
            </a:br>
            <a:r>
              <a:rPr lang="fr-FR" sz="1600" b="1">
                <a:solidFill>
                  <a:srgbClr val="171643"/>
                </a:solidFill>
                <a:latin typeface="+mn-lt"/>
                <a:ea typeface="Calibri" panose="020F0502020204030204" pitchFamily="34" charset="0"/>
                <a:cs typeface="Times New Roman" panose="02020603050405020304" pitchFamily="18" charset="0"/>
              </a:rPr>
              <a:t>Les statuts des GE peuvent prévoir, sur la base de critères objectifs, des règles de répartition de ces dettes entre les membres du groupement </a:t>
            </a:r>
            <a:r>
              <a:rPr lang="fr-FR" sz="1600">
                <a:solidFill>
                  <a:srgbClr val="171643"/>
                </a:solidFill>
                <a:latin typeface="+mn-lt"/>
                <a:ea typeface="Calibri" panose="020F0502020204030204" pitchFamily="34" charset="0"/>
                <a:cs typeface="Times New Roman" panose="02020603050405020304" pitchFamily="18" charset="0"/>
              </a:rPr>
              <a:t>(membres fondateurs/membres utilisateurs/membres non utilisateurs/collectivités ou selon taille des structures par exemple).</a:t>
            </a:r>
            <a:endParaRPr lang="fr-FR" sz="1600">
              <a:latin typeface="+mn-lt"/>
            </a:endParaRPr>
          </a:p>
        </p:txBody>
      </p:sp>
    </p:spTree>
    <p:extLst>
      <p:ext uri="{BB962C8B-B14F-4D97-AF65-F5344CB8AC3E}">
        <p14:creationId xmlns:p14="http://schemas.microsoft.com/office/powerpoint/2010/main" val="1039137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
          <a:extLst>
            <a:ext uri="{FF2B5EF4-FFF2-40B4-BE49-F238E27FC236}">
              <a16:creationId xmlns:a16="http://schemas.microsoft.com/office/drawing/2014/main" id="{3F4578B6-5F13-2BBB-1D4E-A0B4AC415966}"/>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78C5E56B-6165-1407-8FF3-6628E7D10382}"/>
              </a:ext>
            </a:extLst>
          </p:cNvPr>
          <p:cNvSpPr txBox="1"/>
          <p:nvPr/>
        </p:nvSpPr>
        <p:spPr>
          <a:xfrm>
            <a:off x="1431810" y="93882"/>
            <a:ext cx="6002660" cy="523220"/>
          </a:xfrm>
          <a:prstGeom prst="rect">
            <a:avLst/>
          </a:prstGeom>
          <a:noFill/>
        </p:spPr>
        <p:txBody>
          <a:bodyPr wrap="square">
            <a:spAutoFit/>
          </a:bodyPr>
          <a:lstStyle/>
          <a:p>
            <a:pPr algn="ctr"/>
            <a:r>
              <a:rPr lang="fr-FR" sz="2800" b="1">
                <a:solidFill>
                  <a:srgbClr val="E7304D"/>
                </a:solidFill>
              </a:rPr>
              <a:t>Les Groupements d’Employeurs</a:t>
            </a:r>
          </a:p>
        </p:txBody>
      </p:sp>
      <p:sp>
        <p:nvSpPr>
          <p:cNvPr id="5" name="ZoneTexte 4">
            <a:extLst>
              <a:ext uri="{FF2B5EF4-FFF2-40B4-BE49-F238E27FC236}">
                <a16:creationId xmlns:a16="http://schemas.microsoft.com/office/drawing/2014/main" id="{416FCC3E-848D-EFD6-78F5-74400F522C5E}"/>
              </a:ext>
            </a:extLst>
          </p:cNvPr>
          <p:cNvSpPr txBox="1"/>
          <p:nvPr/>
        </p:nvSpPr>
        <p:spPr>
          <a:xfrm>
            <a:off x="210409" y="802035"/>
            <a:ext cx="8734808" cy="4031873"/>
          </a:xfrm>
          <a:prstGeom prst="rect">
            <a:avLst/>
          </a:prstGeom>
          <a:noFill/>
        </p:spPr>
        <p:txBody>
          <a:bodyPr wrap="square">
            <a:spAutoFit/>
          </a:bodyPr>
          <a:lstStyle/>
          <a:p>
            <a:r>
              <a:rPr lang="fr-FR" sz="1600" b="1" u="sng">
                <a:solidFill>
                  <a:srgbClr val="171643"/>
                </a:solidFill>
                <a:latin typeface="+mn-lt"/>
              </a:rPr>
              <a:t>Les GE peuvent également :</a:t>
            </a:r>
          </a:p>
          <a:p>
            <a:br>
              <a:rPr lang="fr-FR" sz="1600">
                <a:solidFill>
                  <a:srgbClr val="171643"/>
                </a:solidFill>
                <a:latin typeface="+mn-lt"/>
              </a:rPr>
            </a:br>
            <a:r>
              <a:rPr lang="fr-FR" sz="1600">
                <a:solidFill>
                  <a:srgbClr val="171643"/>
                </a:solidFill>
                <a:latin typeface="+mn-lt"/>
              </a:rPr>
              <a:t>- Constituer un </a:t>
            </a:r>
            <a:r>
              <a:rPr lang="fr-FR" sz="1600" b="1">
                <a:solidFill>
                  <a:srgbClr val="171643"/>
                </a:solidFill>
                <a:latin typeface="+mn-lt"/>
              </a:rPr>
              <a:t>fonds de réserve/solidarité</a:t>
            </a:r>
            <a:br>
              <a:rPr lang="fr-FR" sz="1600">
                <a:solidFill>
                  <a:srgbClr val="171643"/>
                </a:solidFill>
                <a:latin typeface="+mn-lt"/>
              </a:rPr>
            </a:br>
            <a:br>
              <a:rPr lang="fr-FR" sz="1600">
                <a:solidFill>
                  <a:srgbClr val="171643"/>
                </a:solidFill>
                <a:latin typeface="+mn-lt"/>
              </a:rPr>
            </a:br>
            <a:r>
              <a:rPr lang="fr-FR" sz="1600">
                <a:solidFill>
                  <a:srgbClr val="171643"/>
                </a:solidFill>
                <a:latin typeface="+mn-lt"/>
              </a:rPr>
              <a:t>- </a:t>
            </a:r>
            <a:r>
              <a:rPr lang="fr-FR" sz="1600" b="1">
                <a:solidFill>
                  <a:srgbClr val="171643"/>
                </a:solidFill>
                <a:latin typeface="+mn-lt"/>
              </a:rPr>
              <a:t>Différencier le coût de l’adhésion </a:t>
            </a:r>
            <a:r>
              <a:rPr lang="fr-FR" sz="1600">
                <a:solidFill>
                  <a:srgbClr val="171643"/>
                </a:solidFill>
                <a:latin typeface="+mn-lt"/>
              </a:rPr>
              <a:t>selon le type de membres ou </a:t>
            </a:r>
            <a:r>
              <a:rPr lang="fr-FR" sz="1600" b="1">
                <a:solidFill>
                  <a:srgbClr val="171643"/>
                </a:solidFill>
                <a:latin typeface="+mn-lt"/>
              </a:rPr>
              <a:t>instituer un droit d’entrée </a:t>
            </a:r>
            <a:r>
              <a:rPr lang="fr-FR" sz="1600">
                <a:solidFill>
                  <a:srgbClr val="171643"/>
                </a:solidFill>
                <a:latin typeface="+mn-lt"/>
              </a:rPr>
              <a:t>tarifé à la mise à disposition de personnels</a:t>
            </a:r>
            <a:br>
              <a:rPr lang="fr-FR" sz="1600">
                <a:solidFill>
                  <a:srgbClr val="171643"/>
                </a:solidFill>
                <a:latin typeface="+mn-lt"/>
              </a:rPr>
            </a:br>
            <a:br>
              <a:rPr lang="fr-FR" sz="1600">
                <a:solidFill>
                  <a:srgbClr val="171643"/>
                </a:solidFill>
                <a:latin typeface="+mn-lt"/>
              </a:rPr>
            </a:br>
            <a:r>
              <a:rPr lang="fr-FR" sz="1600" b="1">
                <a:solidFill>
                  <a:srgbClr val="171643"/>
                </a:solidFill>
                <a:latin typeface="+mn-lt"/>
              </a:rPr>
              <a:t>- Demander le versement d’une caution</a:t>
            </a:r>
            <a:r>
              <a:rPr lang="fr-FR" sz="1600">
                <a:solidFill>
                  <a:srgbClr val="171643"/>
                </a:solidFill>
                <a:latin typeface="+mn-lt"/>
              </a:rPr>
              <a:t>/dépôt de garantie par les membres, </a:t>
            </a:r>
            <a:r>
              <a:rPr lang="fr-FR" sz="1600" b="1">
                <a:solidFill>
                  <a:srgbClr val="171643"/>
                </a:solidFill>
                <a:latin typeface="+mn-lt"/>
              </a:rPr>
              <a:t>fixer une durée minimum de conventionnement</a:t>
            </a:r>
            <a:br>
              <a:rPr lang="fr-FR" sz="1600">
                <a:solidFill>
                  <a:srgbClr val="171643"/>
                </a:solidFill>
                <a:latin typeface="+mn-lt"/>
              </a:rPr>
            </a:br>
            <a:br>
              <a:rPr lang="fr-FR" sz="1600">
                <a:solidFill>
                  <a:srgbClr val="171643"/>
                </a:solidFill>
                <a:latin typeface="+mn-lt"/>
              </a:rPr>
            </a:br>
            <a:r>
              <a:rPr lang="fr-FR" sz="1600">
                <a:solidFill>
                  <a:srgbClr val="171643"/>
                </a:solidFill>
                <a:latin typeface="+mn-lt"/>
              </a:rPr>
              <a:t>- Choisir un </a:t>
            </a:r>
            <a:r>
              <a:rPr lang="fr-FR" sz="1600" b="1">
                <a:solidFill>
                  <a:srgbClr val="171643"/>
                </a:solidFill>
                <a:latin typeface="+mn-lt"/>
              </a:rPr>
              <a:t>délai de préavis </a:t>
            </a:r>
            <a:r>
              <a:rPr lang="fr-FR" sz="1600">
                <a:solidFill>
                  <a:srgbClr val="171643"/>
                </a:solidFill>
                <a:latin typeface="+mn-lt"/>
              </a:rPr>
              <a:t>suffisant pour rechercher des solutions ad hoc en cas de rupture de convention, etc.</a:t>
            </a:r>
            <a:br>
              <a:rPr lang="fr-FR" sz="1600">
                <a:solidFill>
                  <a:srgbClr val="171643"/>
                </a:solidFill>
                <a:latin typeface="+mn-lt"/>
              </a:rPr>
            </a:br>
            <a:br>
              <a:rPr lang="fr-FR" sz="1600">
                <a:solidFill>
                  <a:srgbClr val="171643"/>
                </a:solidFill>
                <a:latin typeface="+mn-lt"/>
              </a:rPr>
            </a:br>
            <a:r>
              <a:rPr lang="fr-FR" sz="1600">
                <a:solidFill>
                  <a:srgbClr val="171643"/>
                </a:solidFill>
                <a:latin typeface="+mn-lt"/>
              </a:rPr>
              <a:t>- Fixer des </a:t>
            </a:r>
            <a:r>
              <a:rPr lang="fr-FR" sz="1600" b="1">
                <a:solidFill>
                  <a:srgbClr val="171643"/>
                </a:solidFill>
                <a:latin typeface="+mn-lt"/>
              </a:rPr>
              <a:t>règles de démission</a:t>
            </a:r>
            <a:br>
              <a:rPr lang="fr-FR" sz="1600">
                <a:solidFill>
                  <a:srgbClr val="171643"/>
                </a:solidFill>
                <a:latin typeface="+mn-lt"/>
              </a:rPr>
            </a:br>
            <a:br>
              <a:rPr lang="fr-FR" sz="1600">
                <a:solidFill>
                  <a:srgbClr val="171643"/>
                </a:solidFill>
                <a:latin typeface="+mn-lt"/>
              </a:rPr>
            </a:br>
            <a:r>
              <a:rPr lang="fr-FR" sz="1600">
                <a:solidFill>
                  <a:srgbClr val="171643"/>
                </a:solidFill>
                <a:latin typeface="+mn-lt"/>
              </a:rPr>
              <a:t>- </a:t>
            </a:r>
            <a:r>
              <a:rPr lang="fr-FR" sz="1600" b="1">
                <a:solidFill>
                  <a:srgbClr val="171643"/>
                </a:solidFill>
                <a:latin typeface="+mn-lt"/>
              </a:rPr>
              <a:t>Fixer le planning </a:t>
            </a:r>
            <a:r>
              <a:rPr lang="fr-FR" sz="1600">
                <a:solidFill>
                  <a:srgbClr val="171643"/>
                </a:solidFill>
                <a:latin typeface="+mn-lt"/>
              </a:rPr>
              <a:t>des mises à disposition en avance</a:t>
            </a:r>
          </a:p>
        </p:txBody>
      </p:sp>
    </p:spTree>
    <p:extLst>
      <p:ext uri="{BB962C8B-B14F-4D97-AF65-F5344CB8AC3E}">
        <p14:creationId xmlns:p14="http://schemas.microsoft.com/office/powerpoint/2010/main" val="590528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
          <a:extLst>
            <a:ext uri="{FF2B5EF4-FFF2-40B4-BE49-F238E27FC236}">
              <a16:creationId xmlns:a16="http://schemas.microsoft.com/office/drawing/2014/main" id="{B0AC6C33-84A2-497E-FC7A-4AB08AD5FA76}"/>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8CED9582-F841-A92B-40C8-CF9BEA629825}"/>
              </a:ext>
            </a:extLst>
          </p:cNvPr>
          <p:cNvSpPr txBox="1"/>
          <p:nvPr/>
        </p:nvSpPr>
        <p:spPr>
          <a:xfrm>
            <a:off x="1173105" y="85931"/>
            <a:ext cx="6797790" cy="523220"/>
          </a:xfrm>
          <a:prstGeom prst="rect">
            <a:avLst/>
          </a:prstGeom>
          <a:noFill/>
        </p:spPr>
        <p:txBody>
          <a:bodyPr wrap="square">
            <a:spAutoFit/>
          </a:bodyPr>
          <a:lstStyle/>
          <a:p>
            <a:pPr algn="ctr"/>
            <a:r>
              <a:rPr lang="fr-FR" sz="2800" b="1">
                <a:solidFill>
                  <a:srgbClr val="E7304D"/>
                </a:solidFill>
              </a:rPr>
              <a:t>Les Groupements d’Employeurs</a:t>
            </a:r>
          </a:p>
        </p:txBody>
      </p:sp>
      <p:sp>
        <p:nvSpPr>
          <p:cNvPr id="4" name="ZoneTexte 3">
            <a:extLst>
              <a:ext uri="{FF2B5EF4-FFF2-40B4-BE49-F238E27FC236}">
                <a16:creationId xmlns:a16="http://schemas.microsoft.com/office/drawing/2014/main" id="{C1358F53-B7A6-1DB2-761C-0D657A8DFA0B}"/>
              </a:ext>
            </a:extLst>
          </p:cNvPr>
          <p:cNvSpPr txBox="1"/>
          <p:nvPr/>
        </p:nvSpPr>
        <p:spPr>
          <a:xfrm>
            <a:off x="186012" y="1528329"/>
            <a:ext cx="8759205" cy="663580"/>
          </a:xfrm>
          <a:prstGeom prst="rect">
            <a:avLst/>
          </a:prstGeom>
          <a:noFill/>
        </p:spPr>
        <p:txBody>
          <a:bodyPr wrap="square">
            <a:spAutoFit/>
          </a:bodyPr>
          <a:lstStyle/>
          <a:p>
            <a:pPr>
              <a:lnSpc>
                <a:spcPct val="107000"/>
              </a:lnSpc>
              <a:spcAft>
                <a:spcPts val="600"/>
              </a:spcAft>
            </a:pPr>
            <a:r>
              <a:rPr lang="fr-FR" sz="1800" kern="100">
                <a:solidFill>
                  <a:srgbClr val="171643"/>
                </a:solidFill>
                <a:latin typeface="+mn-lt"/>
                <a:ea typeface="Calibri" panose="020F0502020204030204" pitchFamily="34" charset="0"/>
                <a:cs typeface="Times New Roman" panose="02020603050405020304" pitchFamily="18" charset="0"/>
              </a:rPr>
              <a:t>Le coût horaire facturé de la mise à disposition est composé, au prorata</a:t>
            </a:r>
            <a:r>
              <a:rPr lang="fr-FR" sz="1800" kern="100">
                <a:solidFill>
                  <a:srgbClr val="171643"/>
                </a:solidFill>
                <a:latin typeface="+mn-lt"/>
                <a:ea typeface="Calibri" panose="020F0502020204030204" pitchFamily="34" charset="0"/>
                <a:cs typeface="Calibri" panose="020F0502020204030204" pitchFamily="34" charset="0"/>
              </a:rPr>
              <a:t> du temps de mise à disposition :</a:t>
            </a:r>
            <a:endParaRPr lang="fr-FR" sz="1800" kern="100">
              <a:solidFill>
                <a:srgbClr val="145DA0"/>
              </a:solidFill>
              <a:latin typeface="+mn-lt"/>
              <a:ea typeface="Calibri" panose="020F0502020204030204" pitchFamily="34" charset="0"/>
              <a:cs typeface="Times New Roman" panose="02020603050405020304" pitchFamily="18" charset="0"/>
            </a:endParaRPr>
          </a:p>
        </p:txBody>
      </p:sp>
      <p:graphicFrame>
        <p:nvGraphicFramePr>
          <p:cNvPr id="6" name="Tableau 15">
            <a:extLst>
              <a:ext uri="{FF2B5EF4-FFF2-40B4-BE49-F238E27FC236}">
                <a16:creationId xmlns:a16="http://schemas.microsoft.com/office/drawing/2014/main" id="{2D86EED8-E718-6371-E290-D1FBE5CE9AF4}"/>
              </a:ext>
            </a:extLst>
          </p:cNvPr>
          <p:cNvGraphicFramePr>
            <a:graphicFrameLocks noGrp="1"/>
          </p:cNvGraphicFramePr>
          <p:nvPr>
            <p:extLst>
              <p:ext uri="{D42A27DB-BD31-4B8C-83A1-F6EECF244321}">
                <p14:modId xmlns:p14="http://schemas.microsoft.com/office/powerpoint/2010/main" val="1130217642"/>
              </p:ext>
            </p:extLst>
          </p:nvPr>
        </p:nvGraphicFramePr>
        <p:xfrm>
          <a:off x="186011" y="2175849"/>
          <a:ext cx="8759206" cy="1407360"/>
        </p:xfrm>
        <a:graphic>
          <a:graphicData uri="http://schemas.openxmlformats.org/drawingml/2006/table">
            <a:tbl>
              <a:tblPr firstRow="1" bandRow="1">
                <a:tableStyleId>{5C22544A-7EE6-4342-B048-85BDC9FD1C3A}</a:tableStyleId>
              </a:tblPr>
              <a:tblGrid>
                <a:gridCol w="3774271">
                  <a:extLst>
                    <a:ext uri="{9D8B030D-6E8A-4147-A177-3AD203B41FA5}">
                      <a16:colId xmlns:a16="http://schemas.microsoft.com/office/drawing/2014/main" val="2103680616"/>
                    </a:ext>
                  </a:extLst>
                </a:gridCol>
                <a:gridCol w="4984935">
                  <a:extLst>
                    <a:ext uri="{9D8B030D-6E8A-4147-A177-3AD203B41FA5}">
                      <a16:colId xmlns:a16="http://schemas.microsoft.com/office/drawing/2014/main" val="3834130668"/>
                    </a:ext>
                  </a:extLst>
                </a:gridCol>
              </a:tblGrid>
              <a:tr h="0">
                <a:tc>
                  <a:txBody>
                    <a:bodyPr/>
                    <a:lstStyle/>
                    <a:p>
                      <a:r>
                        <a:rPr lang="fr-FR" sz="1600" b="1" i="0" kern="100">
                          <a:solidFill>
                            <a:srgbClr val="E7304D"/>
                          </a:solidFill>
                          <a:effectLst/>
                          <a:latin typeface="Calibri" panose="020F0502020204030204" pitchFamily="34" charset="0"/>
                          <a:ea typeface="Calibri" panose="020F0502020204030204" pitchFamily="34" charset="0"/>
                          <a:cs typeface="Times New Roman" panose="02020603050405020304" pitchFamily="18" charset="0"/>
                        </a:rPr>
                        <a:t>• Des salaires bruts</a:t>
                      </a:r>
                      <a:endParaRPr lang="fr-FR" sz="1600">
                        <a:solidFill>
                          <a:srgbClr val="E7304D"/>
                        </a:solidFill>
                      </a:endParaRPr>
                    </a:p>
                  </a:txBody>
                  <a:tcPr marL="68580" marR="6858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i="0" kern="100">
                          <a:solidFill>
                            <a:srgbClr val="E7304D"/>
                          </a:solidFill>
                          <a:effectLst/>
                          <a:latin typeface="Calibri" panose="020F0502020204030204" pitchFamily="34" charset="0"/>
                          <a:ea typeface="Calibri" panose="020F0502020204030204" pitchFamily="34" charset="0"/>
                          <a:cs typeface="Calibri" panose="020F0502020204030204" pitchFamily="34" charset="0"/>
                        </a:rPr>
                        <a:t>• Des frais de gestion </a:t>
                      </a:r>
                      <a:r>
                        <a:rPr lang="fr-FR" sz="1600" b="0" i="0" kern="100">
                          <a:solidFill>
                            <a:srgbClr val="171643"/>
                          </a:solidFill>
                          <a:effectLst/>
                          <a:latin typeface="Calibri" panose="020F0502020204030204" pitchFamily="34" charset="0"/>
                          <a:ea typeface="Calibri" panose="020F0502020204030204" pitchFamily="34" charset="0"/>
                          <a:cs typeface="Calibri" panose="020F0502020204030204" pitchFamily="34" charset="0"/>
                        </a:rPr>
                        <a:t>correspondant à un à </a:t>
                      </a:r>
                      <a:r>
                        <a:rPr lang="fr-FR" sz="1600" b="1" i="0" kern="100">
                          <a:solidFill>
                            <a:srgbClr val="E7304D"/>
                          </a:solidFill>
                          <a:effectLst/>
                          <a:latin typeface="Calibri" panose="020F0502020204030204" pitchFamily="34" charset="0"/>
                          <a:ea typeface="Calibri" panose="020F0502020204030204" pitchFamily="34" charset="0"/>
                          <a:cs typeface="Calibri" panose="020F0502020204030204" pitchFamily="34" charset="0"/>
                        </a:rPr>
                        <a:t>pourcentage affecté aux salaires bruts et charges</a:t>
                      </a:r>
                    </a:p>
                  </a:txBody>
                  <a:tcPr marL="68580" marR="6858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8783478"/>
                  </a:ext>
                </a:extLst>
              </a:tr>
              <a:tr h="0">
                <a:tc>
                  <a:txBody>
                    <a:bodyPr/>
                    <a:lstStyle/>
                    <a:p>
                      <a:r>
                        <a:rPr lang="fr-FR" sz="1600" b="1" i="0" kern="100">
                          <a:solidFill>
                            <a:srgbClr val="E7304D"/>
                          </a:solidFill>
                          <a:effectLst/>
                          <a:latin typeface="Calibri" panose="020F0502020204030204" pitchFamily="34" charset="0"/>
                          <a:ea typeface="Calibri" panose="020F0502020204030204" pitchFamily="34" charset="0"/>
                          <a:cs typeface="Calibri" panose="020F0502020204030204" pitchFamily="34" charset="0"/>
                        </a:rPr>
                        <a:t>• Cotisations patronales, fiscales et para fiscales</a:t>
                      </a:r>
                      <a:endParaRPr lang="fr-FR" sz="1600">
                        <a:solidFill>
                          <a:srgbClr val="E7304D"/>
                        </a:solidFill>
                      </a:endParaRPr>
                    </a:p>
                  </a:txBody>
                  <a:tcPr marL="68580" marR="68580" marT="108000" marB="10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600" b="1" i="0" kern="100">
                          <a:solidFill>
                            <a:srgbClr val="E7304D"/>
                          </a:solidFill>
                          <a:effectLst/>
                          <a:latin typeface="Calibri" panose="020F0502020204030204" pitchFamily="34" charset="0"/>
                          <a:ea typeface="Calibri" panose="020F0502020204030204" pitchFamily="34" charset="0"/>
                          <a:cs typeface="Calibri" panose="020F0502020204030204" pitchFamily="34" charset="0"/>
                        </a:rPr>
                        <a:t>• Des congés payés*, des congés supplémentaires, des congés exceptionnels et jours fériés</a:t>
                      </a:r>
                    </a:p>
                  </a:txBody>
                  <a:tcPr marL="68580" marR="68580" marT="108000" marB="10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7465907"/>
                  </a:ext>
                </a:extLst>
              </a:tr>
            </a:tbl>
          </a:graphicData>
        </a:graphic>
      </p:graphicFrame>
      <p:sp>
        <p:nvSpPr>
          <p:cNvPr id="10" name="ZoneTexte 9">
            <a:extLst>
              <a:ext uri="{FF2B5EF4-FFF2-40B4-BE49-F238E27FC236}">
                <a16:creationId xmlns:a16="http://schemas.microsoft.com/office/drawing/2014/main" id="{D725BAC1-89EB-373D-6357-FC74EAF29DE7}"/>
              </a:ext>
            </a:extLst>
          </p:cNvPr>
          <p:cNvSpPr txBox="1"/>
          <p:nvPr/>
        </p:nvSpPr>
        <p:spPr>
          <a:xfrm>
            <a:off x="186012" y="3780649"/>
            <a:ext cx="8640204" cy="646331"/>
          </a:xfrm>
          <a:prstGeom prst="rect">
            <a:avLst/>
          </a:prstGeom>
          <a:noFill/>
        </p:spPr>
        <p:txBody>
          <a:bodyPr wrap="square">
            <a:spAutoFit/>
          </a:bodyPr>
          <a:lstStyle/>
          <a:p>
            <a:pPr algn="ctr"/>
            <a:r>
              <a:rPr lang="fr-FR" sz="1800">
                <a:solidFill>
                  <a:srgbClr val="171643"/>
                </a:solidFill>
              </a:rPr>
              <a:t>Des frais de recrutements, et/ou de conseils RH, peuvent être appliqués par certain GE, tout comme des frais appliqués à la gestion des contrats aidés.</a:t>
            </a:r>
          </a:p>
        </p:txBody>
      </p:sp>
      <p:sp>
        <p:nvSpPr>
          <p:cNvPr id="12" name="ZoneTexte 11">
            <a:extLst>
              <a:ext uri="{FF2B5EF4-FFF2-40B4-BE49-F238E27FC236}">
                <a16:creationId xmlns:a16="http://schemas.microsoft.com/office/drawing/2014/main" id="{0B085724-5482-F54A-0735-D20DA7787038}"/>
              </a:ext>
            </a:extLst>
          </p:cNvPr>
          <p:cNvSpPr txBox="1"/>
          <p:nvPr/>
        </p:nvSpPr>
        <p:spPr>
          <a:xfrm>
            <a:off x="186012" y="1055080"/>
            <a:ext cx="8460166" cy="369332"/>
          </a:xfrm>
          <a:prstGeom prst="rect">
            <a:avLst/>
          </a:prstGeom>
          <a:noFill/>
        </p:spPr>
        <p:txBody>
          <a:bodyPr wrap="square">
            <a:spAutoFit/>
          </a:bodyPr>
          <a:lstStyle/>
          <a:p>
            <a:r>
              <a:rPr lang="fr-FR" sz="1800" b="1" u="sng">
                <a:solidFill>
                  <a:srgbClr val="171643"/>
                </a:solidFill>
                <a:latin typeface="+mn-lt"/>
                <a:ea typeface="Calibri" panose="020F0502020204030204" pitchFamily="34" charset="0"/>
                <a:cs typeface="Times New Roman" panose="02020603050405020304" pitchFamily="18" charset="0"/>
              </a:rPr>
              <a:t>Les mises à disposition par le GE sont réalisées à prix « coûtant »</a:t>
            </a:r>
            <a:r>
              <a:rPr lang="fr-FR" sz="1800" u="sng">
                <a:solidFill>
                  <a:srgbClr val="171643"/>
                </a:solidFill>
                <a:latin typeface="+mn-lt"/>
                <a:ea typeface="Calibri" panose="020F0502020204030204" pitchFamily="34" charset="0"/>
                <a:cs typeface="Times New Roman" panose="02020603050405020304" pitchFamily="18" charset="0"/>
              </a:rPr>
              <a:t>.</a:t>
            </a:r>
            <a:endParaRPr lang="fr-FR" sz="1800" u="sng">
              <a:latin typeface="+mn-lt"/>
            </a:endParaRPr>
          </a:p>
        </p:txBody>
      </p:sp>
    </p:spTree>
    <p:extLst>
      <p:ext uri="{BB962C8B-B14F-4D97-AF65-F5344CB8AC3E}">
        <p14:creationId xmlns:p14="http://schemas.microsoft.com/office/powerpoint/2010/main" val="771703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
          <a:extLst>
            <a:ext uri="{FF2B5EF4-FFF2-40B4-BE49-F238E27FC236}">
              <a16:creationId xmlns:a16="http://schemas.microsoft.com/office/drawing/2014/main" id="{4FA7A7F0-455A-4BBA-78EB-726BC8FCA53C}"/>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93CA6F26-603C-C2EC-26E6-74C3AFB7F659}"/>
              </a:ext>
            </a:extLst>
          </p:cNvPr>
          <p:cNvSpPr txBox="1"/>
          <p:nvPr/>
        </p:nvSpPr>
        <p:spPr>
          <a:xfrm>
            <a:off x="1324179" y="101833"/>
            <a:ext cx="6495641" cy="523220"/>
          </a:xfrm>
          <a:prstGeom prst="rect">
            <a:avLst/>
          </a:prstGeom>
          <a:noFill/>
        </p:spPr>
        <p:txBody>
          <a:bodyPr wrap="square">
            <a:spAutoFit/>
          </a:bodyPr>
          <a:lstStyle/>
          <a:p>
            <a:pPr algn="ctr"/>
            <a:r>
              <a:rPr lang="fr-FR" sz="2800" b="1">
                <a:solidFill>
                  <a:srgbClr val="E7304D"/>
                </a:solidFill>
              </a:rPr>
              <a:t>Les Groupements d’Employeurs</a:t>
            </a:r>
          </a:p>
        </p:txBody>
      </p:sp>
      <p:sp>
        <p:nvSpPr>
          <p:cNvPr id="4" name="ZoneTexte 3">
            <a:extLst>
              <a:ext uri="{FF2B5EF4-FFF2-40B4-BE49-F238E27FC236}">
                <a16:creationId xmlns:a16="http://schemas.microsoft.com/office/drawing/2014/main" id="{69B5B393-4E76-BD4E-8F69-B43C6201CBCC}"/>
              </a:ext>
            </a:extLst>
          </p:cNvPr>
          <p:cNvSpPr txBox="1"/>
          <p:nvPr/>
        </p:nvSpPr>
        <p:spPr>
          <a:xfrm>
            <a:off x="135171" y="2979564"/>
            <a:ext cx="8873656" cy="2062103"/>
          </a:xfrm>
          <a:prstGeom prst="rect">
            <a:avLst/>
          </a:prstGeom>
          <a:noFill/>
          <a:ln w="12700">
            <a:solidFill>
              <a:srgbClr val="D06279"/>
            </a:solidFill>
          </a:ln>
        </p:spPr>
        <p:txBody>
          <a:bodyPr wrap="square">
            <a:spAutoFit/>
          </a:bodyPr>
          <a:lstStyle/>
          <a:p>
            <a:r>
              <a:rPr lang="fr-FR" sz="1600" b="1">
                <a:solidFill>
                  <a:srgbClr val="D06279"/>
                </a:solidFill>
                <a:latin typeface="+mn-lt"/>
                <a:ea typeface="Calibri" panose="020F0502020204030204" pitchFamily="34" charset="0"/>
                <a:cs typeface="Times New Roman" panose="02020603050405020304" pitchFamily="18" charset="0"/>
              </a:rPr>
              <a:t>Un GEIQ </a:t>
            </a:r>
            <a:r>
              <a:rPr lang="fr-FR" sz="1600" b="1">
                <a:solidFill>
                  <a:srgbClr val="171643"/>
                </a:solidFill>
                <a:latin typeface="+mn-lt"/>
                <a:ea typeface="Calibri" panose="020F0502020204030204" pitchFamily="34" charset="0"/>
                <a:cs typeface="Times New Roman" panose="02020603050405020304" pitchFamily="18" charset="0"/>
              </a:rPr>
              <a:t>est un GE qui bénéficie d’une labellisation « GE pour l’insertion et la qualification » délivrée pour une durée d’un an par la Fédération Française des GEIQ (FF GEIQ).</a:t>
            </a:r>
            <a:br>
              <a:rPr lang="fr-FR" sz="1600" b="1">
                <a:solidFill>
                  <a:srgbClr val="171643"/>
                </a:solidFill>
                <a:latin typeface="+mn-lt"/>
                <a:ea typeface="Calibri" panose="020F0502020204030204" pitchFamily="34" charset="0"/>
                <a:cs typeface="Times New Roman" panose="02020603050405020304" pitchFamily="18" charset="0"/>
              </a:rPr>
            </a:br>
            <a:br>
              <a:rPr lang="fr-FR" sz="1600" b="1">
                <a:solidFill>
                  <a:srgbClr val="171643"/>
                </a:solidFill>
                <a:latin typeface="+mn-lt"/>
                <a:ea typeface="Calibri" panose="020F0502020204030204" pitchFamily="34" charset="0"/>
                <a:cs typeface="Times New Roman" panose="02020603050405020304" pitchFamily="18" charset="0"/>
              </a:rPr>
            </a:br>
            <a:r>
              <a:rPr lang="fr-FR" sz="1600">
                <a:solidFill>
                  <a:srgbClr val="171643"/>
                </a:solidFill>
                <a:latin typeface="+mn-lt"/>
                <a:ea typeface="Calibri" panose="020F0502020204030204" pitchFamily="34" charset="0"/>
                <a:cs typeface="Times New Roman" panose="02020603050405020304" pitchFamily="18" charset="0"/>
              </a:rPr>
              <a:t>En complément du partage et de la mutualisation de l’emploi propres à tout GE, les GEIQ ont pour mission l’organisation de </a:t>
            </a:r>
            <a:r>
              <a:rPr lang="fr-FR" sz="1600" b="1">
                <a:solidFill>
                  <a:srgbClr val="171643"/>
                </a:solidFill>
                <a:latin typeface="+mn-lt"/>
                <a:ea typeface="Calibri" panose="020F0502020204030204" pitchFamily="34" charset="0"/>
                <a:cs typeface="Times New Roman" panose="02020603050405020304" pitchFamily="18" charset="0"/>
              </a:rPr>
              <a:t>parcours d’insertion et de formation professionnelle au moyen de contrats en alternance et au profit de personnes en difficulté d’accès à l’emploi </a:t>
            </a:r>
            <a:r>
              <a:rPr lang="fr-FR" sz="1600">
                <a:solidFill>
                  <a:srgbClr val="171643"/>
                </a:solidFill>
                <a:latin typeface="+mn-lt"/>
                <a:ea typeface="Calibri" panose="020F0502020204030204" pitchFamily="34" charset="0"/>
                <a:cs typeface="Times New Roman" panose="02020603050405020304" pitchFamily="18" charset="0"/>
              </a:rPr>
              <a:t>: jeunes sans qualification, demandeurs d’emploi de longue durée, bénéficiaires du RSA.</a:t>
            </a:r>
            <a:endParaRPr lang="fr-FR" sz="1600">
              <a:latin typeface="+mn-lt"/>
            </a:endParaRPr>
          </a:p>
        </p:txBody>
      </p:sp>
      <p:sp>
        <p:nvSpPr>
          <p:cNvPr id="3" name="ZoneTexte 2">
            <a:extLst>
              <a:ext uri="{FF2B5EF4-FFF2-40B4-BE49-F238E27FC236}">
                <a16:creationId xmlns:a16="http://schemas.microsoft.com/office/drawing/2014/main" id="{A9ED725C-9E81-C6A2-4CA1-C3E1D293D418}"/>
              </a:ext>
            </a:extLst>
          </p:cNvPr>
          <p:cNvSpPr txBox="1"/>
          <p:nvPr/>
        </p:nvSpPr>
        <p:spPr>
          <a:xfrm>
            <a:off x="763881" y="860284"/>
            <a:ext cx="2737095" cy="707886"/>
          </a:xfrm>
          <a:prstGeom prst="rect">
            <a:avLst/>
          </a:prstGeom>
          <a:noFill/>
          <a:ln w="12700">
            <a:solidFill>
              <a:srgbClr val="ED7D31"/>
            </a:solidFill>
          </a:ln>
        </p:spPr>
        <p:txBody>
          <a:bodyPr wrap="square">
            <a:spAutoFit/>
          </a:bodyPr>
          <a:lstStyle/>
          <a:p>
            <a:r>
              <a:rPr lang="fr-FR" sz="2000" b="1" u="sng" kern="0">
                <a:solidFill>
                  <a:srgbClr val="171643"/>
                </a:solidFill>
                <a:effectLst/>
                <a:latin typeface="Calibri" panose="020F0502020204030204" pitchFamily="34" charset="0"/>
                <a:ea typeface="Times New Roman" panose="02020603050405020304" pitchFamily="18" charset="0"/>
              </a:rPr>
              <a:t>Le GE</a:t>
            </a:r>
            <a:r>
              <a:rPr lang="fr-FR" sz="2000" b="1" kern="0">
                <a:solidFill>
                  <a:srgbClr val="171643"/>
                </a:solidFill>
                <a:effectLst/>
                <a:latin typeface="Calibri" panose="020F0502020204030204" pitchFamily="34" charset="0"/>
                <a:ea typeface="Times New Roman" panose="02020603050405020304" pitchFamily="18" charset="0"/>
              </a:rPr>
              <a:t> </a:t>
            </a:r>
            <a:r>
              <a:rPr lang="fr-FR" sz="2000" kern="0">
                <a:solidFill>
                  <a:srgbClr val="171643"/>
                </a:solidFill>
                <a:effectLst/>
                <a:latin typeface="Calibri" panose="020F0502020204030204" pitchFamily="34" charset="0"/>
                <a:ea typeface="Times New Roman" panose="02020603050405020304" pitchFamily="18" charset="0"/>
              </a:rPr>
              <a:t>est un </a:t>
            </a:r>
            <a:r>
              <a:rPr lang="fr-FR" sz="2000" b="1" kern="0">
                <a:solidFill>
                  <a:srgbClr val="171643"/>
                </a:solidFill>
                <a:effectLst/>
                <a:latin typeface="Calibri" panose="020F0502020204030204" pitchFamily="34" charset="0"/>
                <a:ea typeface="Times New Roman" panose="02020603050405020304" pitchFamily="18" charset="0"/>
              </a:rPr>
              <a:t>outil au service de ses membres</a:t>
            </a:r>
            <a:endParaRPr lang="fr-FR" sz="2000">
              <a:solidFill>
                <a:srgbClr val="171643"/>
              </a:solidFill>
            </a:endParaRPr>
          </a:p>
        </p:txBody>
      </p:sp>
      <p:sp>
        <p:nvSpPr>
          <p:cNvPr id="5" name="ZoneTexte 4">
            <a:extLst>
              <a:ext uri="{FF2B5EF4-FFF2-40B4-BE49-F238E27FC236}">
                <a16:creationId xmlns:a16="http://schemas.microsoft.com/office/drawing/2014/main" id="{F42E13F0-6FAC-D526-2303-FAF54AF67CDD}"/>
              </a:ext>
            </a:extLst>
          </p:cNvPr>
          <p:cNvSpPr txBox="1"/>
          <p:nvPr/>
        </p:nvSpPr>
        <p:spPr>
          <a:xfrm>
            <a:off x="1199328" y="1817698"/>
            <a:ext cx="6190973" cy="707886"/>
          </a:xfrm>
          <a:prstGeom prst="rect">
            <a:avLst/>
          </a:prstGeom>
          <a:noFill/>
        </p:spPr>
        <p:txBody>
          <a:bodyPr wrap="square">
            <a:spAutoFit/>
          </a:bodyPr>
          <a:lstStyle/>
          <a:p>
            <a:pPr algn="ctr"/>
            <a:r>
              <a:rPr lang="fr-FR" sz="2000" b="1" kern="0">
                <a:solidFill>
                  <a:srgbClr val="E7304D"/>
                </a:solidFill>
                <a:effectLst/>
                <a:latin typeface="Calibri" panose="020F0502020204030204" pitchFamily="34" charset="0"/>
                <a:ea typeface="Times New Roman" panose="02020603050405020304" pitchFamily="18" charset="0"/>
              </a:rPr>
              <a:t>=&gt; Il n’a pas pour fonction de se substituer à ceux-ci dans l’organisation des activités. </a:t>
            </a:r>
            <a:endParaRPr lang="fr-FR" sz="2000" b="1">
              <a:solidFill>
                <a:srgbClr val="E7304D"/>
              </a:solidFill>
            </a:endParaRPr>
          </a:p>
        </p:txBody>
      </p:sp>
      <p:sp>
        <p:nvSpPr>
          <p:cNvPr id="6" name="ZoneTexte 5">
            <a:extLst>
              <a:ext uri="{FF2B5EF4-FFF2-40B4-BE49-F238E27FC236}">
                <a16:creationId xmlns:a16="http://schemas.microsoft.com/office/drawing/2014/main" id="{21F3264C-3A28-11B4-698D-E40C8D3A3D90}"/>
              </a:ext>
            </a:extLst>
          </p:cNvPr>
          <p:cNvSpPr txBox="1"/>
          <p:nvPr/>
        </p:nvSpPr>
        <p:spPr>
          <a:xfrm>
            <a:off x="5088654" y="706394"/>
            <a:ext cx="2833255" cy="1015663"/>
          </a:xfrm>
          <a:prstGeom prst="rect">
            <a:avLst/>
          </a:prstGeom>
          <a:noFill/>
          <a:ln w="12700">
            <a:solidFill>
              <a:srgbClr val="ED7D31"/>
            </a:solidFill>
          </a:ln>
        </p:spPr>
        <p:txBody>
          <a:bodyPr wrap="square">
            <a:spAutoFit/>
          </a:bodyPr>
          <a:lstStyle/>
          <a:p>
            <a:r>
              <a:rPr lang="fr-FR" sz="2000" b="1" kern="0">
                <a:solidFill>
                  <a:srgbClr val="171643"/>
                </a:solidFill>
                <a:latin typeface="Calibri" panose="020F0502020204030204" pitchFamily="34" charset="0"/>
                <a:ea typeface="Times New Roman" panose="02020603050405020304" pitchFamily="18" charset="0"/>
              </a:rPr>
              <a:t>C</a:t>
            </a:r>
            <a:r>
              <a:rPr lang="fr-FR" sz="2000" b="1" kern="0">
                <a:solidFill>
                  <a:srgbClr val="171643"/>
                </a:solidFill>
                <a:effectLst/>
                <a:latin typeface="Calibri" panose="020F0502020204030204" pitchFamily="34" charset="0"/>
                <a:ea typeface="Times New Roman" panose="02020603050405020304" pitchFamily="18" charset="0"/>
              </a:rPr>
              <a:t>haque adhérent reste indépendant et maître de son projet associatif</a:t>
            </a:r>
            <a:r>
              <a:rPr lang="fr-FR" sz="2000" kern="0">
                <a:solidFill>
                  <a:srgbClr val="171643"/>
                </a:solidFill>
                <a:effectLst/>
                <a:latin typeface="Calibri" panose="020F0502020204030204" pitchFamily="34" charset="0"/>
                <a:ea typeface="Times New Roman" panose="02020603050405020304" pitchFamily="18" charset="0"/>
              </a:rPr>
              <a:t>.</a:t>
            </a:r>
            <a:endParaRPr lang="fr-FR" sz="2000">
              <a:solidFill>
                <a:srgbClr val="171643"/>
              </a:solidFill>
            </a:endParaRPr>
          </a:p>
        </p:txBody>
      </p:sp>
      <p:cxnSp>
        <p:nvCxnSpPr>
          <p:cNvPr id="7" name="Connecteur droit avec flèche 6">
            <a:extLst>
              <a:ext uri="{FF2B5EF4-FFF2-40B4-BE49-F238E27FC236}">
                <a16:creationId xmlns:a16="http://schemas.microsoft.com/office/drawing/2014/main" id="{76329EF5-9D2C-BB1B-8289-AE3370719F3C}"/>
              </a:ext>
            </a:extLst>
          </p:cNvPr>
          <p:cNvCxnSpPr>
            <a:cxnSpLocks/>
            <a:stCxn id="3" idx="3"/>
            <a:endCxn id="6" idx="1"/>
          </p:cNvCxnSpPr>
          <p:nvPr/>
        </p:nvCxnSpPr>
        <p:spPr>
          <a:xfrm flipV="1">
            <a:off x="3500976" y="1214226"/>
            <a:ext cx="1587678" cy="1"/>
          </a:xfrm>
          <a:prstGeom prst="straightConnector1">
            <a:avLst/>
          </a:prstGeom>
          <a:ln w="57150">
            <a:solidFill>
              <a:srgbClr val="ED7D3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132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
          <a:extLst>
            <a:ext uri="{FF2B5EF4-FFF2-40B4-BE49-F238E27FC236}">
              <a16:creationId xmlns:a16="http://schemas.microsoft.com/office/drawing/2014/main" id="{5E60B56A-B206-F7DA-50D3-D41BA56F346E}"/>
            </a:ext>
          </a:extLst>
        </p:cNvPr>
        <p:cNvGrpSpPr/>
        <p:nvPr/>
      </p:nvGrpSpPr>
      <p:grpSpPr>
        <a:xfrm>
          <a:off x="0" y="0"/>
          <a:ext cx="0" cy="0"/>
          <a:chOff x="0" y="0"/>
          <a:chExt cx="0" cy="0"/>
        </a:xfrm>
      </p:grpSpPr>
      <p:sp>
        <p:nvSpPr>
          <p:cNvPr id="11" name="ZoneTexte 10">
            <a:extLst>
              <a:ext uri="{FF2B5EF4-FFF2-40B4-BE49-F238E27FC236}">
                <a16:creationId xmlns:a16="http://schemas.microsoft.com/office/drawing/2014/main" id="{125C1B35-26BF-77F4-B194-F7A486110D0D}"/>
              </a:ext>
            </a:extLst>
          </p:cNvPr>
          <p:cNvSpPr txBox="1"/>
          <p:nvPr/>
        </p:nvSpPr>
        <p:spPr>
          <a:xfrm>
            <a:off x="103788" y="1045962"/>
            <a:ext cx="8801672" cy="3631763"/>
          </a:xfrm>
          <a:prstGeom prst="rect">
            <a:avLst/>
          </a:prstGeom>
          <a:noFill/>
        </p:spPr>
        <p:txBody>
          <a:bodyPr wrap="square">
            <a:spAutoFit/>
          </a:bodyPr>
          <a:lstStyle/>
          <a:p>
            <a:pPr marL="285750" indent="-285750">
              <a:spcAft>
                <a:spcPts val="1200"/>
              </a:spcAft>
              <a:buFont typeface="Arial" panose="020B0604020202020204" pitchFamily="34" charset="0"/>
              <a:buChar char="•"/>
            </a:pPr>
            <a:r>
              <a:rPr lang="fr-FR" sz="1800">
                <a:solidFill>
                  <a:srgbClr val="171643"/>
                </a:solidFill>
              </a:rPr>
              <a:t>Doit correspondre à un </a:t>
            </a:r>
            <a:r>
              <a:rPr lang="fr-FR" sz="1800" b="1">
                <a:solidFill>
                  <a:srgbClr val="171643"/>
                </a:solidFill>
              </a:rPr>
              <a:t>besoin ponctuel ou limité dans le temps </a:t>
            </a:r>
            <a:r>
              <a:rPr lang="fr-FR" sz="1800">
                <a:solidFill>
                  <a:srgbClr val="171643"/>
                </a:solidFill>
              </a:rPr>
              <a:t>(durée limitée)</a:t>
            </a:r>
          </a:p>
          <a:p>
            <a:pPr marL="285750" indent="-285750">
              <a:spcAft>
                <a:spcPts val="1200"/>
              </a:spcAft>
              <a:buFont typeface="Arial" panose="020B0604020202020204" pitchFamily="34" charset="0"/>
              <a:buChar char="•"/>
            </a:pPr>
            <a:r>
              <a:rPr lang="fr-FR" sz="1800" b="1">
                <a:solidFill>
                  <a:srgbClr val="171643"/>
                </a:solidFill>
              </a:rPr>
              <a:t>Convention de mise à disposition </a:t>
            </a:r>
            <a:r>
              <a:rPr lang="fr-FR" sz="1800">
                <a:solidFill>
                  <a:srgbClr val="171643"/>
                </a:solidFill>
              </a:rPr>
              <a:t>(obligatoire)</a:t>
            </a:r>
          </a:p>
          <a:p>
            <a:pPr marL="285750" indent="-285750">
              <a:spcAft>
                <a:spcPts val="1200"/>
              </a:spcAft>
              <a:buFont typeface="Arial" panose="020B0604020202020204" pitchFamily="34" charset="0"/>
              <a:buChar char="•"/>
            </a:pPr>
            <a:r>
              <a:rPr lang="fr-FR" sz="1800">
                <a:solidFill>
                  <a:srgbClr val="171643"/>
                </a:solidFill>
              </a:rPr>
              <a:t>Un </a:t>
            </a:r>
            <a:r>
              <a:rPr lang="fr-FR" sz="1800" b="1">
                <a:solidFill>
                  <a:srgbClr val="171643"/>
                </a:solidFill>
              </a:rPr>
              <a:t>avenant au contrat de travail </a:t>
            </a:r>
            <a:r>
              <a:rPr lang="fr-FR" sz="1800">
                <a:solidFill>
                  <a:srgbClr val="171643"/>
                </a:solidFill>
              </a:rPr>
              <a:t>pour l’</a:t>
            </a:r>
            <a:r>
              <a:rPr lang="fr-FR" sz="1800" b="1">
                <a:solidFill>
                  <a:srgbClr val="171643"/>
                </a:solidFill>
              </a:rPr>
              <a:t>accord du salarié </a:t>
            </a:r>
            <a:r>
              <a:rPr lang="fr-FR" sz="1800">
                <a:solidFill>
                  <a:srgbClr val="171643"/>
                </a:solidFill>
              </a:rPr>
              <a:t>(obligatoire)</a:t>
            </a:r>
          </a:p>
          <a:p>
            <a:pPr marL="285750" indent="-285750">
              <a:spcAft>
                <a:spcPts val="1200"/>
              </a:spcAft>
              <a:buFont typeface="Arial" panose="020B0604020202020204" pitchFamily="34" charset="0"/>
              <a:buChar char="•"/>
            </a:pPr>
            <a:r>
              <a:rPr lang="fr-FR" sz="1800">
                <a:solidFill>
                  <a:srgbClr val="171643"/>
                </a:solidFill>
              </a:rPr>
              <a:t>Le salarié doit suivre les instructions de l’association au profit de laquelle il est mis à disposition.</a:t>
            </a:r>
          </a:p>
          <a:p>
            <a:pPr marL="285750" indent="-285750">
              <a:spcAft>
                <a:spcPts val="1200"/>
              </a:spcAft>
              <a:buFont typeface="Arial" panose="020B0604020202020204" pitchFamily="34" charset="0"/>
              <a:buChar char="•"/>
            </a:pPr>
            <a:r>
              <a:rPr lang="fr-FR" sz="1800">
                <a:solidFill>
                  <a:srgbClr val="171643"/>
                </a:solidFill>
              </a:rPr>
              <a:t>Il a les </a:t>
            </a:r>
            <a:r>
              <a:rPr lang="fr-FR" sz="1800" b="1">
                <a:solidFill>
                  <a:srgbClr val="171643"/>
                </a:solidFill>
              </a:rPr>
              <a:t>mêmes droits que les salariés de l’association où il est mis à disposition</a:t>
            </a:r>
            <a:r>
              <a:rPr lang="fr-FR" sz="1800">
                <a:solidFill>
                  <a:srgbClr val="171643"/>
                </a:solidFill>
              </a:rPr>
              <a:t>.</a:t>
            </a:r>
          </a:p>
          <a:p>
            <a:pPr marL="285750" indent="-285750">
              <a:spcAft>
                <a:spcPts val="1200"/>
              </a:spcAft>
              <a:buFont typeface="Arial" panose="020B0604020202020204" pitchFamily="34" charset="0"/>
              <a:buChar char="•"/>
            </a:pPr>
            <a:r>
              <a:rPr lang="fr-FR" sz="1800">
                <a:solidFill>
                  <a:srgbClr val="171643"/>
                </a:solidFill>
              </a:rPr>
              <a:t>Pour être légale, la mise à disposition à titre onéreux doit correspondre à une </a:t>
            </a:r>
            <a:r>
              <a:rPr lang="fr-FR" sz="1800" b="1">
                <a:solidFill>
                  <a:srgbClr val="171643"/>
                </a:solidFill>
              </a:rPr>
              <a:t>refacturation à l’euro du salaire, toutes charges comprises, au prorata du temps passé</a:t>
            </a:r>
            <a:r>
              <a:rPr lang="fr-FR" sz="1800">
                <a:solidFill>
                  <a:srgbClr val="171643"/>
                </a:solidFill>
              </a:rPr>
              <a:t>.</a:t>
            </a:r>
          </a:p>
        </p:txBody>
      </p:sp>
      <p:sp>
        <p:nvSpPr>
          <p:cNvPr id="3" name="ZoneTexte 2">
            <a:extLst>
              <a:ext uri="{FF2B5EF4-FFF2-40B4-BE49-F238E27FC236}">
                <a16:creationId xmlns:a16="http://schemas.microsoft.com/office/drawing/2014/main" id="{F8472D95-1156-C74E-F754-78BE7639E25D}"/>
              </a:ext>
            </a:extLst>
          </p:cNvPr>
          <p:cNvSpPr txBox="1"/>
          <p:nvPr/>
        </p:nvSpPr>
        <p:spPr>
          <a:xfrm>
            <a:off x="286247" y="50276"/>
            <a:ext cx="8619213" cy="830997"/>
          </a:xfrm>
          <a:prstGeom prst="rect">
            <a:avLst/>
          </a:prstGeom>
          <a:noFill/>
        </p:spPr>
        <p:txBody>
          <a:bodyPr wrap="square">
            <a:spAutoFit/>
          </a:bodyPr>
          <a:lstStyle/>
          <a:p>
            <a:pPr algn="ctr"/>
            <a:r>
              <a:rPr lang="fr-FR" sz="2400" b="1">
                <a:solidFill>
                  <a:srgbClr val="E7304D"/>
                </a:solidFill>
              </a:rPr>
              <a:t>Mise à disposition de personnel (MAD) hors groupement d’employeurs par consentement mutuel :</a:t>
            </a:r>
          </a:p>
        </p:txBody>
      </p:sp>
    </p:spTree>
    <p:extLst>
      <p:ext uri="{BB962C8B-B14F-4D97-AF65-F5344CB8AC3E}">
        <p14:creationId xmlns:p14="http://schemas.microsoft.com/office/powerpoint/2010/main" val="1052309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C34A227-DE83-4BBC-8AD5-F994184E2868}"/>
              </a:ext>
            </a:extLst>
          </p:cNvPr>
          <p:cNvSpPr>
            <a:spLocks noGrp="1"/>
          </p:cNvSpPr>
          <p:nvPr>
            <p:ph type="body" sz="quarter" idx="10"/>
          </p:nvPr>
        </p:nvSpPr>
        <p:spPr>
          <a:xfrm>
            <a:off x="546847" y="1549353"/>
            <a:ext cx="6943414" cy="1077200"/>
          </a:xfrm>
        </p:spPr>
        <p:txBody>
          <a:bodyPr/>
          <a:lstStyle/>
          <a:p>
            <a:r>
              <a:rPr lang="fr-FR" sz="1700" b="0"/>
              <a:t>Merci de vous renommer en indiquant votre Nom ET Prénom, </a:t>
            </a:r>
            <a:r>
              <a:rPr lang="fr-FR" sz="1700"/>
              <a:t>en suivant les étapes suivantes :</a:t>
            </a:r>
          </a:p>
          <a:p>
            <a:endParaRPr lang="fr-FR"/>
          </a:p>
        </p:txBody>
      </p:sp>
      <p:sp>
        <p:nvSpPr>
          <p:cNvPr id="8" name="Titre 1">
            <a:extLst>
              <a:ext uri="{FF2B5EF4-FFF2-40B4-BE49-F238E27FC236}">
                <a16:creationId xmlns:a16="http://schemas.microsoft.com/office/drawing/2014/main" id="{7C44021F-085F-4056-AE74-B216E177A193}"/>
              </a:ext>
            </a:extLst>
          </p:cNvPr>
          <p:cNvSpPr txBox="1">
            <a:spLocks/>
          </p:cNvSpPr>
          <p:nvPr/>
        </p:nvSpPr>
        <p:spPr>
          <a:xfrm>
            <a:off x="733135" y="2575271"/>
            <a:ext cx="1632525" cy="582815"/>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8">
              <a:buClrTx/>
              <a:defRPr/>
            </a:pPr>
            <a:r>
              <a:rPr lang="fr-FR" sz="1500">
                <a:solidFill>
                  <a:prstClr val="black"/>
                </a:solidFill>
                <a:latin typeface="Bitter" panose="00000500000000000000" pitchFamily="50" charset="0"/>
              </a:rPr>
              <a:t>Cliquer sur Participants</a:t>
            </a:r>
          </a:p>
        </p:txBody>
      </p:sp>
      <p:pic>
        <p:nvPicPr>
          <p:cNvPr id="9" name="Image 8">
            <a:extLst>
              <a:ext uri="{FF2B5EF4-FFF2-40B4-BE49-F238E27FC236}">
                <a16:creationId xmlns:a16="http://schemas.microsoft.com/office/drawing/2014/main" id="{2E18B4E5-E8E3-498B-BC4C-CEF7D0521595}"/>
              </a:ext>
            </a:extLst>
          </p:cNvPr>
          <p:cNvPicPr>
            <a:picLocks noChangeAspect="1"/>
          </p:cNvPicPr>
          <p:nvPr/>
        </p:nvPicPr>
        <p:blipFill>
          <a:blip r:embed="rId2"/>
          <a:stretch>
            <a:fillRect/>
          </a:stretch>
        </p:blipFill>
        <p:spPr>
          <a:xfrm>
            <a:off x="763831" y="3359741"/>
            <a:ext cx="1233368" cy="752836"/>
          </a:xfrm>
          <a:prstGeom prst="rect">
            <a:avLst/>
          </a:prstGeom>
        </p:spPr>
      </p:pic>
      <p:pic>
        <p:nvPicPr>
          <p:cNvPr id="10" name="Image 9">
            <a:extLst>
              <a:ext uri="{FF2B5EF4-FFF2-40B4-BE49-F238E27FC236}">
                <a16:creationId xmlns:a16="http://schemas.microsoft.com/office/drawing/2014/main" id="{5FC58C11-9F5B-489D-BBEA-F566D3A1981F}"/>
              </a:ext>
            </a:extLst>
          </p:cNvPr>
          <p:cNvPicPr>
            <a:picLocks noChangeAspect="1"/>
          </p:cNvPicPr>
          <p:nvPr/>
        </p:nvPicPr>
        <p:blipFill>
          <a:blip r:embed="rId3"/>
          <a:stretch>
            <a:fillRect/>
          </a:stretch>
        </p:blipFill>
        <p:spPr>
          <a:xfrm>
            <a:off x="2403017" y="2617894"/>
            <a:ext cx="510708" cy="496650"/>
          </a:xfrm>
          <a:prstGeom prst="rect">
            <a:avLst/>
          </a:prstGeom>
        </p:spPr>
      </p:pic>
      <p:sp>
        <p:nvSpPr>
          <p:cNvPr id="11" name="Titre 1">
            <a:extLst>
              <a:ext uri="{FF2B5EF4-FFF2-40B4-BE49-F238E27FC236}">
                <a16:creationId xmlns:a16="http://schemas.microsoft.com/office/drawing/2014/main" id="{3F51ED74-E968-4F04-AFDB-1A75A512CF65}"/>
              </a:ext>
            </a:extLst>
          </p:cNvPr>
          <p:cNvSpPr txBox="1">
            <a:spLocks/>
          </p:cNvSpPr>
          <p:nvPr/>
        </p:nvSpPr>
        <p:spPr>
          <a:xfrm>
            <a:off x="2913725" y="2532832"/>
            <a:ext cx="2381302" cy="659295"/>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8">
              <a:buClrTx/>
              <a:defRPr/>
            </a:pPr>
            <a:r>
              <a:rPr lang="fr-FR" sz="1500">
                <a:solidFill>
                  <a:prstClr val="black"/>
                </a:solidFill>
                <a:latin typeface="Bitter" panose="00000500000000000000" pitchFamily="50" charset="0"/>
              </a:rPr>
              <a:t>Cliquer sur le plus à droite de votre nom</a:t>
            </a:r>
          </a:p>
        </p:txBody>
      </p:sp>
      <p:pic>
        <p:nvPicPr>
          <p:cNvPr id="12" name="Image 11">
            <a:extLst>
              <a:ext uri="{FF2B5EF4-FFF2-40B4-BE49-F238E27FC236}">
                <a16:creationId xmlns:a16="http://schemas.microsoft.com/office/drawing/2014/main" id="{0D24A4ED-FE58-46A8-8B63-94C3670B0E59}"/>
              </a:ext>
            </a:extLst>
          </p:cNvPr>
          <p:cNvPicPr>
            <a:picLocks noChangeAspect="1"/>
          </p:cNvPicPr>
          <p:nvPr/>
        </p:nvPicPr>
        <p:blipFill>
          <a:blip r:embed="rId4"/>
          <a:stretch>
            <a:fillRect/>
          </a:stretch>
        </p:blipFill>
        <p:spPr>
          <a:xfrm>
            <a:off x="2353302" y="3350471"/>
            <a:ext cx="2775960" cy="724416"/>
          </a:xfrm>
          <a:prstGeom prst="rect">
            <a:avLst/>
          </a:prstGeom>
        </p:spPr>
      </p:pic>
      <p:pic>
        <p:nvPicPr>
          <p:cNvPr id="13" name="Image 12">
            <a:extLst>
              <a:ext uri="{FF2B5EF4-FFF2-40B4-BE49-F238E27FC236}">
                <a16:creationId xmlns:a16="http://schemas.microsoft.com/office/drawing/2014/main" id="{95C83486-86ED-4CE5-8301-4BEA50425D19}"/>
              </a:ext>
            </a:extLst>
          </p:cNvPr>
          <p:cNvPicPr>
            <a:picLocks noChangeAspect="1"/>
          </p:cNvPicPr>
          <p:nvPr/>
        </p:nvPicPr>
        <p:blipFill>
          <a:blip r:embed="rId5"/>
          <a:stretch>
            <a:fillRect/>
          </a:stretch>
        </p:blipFill>
        <p:spPr>
          <a:xfrm>
            <a:off x="5114707" y="2617894"/>
            <a:ext cx="530096" cy="524452"/>
          </a:xfrm>
          <a:prstGeom prst="rect">
            <a:avLst/>
          </a:prstGeom>
        </p:spPr>
      </p:pic>
      <p:sp>
        <p:nvSpPr>
          <p:cNvPr id="14" name="Titre 1">
            <a:extLst>
              <a:ext uri="{FF2B5EF4-FFF2-40B4-BE49-F238E27FC236}">
                <a16:creationId xmlns:a16="http://schemas.microsoft.com/office/drawing/2014/main" id="{83B31500-6EC4-4819-BE1D-4EEB4C990F51}"/>
              </a:ext>
            </a:extLst>
          </p:cNvPr>
          <p:cNvSpPr txBox="1">
            <a:spLocks/>
          </p:cNvSpPr>
          <p:nvPr/>
        </p:nvSpPr>
        <p:spPr>
          <a:xfrm>
            <a:off x="5690708" y="2559062"/>
            <a:ext cx="2073586" cy="741847"/>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8">
              <a:buClrTx/>
              <a:defRPr/>
            </a:pPr>
            <a:r>
              <a:rPr lang="fr-FR" sz="1500">
                <a:solidFill>
                  <a:prstClr val="black"/>
                </a:solidFill>
                <a:latin typeface="Bitter" panose="00000500000000000000" pitchFamily="50" charset="0"/>
              </a:rPr>
              <a:t>Cliquer sur Renommer avec nom + organisation</a:t>
            </a:r>
          </a:p>
        </p:txBody>
      </p:sp>
      <p:pic>
        <p:nvPicPr>
          <p:cNvPr id="15" name="Image 14">
            <a:extLst>
              <a:ext uri="{FF2B5EF4-FFF2-40B4-BE49-F238E27FC236}">
                <a16:creationId xmlns:a16="http://schemas.microsoft.com/office/drawing/2014/main" id="{87B1A8AF-9C73-4F62-AEBA-FE9441B4BE45}"/>
              </a:ext>
            </a:extLst>
          </p:cNvPr>
          <p:cNvPicPr>
            <a:picLocks noChangeAspect="1"/>
          </p:cNvPicPr>
          <p:nvPr/>
        </p:nvPicPr>
        <p:blipFill>
          <a:blip r:embed="rId6"/>
          <a:stretch>
            <a:fillRect/>
          </a:stretch>
        </p:blipFill>
        <p:spPr>
          <a:xfrm>
            <a:off x="5349264" y="3517324"/>
            <a:ext cx="2265416" cy="557564"/>
          </a:xfrm>
          <a:prstGeom prst="rect">
            <a:avLst/>
          </a:prstGeom>
        </p:spPr>
      </p:pic>
      <p:sp>
        <p:nvSpPr>
          <p:cNvPr id="16" name="ZoneTexte 15">
            <a:extLst>
              <a:ext uri="{FF2B5EF4-FFF2-40B4-BE49-F238E27FC236}">
                <a16:creationId xmlns:a16="http://schemas.microsoft.com/office/drawing/2014/main" id="{E136D50F-C1F7-4646-BB37-CCB7141CEDFD}"/>
              </a:ext>
            </a:extLst>
          </p:cNvPr>
          <p:cNvSpPr txBox="1"/>
          <p:nvPr/>
        </p:nvSpPr>
        <p:spPr>
          <a:xfrm>
            <a:off x="1559001" y="273617"/>
            <a:ext cx="1805621" cy="300082"/>
          </a:xfrm>
          <a:prstGeom prst="rect">
            <a:avLst/>
          </a:prstGeom>
          <a:solidFill>
            <a:schemeClr val="bg1"/>
          </a:solidFill>
        </p:spPr>
        <p:txBody>
          <a:bodyPr wrap="square" rtlCol="0">
            <a:spAutoFit/>
          </a:bodyPr>
          <a:lstStyle/>
          <a:p>
            <a:pPr defTabSz="685800">
              <a:buClrTx/>
              <a:defRPr/>
            </a:pPr>
            <a:endParaRPr lang="fr-FR" sz="1350" kern="1200">
              <a:solidFill>
                <a:prstClr val="black"/>
              </a:solidFill>
              <a:latin typeface="Calibri"/>
              <a:ea typeface="+mn-ea"/>
              <a:cs typeface="+mn-cs"/>
            </a:endParaRPr>
          </a:p>
        </p:txBody>
      </p:sp>
      <p:pic>
        <p:nvPicPr>
          <p:cNvPr id="17" name="Image 16">
            <a:extLst>
              <a:ext uri="{FF2B5EF4-FFF2-40B4-BE49-F238E27FC236}">
                <a16:creationId xmlns:a16="http://schemas.microsoft.com/office/drawing/2014/main" id="{E8930313-FAA4-4D15-9665-6EF9FC497057}"/>
              </a:ext>
            </a:extLst>
          </p:cNvPr>
          <p:cNvPicPr>
            <a:picLocks noChangeAspect="1"/>
          </p:cNvPicPr>
          <p:nvPr/>
        </p:nvPicPr>
        <p:blipFill>
          <a:blip r:embed="rId7"/>
          <a:stretch>
            <a:fillRect/>
          </a:stretch>
        </p:blipFill>
        <p:spPr>
          <a:xfrm>
            <a:off x="165041" y="2617894"/>
            <a:ext cx="568094" cy="584324"/>
          </a:xfrm>
          <a:prstGeom prst="rect">
            <a:avLst/>
          </a:prstGeom>
        </p:spPr>
      </p:pic>
    </p:spTree>
    <p:extLst>
      <p:ext uri="{BB962C8B-B14F-4D97-AF65-F5344CB8AC3E}">
        <p14:creationId xmlns:p14="http://schemas.microsoft.com/office/powerpoint/2010/main" val="10538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
          <a:extLst>
            <a:ext uri="{FF2B5EF4-FFF2-40B4-BE49-F238E27FC236}">
              <a16:creationId xmlns:a16="http://schemas.microsoft.com/office/drawing/2014/main" id="{13AB3D0E-101D-91BC-7CB6-0BEC4CFB906E}"/>
            </a:ext>
          </a:extLst>
        </p:cNvPr>
        <p:cNvGrpSpPr/>
        <p:nvPr/>
      </p:nvGrpSpPr>
      <p:grpSpPr>
        <a:xfrm>
          <a:off x="0" y="0"/>
          <a:ext cx="0" cy="0"/>
          <a:chOff x="0" y="0"/>
          <a:chExt cx="0" cy="0"/>
        </a:xfrm>
      </p:grpSpPr>
      <p:sp>
        <p:nvSpPr>
          <p:cNvPr id="11" name="ZoneTexte 10">
            <a:extLst>
              <a:ext uri="{FF2B5EF4-FFF2-40B4-BE49-F238E27FC236}">
                <a16:creationId xmlns:a16="http://schemas.microsoft.com/office/drawing/2014/main" id="{F1CA62B0-EAF2-E9CC-F34E-E7BD0EBB8216}"/>
              </a:ext>
            </a:extLst>
          </p:cNvPr>
          <p:cNvSpPr txBox="1"/>
          <p:nvPr/>
        </p:nvSpPr>
        <p:spPr>
          <a:xfrm>
            <a:off x="286247" y="881273"/>
            <a:ext cx="8619213" cy="3939540"/>
          </a:xfrm>
          <a:prstGeom prst="rect">
            <a:avLst/>
          </a:prstGeom>
          <a:noFill/>
        </p:spPr>
        <p:txBody>
          <a:bodyPr wrap="square">
            <a:spAutoFit/>
          </a:bodyPr>
          <a:lstStyle/>
          <a:p>
            <a:pPr>
              <a:spcAft>
                <a:spcPts val="1200"/>
              </a:spcAft>
            </a:pPr>
            <a:r>
              <a:rPr lang="fr-FR" sz="1800" b="1" u="sng">
                <a:solidFill>
                  <a:srgbClr val="171643"/>
                </a:solidFill>
              </a:rPr>
              <a:t>Points d’attention et éléments clés :</a:t>
            </a:r>
          </a:p>
          <a:p>
            <a:pPr marL="285750" indent="-285750">
              <a:spcAft>
                <a:spcPts val="1200"/>
              </a:spcAft>
              <a:buFont typeface="Arial" panose="020B0604020202020204" pitchFamily="34" charset="0"/>
              <a:buChar char="•"/>
            </a:pPr>
            <a:r>
              <a:rPr lang="fr-FR" sz="1800">
                <a:solidFill>
                  <a:srgbClr val="171643"/>
                </a:solidFill>
              </a:rPr>
              <a:t>Possibilité de </a:t>
            </a:r>
            <a:r>
              <a:rPr lang="fr-FR" sz="1800" b="1">
                <a:solidFill>
                  <a:srgbClr val="171643"/>
                </a:solidFill>
              </a:rPr>
              <a:t>diminuer le coût de l’emploi</a:t>
            </a:r>
            <a:r>
              <a:rPr lang="fr-FR" sz="1800">
                <a:solidFill>
                  <a:srgbClr val="171643"/>
                </a:solidFill>
              </a:rPr>
              <a:t>, à la charge de la structure.</a:t>
            </a:r>
          </a:p>
          <a:p>
            <a:pPr marL="285750" indent="-285750">
              <a:spcAft>
                <a:spcPts val="1200"/>
              </a:spcAft>
              <a:buFont typeface="Arial" panose="020B0604020202020204" pitchFamily="34" charset="0"/>
              <a:buChar char="•"/>
            </a:pPr>
            <a:r>
              <a:rPr lang="fr-FR" sz="1800" b="1">
                <a:solidFill>
                  <a:srgbClr val="171643"/>
                </a:solidFill>
              </a:rPr>
              <a:t>Responsabilité des conditions d’exécution du travail transférée à l’utilisateur</a:t>
            </a:r>
            <a:r>
              <a:rPr lang="fr-FR" sz="1800">
                <a:solidFill>
                  <a:srgbClr val="171643"/>
                </a:solidFill>
              </a:rPr>
              <a:t>.</a:t>
            </a:r>
          </a:p>
          <a:p>
            <a:pPr marL="285750" indent="-285750">
              <a:spcAft>
                <a:spcPts val="1200"/>
              </a:spcAft>
              <a:buFont typeface="Arial" panose="020B0604020202020204" pitchFamily="34" charset="0"/>
              <a:buChar char="•"/>
            </a:pPr>
            <a:r>
              <a:rPr lang="fr-FR" sz="1800">
                <a:solidFill>
                  <a:srgbClr val="171643"/>
                </a:solidFill>
              </a:rPr>
              <a:t>Obligation de justifier le </a:t>
            </a:r>
            <a:r>
              <a:rPr lang="fr-FR" sz="1800" b="1">
                <a:solidFill>
                  <a:srgbClr val="171643"/>
                </a:solidFill>
              </a:rPr>
              <a:t>caractère non lucratif </a:t>
            </a:r>
            <a:r>
              <a:rPr lang="fr-FR" sz="1800">
                <a:solidFill>
                  <a:srgbClr val="171643"/>
                </a:solidFill>
              </a:rPr>
              <a:t>de l’opération.</a:t>
            </a:r>
          </a:p>
          <a:p>
            <a:pPr marL="285750" indent="-285750">
              <a:spcAft>
                <a:spcPts val="1200"/>
              </a:spcAft>
              <a:buFont typeface="Arial" panose="020B0604020202020204" pitchFamily="34" charset="0"/>
              <a:buChar char="•"/>
            </a:pPr>
            <a:r>
              <a:rPr lang="fr-FR" sz="1800" b="1">
                <a:solidFill>
                  <a:srgbClr val="171643"/>
                </a:solidFill>
              </a:rPr>
              <a:t>Risque de transfert de la qualité d’employeur vers l’utilisateur</a:t>
            </a:r>
            <a:endParaRPr lang="fr-FR" sz="1800">
              <a:solidFill>
                <a:srgbClr val="171643"/>
              </a:solidFill>
            </a:endParaRPr>
          </a:p>
          <a:p>
            <a:pPr marL="285750" indent="-285750">
              <a:spcAft>
                <a:spcPts val="1200"/>
              </a:spcAft>
              <a:buFont typeface="Arial" panose="020B0604020202020204" pitchFamily="34" charset="0"/>
              <a:buChar char="•"/>
            </a:pPr>
            <a:r>
              <a:rPr lang="fr-FR" sz="1800">
                <a:solidFill>
                  <a:srgbClr val="171643"/>
                </a:solidFill>
              </a:rPr>
              <a:t>L’utilisateur n’a pas forcément conscience de sa </a:t>
            </a:r>
            <a:r>
              <a:rPr lang="fr-FR" sz="1800" b="1">
                <a:solidFill>
                  <a:srgbClr val="171643"/>
                </a:solidFill>
              </a:rPr>
              <a:t>responsabilité de «</a:t>
            </a:r>
            <a:r>
              <a:rPr lang="fr-FR" sz="1800" b="1" err="1">
                <a:solidFill>
                  <a:srgbClr val="171643"/>
                </a:solidFill>
              </a:rPr>
              <a:t>co</a:t>
            </a:r>
            <a:r>
              <a:rPr lang="fr-FR" sz="1800" b="1">
                <a:solidFill>
                  <a:srgbClr val="171643"/>
                </a:solidFill>
              </a:rPr>
              <a:t>-employeur»</a:t>
            </a:r>
            <a:r>
              <a:rPr lang="fr-FR" sz="1800">
                <a:solidFill>
                  <a:srgbClr val="171643"/>
                </a:solidFill>
              </a:rPr>
              <a:t>.</a:t>
            </a:r>
          </a:p>
          <a:p>
            <a:pPr marL="285750" indent="-285750">
              <a:spcAft>
                <a:spcPts val="1200"/>
              </a:spcAft>
              <a:buFont typeface="Arial" panose="020B0604020202020204" pitchFamily="34" charset="0"/>
              <a:buChar char="•"/>
            </a:pPr>
            <a:r>
              <a:rPr lang="fr-FR" sz="1800" b="1">
                <a:solidFill>
                  <a:srgbClr val="171643"/>
                </a:solidFill>
              </a:rPr>
              <a:t>Durée des mises à disposition limitée dans le temps</a:t>
            </a:r>
            <a:r>
              <a:rPr lang="fr-FR" sz="1800">
                <a:solidFill>
                  <a:srgbClr val="171643"/>
                </a:solidFill>
              </a:rPr>
              <a:t>.</a:t>
            </a:r>
          </a:p>
          <a:p>
            <a:pPr marL="285750" indent="-285750">
              <a:spcAft>
                <a:spcPts val="1200"/>
              </a:spcAft>
              <a:buFont typeface="Arial" panose="020B0604020202020204" pitchFamily="34" charset="0"/>
              <a:buChar char="•"/>
            </a:pPr>
            <a:r>
              <a:rPr lang="fr-FR" sz="1800">
                <a:solidFill>
                  <a:srgbClr val="171643"/>
                </a:solidFill>
              </a:rPr>
              <a:t>Le </a:t>
            </a:r>
            <a:r>
              <a:rPr lang="fr-FR" sz="1800" b="1">
                <a:solidFill>
                  <a:srgbClr val="171643"/>
                </a:solidFill>
              </a:rPr>
              <a:t>salarié doit retrouver son poste initial </a:t>
            </a:r>
            <a:r>
              <a:rPr lang="fr-FR" sz="1800">
                <a:solidFill>
                  <a:srgbClr val="171643"/>
                </a:solidFill>
              </a:rPr>
              <a:t>au terme de la mise à disposition.</a:t>
            </a:r>
          </a:p>
        </p:txBody>
      </p:sp>
      <p:sp>
        <p:nvSpPr>
          <p:cNvPr id="2" name="ZoneTexte 1">
            <a:extLst>
              <a:ext uri="{FF2B5EF4-FFF2-40B4-BE49-F238E27FC236}">
                <a16:creationId xmlns:a16="http://schemas.microsoft.com/office/drawing/2014/main" id="{76498F95-D354-4BEF-9BDE-173F323D45A0}"/>
              </a:ext>
            </a:extLst>
          </p:cNvPr>
          <p:cNvSpPr txBox="1"/>
          <p:nvPr/>
        </p:nvSpPr>
        <p:spPr>
          <a:xfrm>
            <a:off x="286247" y="50276"/>
            <a:ext cx="8619213" cy="830997"/>
          </a:xfrm>
          <a:prstGeom prst="rect">
            <a:avLst/>
          </a:prstGeom>
          <a:noFill/>
        </p:spPr>
        <p:txBody>
          <a:bodyPr wrap="square">
            <a:spAutoFit/>
          </a:bodyPr>
          <a:lstStyle/>
          <a:p>
            <a:pPr algn="ctr"/>
            <a:r>
              <a:rPr lang="fr-FR" sz="2400" b="1">
                <a:solidFill>
                  <a:srgbClr val="E7304D"/>
                </a:solidFill>
              </a:rPr>
              <a:t>Mise à disposition de personnel (MAD) hors groupement d’employeurs par consentement mutuel :</a:t>
            </a:r>
          </a:p>
        </p:txBody>
      </p:sp>
    </p:spTree>
    <p:extLst>
      <p:ext uri="{BB962C8B-B14F-4D97-AF65-F5344CB8AC3E}">
        <p14:creationId xmlns:p14="http://schemas.microsoft.com/office/powerpoint/2010/main" val="1933851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
          <a:extLst>
            <a:ext uri="{FF2B5EF4-FFF2-40B4-BE49-F238E27FC236}">
              <a16:creationId xmlns:a16="http://schemas.microsoft.com/office/drawing/2014/main" id="{EA62ECFA-6F09-3EEF-4BBD-35FBEE2273D1}"/>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C3AFB20C-DD39-BB2C-7D16-482053A8ED66}"/>
              </a:ext>
            </a:extLst>
          </p:cNvPr>
          <p:cNvSpPr txBox="1"/>
          <p:nvPr/>
        </p:nvSpPr>
        <p:spPr>
          <a:xfrm>
            <a:off x="2453113" y="39755"/>
            <a:ext cx="4440667" cy="584775"/>
          </a:xfrm>
          <a:prstGeom prst="rect">
            <a:avLst/>
          </a:prstGeom>
          <a:noFill/>
        </p:spPr>
        <p:txBody>
          <a:bodyPr wrap="square">
            <a:spAutoFit/>
          </a:bodyPr>
          <a:lstStyle/>
          <a:p>
            <a:r>
              <a:rPr lang="fr-FR" sz="3200" b="1">
                <a:solidFill>
                  <a:srgbClr val="E7304D"/>
                </a:solidFill>
              </a:rPr>
              <a:t>Prestation de service</a:t>
            </a:r>
          </a:p>
        </p:txBody>
      </p:sp>
      <p:sp>
        <p:nvSpPr>
          <p:cNvPr id="6" name="ZoneTexte 5">
            <a:extLst>
              <a:ext uri="{FF2B5EF4-FFF2-40B4-BE49-F238E27FC236}">
                <a16:creationId xmlns:a16="http://schemas.microsoft.com/office/drawing/2014/main" id="{06183F2B-77FB-52E6-1973-0B2544E24860}"/>
              </a:ext>
            </a:extLst>
          </p:cNvPr>
          <p:cNvSpPr txBox="1"/>
          <p:nvPr/>
        </p:nvSpPr>
        <p:spPr>
          <a:xfrm>
            <a:off x="116739" y="693844"/>
            <a:ext cx="8892089" cy="4493538"/>
          </a:xfrm>
          <a:prstGeom prst="rect">
            <a:avLst/>
          </a:prstGeom>
          <a:noFill/>
        </p:spPr>
        <p:txBody>
          <a:bodyPr wrap="square">
            <a:spAutoFit/>
          </a:bodyPr>
          <a:lstStyle/>
          <a:p>
            <a:pPr>
              <a:spcAft>
                <a:spcPts val="1200"/>
              </a:spcAft>
            </a:pPr>
            <a:r>
              <a:rPr lang="fr-FR" sz="1800">
                <a:solidFill>
                  <a:srgbClr val="171643"/>
                </a:solidFill>
              </a:rPr>
              <a:t>« doit porter sur l’</a:t>
            </a:r>
            <a:r>
              <a:rPr lang="fr-FR" sz="1800" b="1">
                <a:solidFill>
                  <a:srgbClr val="171643"/>
                </a:solidFill>
              </a:rPr>
              <a:t>exécution d’une tâche précisément définie </a:t>
            </a:r>
            <a:r>
              <a:rPr lang="fr-FR" sz="1800">
                <a:solidFill>
                  <a:srgbClr val="171643"/>
                </a:solidFill>
              </a:rPr>
              <a:t>pour laquelle le </a:t>
            </a:r>
            <a:r>
              <a:rPr lang="fr-FR" sz="1800" b="1">
                <a:solidFill>
                  <a:srgbClr val="171643"/>
                </a:solidFill>
              </a:rPr>
              <a:t>prestataire apporte un savoir-faire ou une technicité hautement spécifique</a:t>
            </a:r>
            <a:r>
              <a:rPr lang="fr-FR" sz="1800">
                <a:solidFill>
                  <a:srgbClr val="171643"/>
                </a:solidFill>
              </a:rPr>
              <a:t>, que l’association bénéficiaire ne possède pas ou ne veut pas accomplir pour des raisons d’opportunité économique »</a:t>
            </a:r>
          </a:p>
          <a:p>
            <a:pPr marL="285750" indent="-285750">
              <a:spcBef>
                <a:spcPts val="1200"/>
              </a:spcBef>
              <a:spcAft>
                <a:spcPts val="1200"/>
              </a:spcAft>
              <a:buFont typeface="Arial" panose="020B0604020202020204" pitchFamily="34" charset="0"/>
              <a:buChar char="•"/>
            </a:pPr>
            <a:r>
              <a:rPr lang="fr-FR" sz="1800" b="1">
                <a:solidFill>
                  <a:srgbClr val="171643"/>
                </a:solidFill>
              </a:rPr>
              <a:t>Contrat de prestation </a:t>
            </a:r>
            <a:r>
              <a:rPr lang="fr-FR" sz="1800">
                <a:solidFill>
                  <a:srgbClr val="171643"/>
                </a:solidFill>
              </a:rPr>
              <a:t>obligatoire</a:t>
            </a:r>
          </a:p>
          <a:p>
            <a:pPr marL="285750" indent="-285750">
              <a:spcAft>
                <a:spcPts val="1200"/>
              </a:spcAft>
              <a:buFont typeface="Arial" panose="020B0604020202020204" pitchFamily="34" charset="0"/>
              <a:buChar char="•"/>
            </a:pPr>
            <a:r>
              <a:rPr lang="fr-FR" sz="1800" b="1">
                <a:solidFill>
                  <a:srgbClr val="171643"/>
                </a:solidFill>
              </a:rPr>
              <a:t>S’étend jusqu’à l’atteinte du résultat sur lequel s’est engagé le prestataire</a:t>
            </a:r>
          </a:p>
          <a:p>
            <a:pPr marL="285750" indent="-285750">
              <a:spcAft>
                <a:spcPts val="1200"/>
              </a:spcAft>
              <a:buFont typeface="Arial" panose="020B0604020202020204" pitchFamily="34" charset="0"/>
              <a:buChar char="•"/>
            </a:pPr>
            <a:r>
              <a:rPr lang="fr-FR" sz="1800" b="1">
                <a:solidFill>
                  <a:srgbClr val="171643"/>
                </a:solidFill>
              </a:rPr>
              <a:t>Le salarié </a:t>
            </a:r>
            <a:r>
              <a:rPr lang="fr-FR" sz="1800">
                <a:solidFill>
                  <a:srgbClr val="171643"/>
                </a:solidFill>
              </a:rPr>
              <a:t>(si ce n’est pas un entrepreneur individuel) </a:t>
            </a:r>
            <a:r>
              <a:rPr lang="fr-FR" sz="1800" b="1">
                <a:solidFill>
                  <a:srgbClr val="171643"/>
                </a:solidFill>
              </a:rPr>
              <a:t>reste rattaché à l’employeur</a:t>
            </a:r>
            <a:r>
              <a:rPr lang="fr-FR" sz="1800">
                <a:solidFill>
                  <a:srgbClr val="171643"/>
                </a:solidFill>
              </a:rPr>
              <a:t>, et non au client</a:t>
            </a:r>
          </a:p>
          <a:p>
            <a:pPr marL="285750" indent="-285750">
              <a:spcAft>
                <a:spcPts val="1200"/>
              </a:spcAft>
              <a:buFont typeface="Arial" panose="020B0604020202020204" pitchFamily="34" charset="0"/>
              <a:buChar char="•"/>
            </a:pPr>
            <a:r>
              <a:rPr lang="fr-FR" sz="1800" b="1">
                <a:solidFill>
                  <a:srgbClr val="171643"/>
                </a:solidFill>
              </a:rPr>
              <a:t>Le prestataire doit fournir le matériel nécessaire </a:t>
            </a:r>
            <a:r>
              <a:rPr lang="fr-FR" sz="1800">
                <a:solidFill>
                  <a:srgbClr val="171643"/>
                </a:solidFill>
              </a:rPr>
              <a:t>à l’exécution de la tâche </a:t>
            </a:r>
            <a:r>
              <a:rPr lang="fr-FR" sz="1800" b="1">
                <a:solidFill>
                  <a:srgbClr val="171643"/>
                </a:solidFill>
              </a:rPr>
              <a:t>et assurer l’encadrement de son personnel</a:t>
            </a:r>
          </a:p>
          <a:p>
            <a:pPr marL="285750" indent="-285750">
              <a:spcAft>
                <a:spcPts val="1200"/>
              </a:spcAft>
              <a:buFont typeface="Arial" panose="020B0604020202020204" pitchFamily="34" charset="0"/>
              <a:buChar char="•"/>
            </a:pPr>
            <a:r>
              <a:rPr lang="fr-FR" sz="1800">
                <a:solidFill>
                  <a:srgbClr val="171643"/>
                </a:solidFill>
              </a:rPr>
              <a:t>La prestation </a:t>
            </a:r>
            <a:r>
              <a:rPr lang="fr-FR" sz="1800" b="1">
                <a:solidFill>
                  <a:srgbClr val="171643"/>
                </a:solidFill>
              </a:rPr>
              <a:t>doit être rémunérée sur la base d’un prix global forfaitaire</a:t>
            </a:r>
            <a:r>
              <a:rPr lang="fr-FR" sz="1800">
                <a:solidFill>
                  <a:srgbClr val="171643"/>
                </a:solidFill>
              </a:rPr>
              <a:t>.</a:t>
            </a:r>
          </a:p>
          <a:p>
            <a:pPr marL="285750" indent="-285750">
              <a:spcAft>
                <a:spcPts val="1200"/>
              </a:spcAft>
              <a:buFont typeface="Arial" panose="020B0604020202020204" pitchFamily="34" charset="0"/>
              <a:buChar char="•"/>
            </a:pPr>
            <a:endParaRPr lang="fr-FR" sz="1800" b="1">
              <a:solidFill>
                <a:srgbClr val="171643"/>
              </a:solidFill>
            </a:endParaRPr>
          </a:p>
        </p:txBody>
      </p:sp>
    </p:spTree>
    <p:extLst>
      <p:ext uri="{BB962C8B-B14F-4D97-AF65-F5344CB8AC3E}">
        <p14:creationId xmlns:p14="http://schemas.microsoft.com/office/powerpoint/2010/main" val="3873924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
          <a:extLst>
            <a:ext uri="{FF2B5EF4-FFF2-40B4-BE49-F238E27FC236}">
              <a16:creationId xmlns:a16="http://schemas.microsoft.com/office/drawing/2014/main" id="{B23EF8C6-14BD-2F80-60EF-EBE11B47CBA3}"/>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0B5B8248-1006-4028-05A7-97E973296A80}"/>
              </a:ext>
            </a:extLst>
          </p:cNvPr>
          <p:cNvSpPr txBox="1"/>
          <p:nvPr/>
        </p:nvSpPr>
        <p:spPr>
          <a:xfrm>
            <a:off x="2272153" y="7785"/>
            <a:ext cx="4599693" cy="584775"/>
          </a:xfrm>
          <a:prstGeom prst="rect">
            <a:avLst/>
          </a:prstGeom>
          <a:noFill/>
        </p:spPr>
        <p:txBody>
          <a:bodyPr wrap="square">
            <a:spAutoFit/>
          </a:bodyPr>
          <a:lstStyle/>
          <a:p>
            <a:r>
              <a:rPr lang="fr-FR" sz="3200" b="1">
                <a:solidFill>
                  <a:srgbClr val="E7304D"/>
                </a:solidFill>
              </a:rPr>
              <a:t>Prestation de service</a:t>
            </a:r>
          </a:p>
        </p:txBody>
      </p:sp>
      <p:sp>
        <p:nvSpPr>
          <p:cNvPr id="7" name="ZoneTexte 6">
            <a:extLst>
              <a:ext uri="{FF2B5EF4-FFF2-40B4-BE49-F238E27FC236}">
                <a16:creationId xmlns:a16="http://schemas.microsoft.com/office/drawing/2014/main" id="{BFCAA301-C455-DA31-F98E-13B92E7C308E}"/>
              </a:ext>
            </a:extLst>
          </p:cNvPr>
          <p:cNvSpPr txBox="1"/>
          <p:nvPr/>
        </p:nvSpPr>
        <p:spPr>
          <a:xfrm>
            <a:off x="161614" y="592560"/>
            <a:ext cx="8820770" cy="4524315"/>
          </a:xfrm>
          <a:prstGeom prst="rect">
            <a:avLst/>
          </a:prstGeom>
          <a:noFill/>
        </p:spPr>
        <p:txBody>
          <a:bodyPr wrap="square">
            <a:spAutoFit/>
          </a:bodyPr>
          <a:lstStyle/>
          <a:p>
            <a:pPr>
              <a:spcAft>
                <a:spcPts val="1200"/>
              </a:spcAft>
            </a:pPr>
            <a:r>
              <a:rPr lang="fr-FR" sz="1600" b="1" u="sng">
                <a:solidFill>
                  <a:srgbClr val="171643"/>
                </a:solidFill>
              </a:rPr>
              <a:t>Points d’attention et éléments clés :</a:t>
            </a:r>
            <a:endParaRPr lang="fr-FR" sz="1600" b="1">
              <a:solidFill>
                <a:srgbClr val="171643"/>
              </a:solidFill>
            </a:endParaRPr>
          </a:p>
          <a:p>
            <a:pPr marL="285750" indent="-285750">
              <a:spcAft>
                <a:spcPts val="1200"/>
              </a:spcAft>
              <a:buFont typeface="Arial" panose="020B0604020202020204" pitchFamily="34" charset="0"/>
              <a:buChar char="•"/>
            </a:pPr>
            <a:r>
              <a:rPr lang="fr-FR" sz="1600" b="1">
                <a:solidFill>
                  <a:srgbClr val="171643"/>
                </a:solidFill>
              </a:rPr>
              <a:t>Permet d’inclure dans le prix de vente un certain nombre de coûts directs et indirects</a:t>
            </a:r>
            <a:endParaRPr lang="fr-FR" sz="1600">
              <a:solidFill>
                <a:srgbClr val="171643"/>
              </a:solidFill>
            </a:endParaRPr>
          </a:p>
          <a:p>
            <a:pPr marL="285750" indent="-285750">
              <a:spcAft>
                <a:spcPts val="1200"/>
              </a:spcAft>
              <a:buFont typeface="Arial" panose="020B0604020202020204" pitchFamily="34" charset="0"/>
              <a:buChar char="•"/>
            </a:pPr>
            <a:r>
              <a:rPr lang="fr-FR" sz="1600" b="1">
                <a:solidFill>
                  <a:srgbClr val="171643"/>
                </a:solidFill>
              </a:rPr>
              <a:t>L’association cliente paye uniquement le service dont elle a besoin</a:t>
            </a:r>
            <a:endParaRPr lang="fr-FR" sz="1600">
              <a:solidFill>
                <a:srgbClr val="171643"/>
              </a:solidFill>
            </a:endParaRPr>
          </a:p>
          <a:p>
            <a:pPr marL="285750" indent="-285750">
              <a:spcAft>
                <a:spcPts val="1200"/>
              </a:spcAft>
              <a:buFont typeface="Arial" panose="020B0604020202020204" pitchFamily="34" charset="0"/>
              <a:buChar char="•"/>
            </a:pPr>
            <a:r>
              <a:rPr lang="fr-FR" sz="1600" b="1">
                <a:solidFill>
                  <a:srgbClr val="171643"/>
                </a:solidFill>
              </a:rPr>
              <a:t>Possibilité d’augmenter les ressources financières de l’association en proposant des prestations à d’autres structures.</a:t>
            </a:r>
            <a:endParaRPr lang="fr-FR" sz="1600">
              <a:solidFill>
                <a:srgbClr val="171643"/>
              </a:solidFill>
            </a:endParaRPr>
          </a:p>
          <a:p>
            <a:pPr marL="285750" indent="-285750">
              <a:spcAft>
                <a:spcPts val="1200"/>
              </a:spcAft>
              <a:buFont typeface="Arial" panose="020B0604020202020204" pitchFamily="34" charset="0"/>
              <a:buChar char="•"/>
            </a:pPr>
            <a:r>
              <a:rPr lang="fr-FR" sz="1600">
                <a:solidFill>
                  <a:srgbClr val="171643"/>
                </a:solidFill>
              </a:rPr>
              <a:t>Possibilité de </a:t>
            </a:r>
            <a:r>
              <a:rPr lang="fr-FR" sz="1600" b="1">
                <a:solidFill>
                  <a:srgbClr val="171643"/>
                </a:solidFill>
              </a:rPr>
              <a:t>facturer des coûts indirects en s’inscrivant dans un cadre légal</a:t>
            </a:r>
            <a:endParaRPr lang="fr-FR" sz="1600">
              <a:solidFill>
                <a:srgbClr val="171643"/>
              </a:solidFill>
            </a:endParaRPr>
          </a:p>
          <a:p>
            <a:pPr marL="285750" indent="-285750">
              <a:spcAft>
                <a:spcPts val="1200"/>
              </a:spcAft>
              <a:buFont typeface="Arial" panose="020B0604020202020204" pitchFamily="34" charset="0"/>
              <a:buChar char="•"/>
            </a:pPr>
            <a:r>
              <a:rPr lang="fr-FR" sz="1600" b="1">
                <a:solidFill>
                  <a:srgbClr val="171643"/>
                </a:solidFill>
              </a:rPr>
              <a:t>Responsabilité du prestataire face aux conditions d’exécution du travail et au résultat vendu</a:t>
            </a:r>
          </a:p>
          <a:p>
            <a:pPr marL="285750" indent="-285750">
              <a:spcAft>
                <a:spcPts val="1200"/>
              </a:spcAft>
              <a:buFont typeface="Arial" panose="020B0604020202020204" pitchFamily="34" charset="0"/>
              <a:buChar char="•"/>
            </a:pPr>
            <a:r>
              <a:rPr lang="fr-FR" sz="1600" b="1">
                <a:solidFill>
                  <a:srgbClr val="171643"/>
                </a:solidFill>
              </a:rPr>
              <a:t>Possibilité de ne pas pouvoir utiliser le salarié sur un temps plus important</a:t>
            </a:r>
            <a:r>
              <a:rPr lang="fr-FR" sz="1600">
                <a:solidFill>
                  <a:srgbClr val="171643"/>
                </a:solidFill>
              </a:rPr>
              <a:t>, si le résultat n’est pas atteint et que l’utilisateur prolonge la prestation.</a:t>
            </a:r>
          </a:p>
          <a:p>
            <a:pPr marL="285750" indent="-285750">
              <a:spcAft>
                <a:spcPts val="1200"/>
              </a:spcAft>
              <a:buFont typeface="Arial" panose="020B0604020202020204" pitchFamily="34" charset="0"/>
              <a:buChar char="•"/>
            </a:pPr>
            <a:r>
              <a:rPr lang="fr-FR" sz="1600" b="1">
                <a:solidFill>
                  <a:srgbClr val="171643"/>
                </a:solidFill>
              </a:rPr>
              <a:t>Risque de non-paiement de la prestation</a:t>
            </a:r>
            <a:r>
              <a:rPr lang="fr-FR" sz="1600">
                <a:solidFill>
                  <a:srgbClr val="171643"/>
                </a:solidFill>
              </a:rPr>
              <a:t>, si le résultat n’est pas atteint.</a:t>
            </a:r>
          </a:p>
          <a:p>
            <a:pPr marL="285750" indent="-285750">
              <a:spcAft>
                <a:spcPts val="1200"/>
              </a:spcAft>
              <a:buFont typeface="Arial" panose="020B0604020202020204" pitchFamily="34" charset="0"/>
              <a:buChar char="•"/>
            </a:pPr>
            <a:r>
              <a:rPr lang="fr-FR" sz="1600" b="1">
                <a:solidFill>
                  <a:srgbClr val="171643"/>
                </a:solidFill>
              </a:rPr>
              <a:t>Coût plus élevé que la mutualisation de salariés et relations clients/prestataires </a:t>
            </a:r>
            <a:r>
              <a:rPr lang="fr-FR" sz="1600">
                <a:solidFill>
                  <a:srgbClr val="171643"/>
                </a:solidFill>
              </a:rPr>
              <a:t>(moins de proximités que dans un GE).</a:t>
            </a:r>
            <a:endParaRPr lang="fr-FR" sz="1600" b="1">
              <a:solidFill>
                <a:srgbClr val="171643"/>
              </a:solidFill>
            </a:endParaRPr>
          </a:p>
        </p:txBody>
      </p:sp>
    </p:spTree>
    <p:extLst>
      <p:ext uri="{BB962C8B-B14F-4D97-AF65-F5344CB8AC3E}">
        <p14:creationId xmlns:p14="http://schemas.microsoft.com/office/powerpoint/2010/main" val="3771592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87ED949-5535-A859-2387-39D01A81FE2D}"/>
              </a:ext>
            </a:extLst>
          </p:cNvPr>
          <p:cNvSpPr>
            <a:spLocks noGrp="1"/>
          </p:cNvSpPr>
          <p:nvPr>
            <p:ph type="body" sz="quarter" idx="11"/>
          </p:nvPr>
        </p:nvSpPr>
        <p:spPr>
          <a:xfrm>
            <a:off x="397271" y="1631315"/>
            <a:ext cx="3061226" cy="287660"/>
          </a:xfrm>
        </p:spPr>
        <p:txBody>
          <a:bodyPr>
            <a:noAutofit/>
          </a:bodyPr>
          <a:lstStyle/>
          <a:p>
            <a:pPr defTabSz="685800">
              <a:spcAft>
                <a:spcPts val="300"/>
              </a:spcAft>
              <a:buClrTx/>
              <a:buSzTx/>
              <a:defRPr/>
            </a:pPr>
            <a:r>
              <a:rPr lang="fr-FR" sz="2550" kern="1200">
                <a:solidFill>
                  <a:srgbClr val="FF0000"/>
                </a:solidFill>
                <a:ea typeface="Times New Roman" panose="02020603050405020304" pitchFamily="18" charset="0"/>
                <a:cs typeface="Calibri" panose="020F0502020204030204" pitchFamily="34" charset="0"/>
              </a:rPr>
              <a:t>	</a:t>
            </a:r>
            <a:endParaRPr lang="fr-FR" sz="1500" kern="1200">
              <a:solidFill>
                <a:srgbClr val="FF0000"/>
              </a:solidFill>
              <a:ea typeface="Times New Roman" panose="02020603050405020304" pitchFamily="18" charset="0"/>
              <a:cs typeface="Calibri" panose="020F0502020204030204" pitchFamily="34" charset="0"/>
            </a:endParaRPr>
          </a:p>
          <a:p>
            <a:endParaRPr lang="fr-FR" sz="1800">
              <a:solidFill>
                <a:srgbClr val="E7344C"/>
              </a:solidFill>
            </a:endParaRPr>
          </a:p>
        </p:txBody>
      </p:sp>
      <p:sp>
        <p:nvSpPr>
          <p:cNvPr id="4" name="Espace réservé du texte 3">
            <a:extLst>
              <a:ext uri="{FF2B5EF4-FFF2-40B4-BE49-F238E27FC236}">
                <a16:creationId xmlns:a16="http://schemas.microsoft.com/office/drawing/2014/main" id="{AA078067-D524-926B-D23A-7832573649DD}"/>
              </a:ext>
            </a:extLst>
          </p:cNvPr>
          <p:cNvSpPr>
            <a:spLocks noGrp="1"/>
          </p:cNvSpPr>
          <p:nvPr>
            <p:ph type="body" sz="quarter" idx="10"/>
          </p:nvPr>
        </p:nvSpPr>
        <p:spPr>
          <a:xfrm>
            <a:off x="397270" y="701301"/>
            <a:ext cx="6972815" cy="563617"/>
          </a:xfrm>
        </p:spPr>
        <p:txBody>
          <a:bodyPr>
            <a:normAutofit/>
          </a:bodyPr>
          <a:lstStyle/>
          <a:p>
            <a:r>
              <a:rPr lang="fr-FR" sz="3000" b="1">
                <a:solidFill>
                  <a:srgbClr val="E7344C"/>
                </a:solidFill>
                <a:ea typeface="Times New Roman" panose="02020603050405020304" pitchFamily="18" charset="0"/>
                <a:cs typeface="Calibri" panose="020F0502020204030204" pitchFamily="34" charset="0"/>
              </a:rPr>
              <a:t>Des questions ?</a:t>
            </a:r>
            <a:r>
              <a:rPr lang="fr-FR" sz="3000" b="1">
                <a:solidFill>
                  <a:srgbClr val="FF0000"/>
                </a:solidFill>
                <a:ea typeface="Times New Roman" panose="02020603050405020304" pitchFamily="18" charset="0"/>
                <a:cs typeface="Calibri" panose="020F0502020204030204" pitchFamily="34" charset="0"/>
              </a:rPr>
              <a:t>	</a:t>
            </a:r>
            <a:endParaRPr lang="fr-FR" sz="1725" b="1" kern="1200">
              <a:solidFill>
                <a:srgbClr val="FF0000"/>
              </a:solidFill>
              <a:ea typeface="Times New Roman" panose="02020603050405020304" pitchFamily="18" charset="0"/>
              <a:cs typeface="Calibri" panose="020F0502020204030204" pitchFamily="34" charset="0"/>
            </a:endParaRPr>
          </a:p>
        </p:txBody>
      </p:sp>
      <p:pic>
        <p:nvPicPr>
          <p:cNvPr id="3" name="Image 2" descr="Une image contenant Police, texte, conception, Graphique&#10;&#10;Description générée automatiquement">
            <a:extLst>
              <a:ext uri="{FF2B5EF4-FFF2-40B4-BE49-F238E27FC236}">
                <a16:creationId xmlns:a16="http://schemas.microsoft.com/office/drawing/2014/main" id="{734ED23D-F106-8BBD-D163-BB8D65147651}"/>
              </a:ext>
            </a:extLst>
          </p:cNvPr>
          <p:cNvPicPr>
            <a:picLocks noChangeAspect="1"/>
          </p:cNvPicPr>
          <p:nvPr/>
        </p:nvPicPr>
        <p:blipFill>
          <a:blip r:embed="rId2"/>
          <a:stretch>
            <a:fillRect/>
          </a:stretch>
        </p:blipFill>
        <p:spPr>
          <a:xfrm>
            <a:off x="7736541" y="4061849"/>
            <a:ext cx="1139792" cy="904598"/>
          </a:xfrm>
          <a:prstGeom prst="rect">
            <a:avLst/>
          </a:prstGeom>
        </p:spPr>
      </p:pic>
      <p:pic>
        <p:nvPicPr>
          <p:cNvPr id="9" name="Image 8">
            <a:extLst>
              <a:ext uri="{FF2B5EF4-FFF2-40B4-BE49-F238E27FC236}">
                <a16:creationId xmlns:a16="http://schemas.microsoft.com/office/drawing/2014/main" id="{E79BFB35-360E-0F4F-0D7E-1BA349E0A2C9}"/>
              </a:ext>
            </a:extLst>
          </p:cNvPr>
          <p:cNvPicPr>
            <a:picLocks noChangeAspect="1"/>
          </p:cNvPicPr>
          <p:nvPr/>
        </p:nvPicPr>
        <p:blipFill>
          <a:blip r:embed="rId3"/>
          <a:stretch>
            <a:fillRect/>
          </a:stretch>
        </p:blipFill>
        <p:spPr>
          <a:xfrm>
            <a:off x="790378" y="1775145"/>
            <a:ext cx="7132938" cy="2066723"/>
          </a:xfrm>
          <a:prstGeom prst="rect">
            <a:avLst/>
          </a:prstGeom>
        </p:spPr>
      </p:pic>
    </p:spTree>
    <p:extLst>
      <p:ext uri="{BB962C8B-B14F-4D97-AF65-F5344CB8AC3E}">
        <p14:creationId xmlns:p14="http://schemas.microsoft.com/office/powerpoint/2010/main" val="2808930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87ED949-5535-A859-2387-39D01A81FE2D}"/>
              </a:ext>
            </a:extLst>
          </p:cNvPr>
          <p:cNvSpPr>
            <a:spLocks noGrp="1"/>
          </p:cNvSpPr>
          <p:nvPr>
            <p:ph type="body" sz="quarter" idx="11"/>
          </p:nvPr>
        </p:nvSpPr>
        <p:spPr>
          <a:xfrm>
            <a:off x="397271" y="1631315"/>
            <a:ext cx="3061226" cy="287660"/>
          </a:xfrm>
        </p:spPr>
        <p:txBody>
          <a:bodyPr>
            <a:noAutofit/>
          </a:bodyPr>
          <a:lstStyle/>
          <a:p>
            <a:pPr defTabSz="685800">
              <a:spcAft>
                <a:spcPts val="300"/>
              </a:spcAft>
              <a:buClrTx/>
              <a:buSzTx/>
              <a:defRPr/>
            </a:pPr>
            <a:r>
              <a:rPr lang="fr-FR" sz="2550" kern="1200">
                <a:solidFill>
                  <a:srgbClr val="FF0000"/>
                </a:solidFill>
                <a:ea typeface="Times New Roman" panose="02020603050405020304" pitchFamily="18" charset="0"/>
                <a:cs typeface="Calibri" panose="020F0502020204030204" pitchFamily="34" charset="0"/>
              </a:rPr>
              <a:t>	</a:t>
            </a:r>
            <a:endParaRPr lang="fr-FR" sz="1500" kern="1200">
              <a:solidFill>
                <a:srgbClr val="FF0000"/>
              </a:solidFill>
              <a:ea typeface="Times New Roman" panose="02020603050405020304" pitchFamily="18" charset="0"/>
              <a:cs typeface="Calibri" panose="020F0502020204030204" pitchFamily="34" charset="0"/>
            </a:endParaRPr>
          </a:p>
          <a:p>
            <a:endParaRPr lang="fr-FR" sz="1800">
              <a:solidFill>
                <a:srgbClr val="E7344C"/>
              </a:solidFill>
            </a:endParaRPr>
          </a:p>
        </p:txBody>
      </p:sp>
      <p:sp>
        <p:nvSpPr>
          <p:cNvPr id="4" name="Espace réservé du texte 3">
            <a:extLst>
              <a:ext uri="{FF2B5EF4-FFF2-40B4-BE49-F238E27FC236}">
                <a16:creationId xmlns:a16="http://schemas.microsoft.com/office/drawing/2014/main" id="{AA078067-D524-926B-D23A-7832573649DD}"/>
              </a:ext>
            </a:extLst>
          </p:cNvPr>
          <p:cNvSpPr>
            <a:spLocks noGrp="1"/>
          </p:cNvSpPr>
          <p:nvPr>
            <p:ph type="body" sz="quarter" idx="10"/>
          </p:nvPr>
        </p:nvSpPr>
        <p:spPr>
          <a:xfrm>
            <a:off x="397270" y="701301"/>
            <a:ext cx="6972815" cy="563617"/>
          </a:xfrm>
        </p:spPr>
        <p:txBody>
          <a:bodyPr>
            <a:normAutofit/>
          </a:bodyPr>
          <a:lstStyle/>
          <a:p>
            <a:r>
              <a:rPr lang="fr-FR" sz="3000" b="1">
                <a:solidFill>
                  <a:srgbClr val="E7344C"/>
                </a:solidFill>
                <a:ea typeface="Times New Roman" panose="02020603050405020304" pitchFamily="18" charset="0"/>
                <a:cs typeface="Calibri" panose="020F0502020204030204" pitchFamily="34" charset="0"/>
              </a:rPr>
              <a:t>Témoignages </a:t>
            </a:r>
            <a:r>
              <a:rPr lang="fr-FR" sz="3000" b="1">
                <a:solidFill>
                  <a:srgbClr val="FF0000"/>
                </a:solidFill>
                <a:ea typeface="Times New Roman" panose="02020603050405020304" pitchFamily="18" charset="0"/>
                <a:cs typeface="Calibri" panose="020F0502020204030204" pitchFamily="34" charset="0"/>
              </a:rPr>
              <a:t>	</a:t>
            </a:r>
            <a:endParaRPr lang="fr-FR" sz="1725" b="1" kern="1200">
              <a:solidFill>
                <a:srgbClr val="FF0000"/>
              </a:solidFill>
              <a:ea typeface="Times New Roman" panose="02020603050405020304" pitchFamily="18" charset="0"/>
              <a:cs typeface="Calibri" panose="020F0502020204030204" pitchFamily="34" charset="0"/>
            </a:endParaRPr>
          </a:p>
        </p:txBody>
      </p:sp>
      <p:sp>
        <p:nvSpPr>
          <p:cNvPr id="7" name="ZoneTexte 6">
            <a:extLst>
              <a:ext uri="{FF2B5EF4-FFF2-40B4-BE49-F238E27FC236}">
                <a16:creationId xmlns:a16="http://schemas.microsoft.com/office/drawing/2014/main" id="{B6EF6336-0C8C-4391-9556-7A763B3F3AFC}"/>
              </a:ext>
            </a:extLst>
          </p:cNvPr>
          <p:cNvSpPr txBox="1"/>
          <p:nvPr/>
        </p:nvSpPr>
        <p:spPr>
          <a:xfrm>
            <a:off x="449110" y="1603569"/>
            <a:ext cx="6606114" cy="2800767"/>
          </a:xfrm>
          <a:prstGeom prst="rect">
            <a:avLst/>
          </a:prstGeom>
          <a:noFill/>
        </p:spPr>
        <p:txBody>
          <a:bodyPr wrap="square" rtlCol="0">
            <a:spAutoFit/>
          </a:bodyPr>
          <a:lstStyle/>
          <a:p>
            <a:pPr marL="214313" marR="0" lvl="0" indent="-214313"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600" b="1" i="0" u="none" strike="noStrike" kern="0" cap="none" spc="0" normalizeH="0" baseline="0" noProof="0">
                <a:ln>
                  <a:noFill/>
                </a:ln>
                <a:solidFill>
                  <a:srgbClr val="1A1942"/>
                </a:solidFill>
                <a:effectLst/>
                <a:uLnTx/>
                <a:uFillTx/>
                <a:latin typeface="Bitter" panose="00000500000000000000"/>
                <a:cs typeface="Arial"/>
                <a:sym typeface="Arial"/>
              </a:rPr>
              <a:t>Sarah </a:t>
            </a:r>
            <a:r>
              <a:rPr kumimoji="0" lang="fr-FR" sz="1600" b="1" i="0" u="none" strike="noStrike" kern="0" cap="none" spc="0" normalizeH="0" baseline="0" noProof="0" err="1">
                <a:ln>
                  <a:noFill/>
                </a:ln>
                <a:solidFill>
                  <a:srgbClr val="1A1942"/>
                </a:solidFill>
                <a:effectLst/>
                <a:uLnTx/>
                <a:uFillTx/>
                <a:latin typeface="Bitter" panose="00000500000000000000"/>
                <a:cs typeface="Arial"/>
                <a:sym typeface="Arial"/>
              </a:rPr>
              <a:t>Manoury</a:t>
            </a:r>
            <a:r>
              <a:rPr kumimoji="0" lang="fr-FR" sz="1600" b="0" i="0" u="none" strike="noStrike" kern="0" cap="none" spc="0" normalizeH="0" baseline="0" noProof="0">
                <a:ln>
                  <a:noFill/>
                </a:ln>
                <a:solidFill>
                  <a:srgbClr val="1A1942"/>
                </a:solidFill>
                <a:effectLst/>
                <a:uLnTx/>
                <a:uFillTx/>
                <a:latin typeface="Bitter" panose="00000500000000000000"/>
                <a:cs typeface="Arial"/>
                <a:sym typeface="Arial"/>
              </a:rPr>
              <a:t>, Directrice du Groupement d’Employeurs De l’Économie Sociale d’Ille-et-Vilaine (GEDES 35)</a:t>
            </a:r>
          </a:p>
          <a:p>
            <a:pPr marL="214313" marR="0" lvl="0" indent="-214313"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fr-FR" sz="1600" b="0" i="0" u="none" strike="noStrike" kern="0" cap="none" spc="0" normalizeH="0" baseline="0" noProof="0">
              <a:ln>
                <a:noFill/>
              </a:ln>
              <a:solidFill>
                <a:srgbClr val="000000"/>
              </a:solidFill>
              <a:effectLst/>
              <a:uLnTx/>
              <a:uFillTx/>
              <a:latin typeface="Bitter" panose="00000500000000000000"/>
              <a:cs typeface="Arial"/>
              <a:sym typeface="Arial"/>
            </a:endParaRPr>
          </a:p>
          <a:p>
            <a:pPr marL="214313" marR="0" lvl="0" indent="-214313"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600" b="1" i="0" u="none" strike="noStrike" kern="0" cap="none" spc="0" normalizeH="0" baseline="0" noProof="0">
                <a:ln>
                  <a:noFill/>
                </a:ln>
                <a:solidFill>
                  <a:srgbClr val="171643"/>
                </a:solidFill>
                <a:effectLst/>
                <a:uLnTx/>
                <a:uFillTx/>
                <a:latin typeface="Bitter" panose="00000500000000000000"/>
                <a:ea typeface="Times New Roman" panose="02020603050405020304" pitchFamily="18" charset="0"/>
                <a:cs typeface="Aptos" panose="020B0004020202020204" pitchFamily="34" charset="0"/>
                <a:sym typeface="Arial"/>
              </a:rPr>
              <a:t>Claire Faucher,</a:t>
            </a:r>
            <a:r>
              <a:rPr kumimoji="0" lang="fr-FR" sz="1600" b="0" i="0" u="none" strike="noStrike" kern="0" cap="none" spc="0" normalizeH="0" baseline="0" noProof="0">
                <a:ln>
                  <a:noFill/>
                </a:ln>
                <a:solidFill>
                  <a:srgbClr val="171643"/>
                </a:solidFill>
                <a:effectLst/>
                <a:uLnTx/>
                <a:uFillTx/>
                <a:latin typeface="Bitter" panose="00000500000000000000"/>
                <a:ea typeface="Times New Roman" panose="02020603050405020304" pitchFamily="18" charset="0"/>
                <a:cs typeface="Aptos" panose="020B0004020202020204" pitchFamily="34" charset="0"/>
                <a:sym typeface="Arial"/>
              </a:rPr>
              <a:t> Directrice du Groupement d'Employeurs Inter Associatif en Haute-Vienne (GEDIA)</a:t>
            </a:r>
          </a:p>
          <a:p>
            <a:pPr marL="214313" marR="0" lvl="0" indent="-214313"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fr-FR" sz="1600" b="0" i="0" u="none" strike="noStrike" kern="0" cap="none" spc="0" normalizeH="0" baseline="0" noProof="0">
              <a:ln>
                <a:noFill/>
              </a:ln>
              <a:solidFill>
                <a:srgbClr val="171643"/>
              </a:solidFill>
              <a:effectLst/>
              <a:uLnTx/>
              <a:uFillTx/>
              <a:latin typeface="Bitter" panose="00000500000000000000"/>
              <a:ea typeface="Times New Roman" panose="02020603050405020304" pitchFamily="18" charset="0"/>
              <a:cs typeface="Aptos" panose="020B0004020202020204" pitchFamily="34" charset="0"/>
              <a:sym typeface="Arial"/>
            </a:endParaRPr>
          </a:p>
          <a:p>
            <a:pPr marL="214313" marR="0" lvl="0" indent="-214313"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600" b="1" i="0" u="none" strike="noStrike" kern="0" cap="none" spc="0" normalizeH="0" baseline="0" noProof="0" err="1">
                <a:ln>
                  <a:noFill/>
                </a:ln>
                <a:solidFill>
                  <a:srgbClr val="171643"/>
                </a:solidFill>
                <a:effectLst/>
                <a:uLnTx/>
                <a:uFillTx/>
                <a:latin typeface="Bitter" panose="00000500000000000000"/>
                <a:ea typeface="Times New Roman" panose="02020603050405020304" pitchFamily="18" charset="0"/>
                <a:cs typeface="Aptos" panose="020B0004020202020204" pitchFamily="34" charset="0"/>
                <a:sym typeface="Arial"/>
              </a:rPr>
              <a:t>Marick</a:t>
            </a:r>
            <a:r>
              <a:rPr kumimoji="0" lang="fr-FR" sz="1600" b="1" i="0" u="none" strike="noStrike" kern="0" cap="none" spc="0" normalizeH="0" baseline="0" noProof="0">
                <a:ln>
                  <a:noFill/>
                </a:ln>
                <a:solidFill>
                  <a:srgbClr val="171643"/>
                </a:solidFill>
                <a:effectLst/>
                <a:uLnTx/>
                <a:uFillTx/>
                <a:latin typeface="Bitter" panose="00000500000000000000"/>
                <a:ea typeface="Times New Roman" panose="02020603050405020304" pitchFamily="18" charset="0"/>
                <a:cs typeface="Aptos" panose="020B0004020202020204" pitchFamily="34" charset="0"/>
                <a:sym typeface="Arial"/>
              </a:rPr>
              <a:t> Lemoine</a:t>
            </a:r>
            <a:r>
              <a:rPr kumimoji="0" lang="fr-FR" sz="1600" b="0" i="0" u="none" strike="noStrike" kern="0" cap="none" spc="0" normalizeH="0" baseline="0" noProof="0">
                <a:ln>
                  <a:noFill/>
                </a:ln>
                <a:solidFill>
                  <a:srgbClr val="171643"/>
                </a:solidFill>
                <a:effectLst/>
                <a:uLnTx/>
                <a:uFillTx/>
                <a:latin typeface="Bitter" panose="00000500000000000000"/>
                <a:ea typeface="Times New Roman" panose="02020603050405020304" pitchFamily="18" charset="0"/>
                <a:cs typeface="Aptos" panose="020B0004020202020204" pitchFamily="34" charset="0"/>
                <a:sym typeface="Arial"/>
              </a:rPr>
              <a:t>, Responsable à l’association APRAS, adhérente au GEDES 35</a:t>
            </a:r>
          </a:p>
          <a:p>
            <a:pPr marL="214313" marR="0" lvl="0" indent="-214313"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fr-FR" sz="1600" b="0" i="0" u="none" strike="noStrike" kern="0" cap="none" spc="0" normalizeH="0" baseline="0" noProof="0">
              <a:ln>
                <a:noFill/>
              </a:ln>
              <a:solidFill>
                <a:srgbClr val="171643"/>
              </a:solidFill>
              <a:effectLst/>
              <a:uLnTx/>
              <a:uFillTx/>
              <a:latin typeface="Bitter" panose="00000500000000000000"/>
              <a:ea typeface="Times New Roman" panose="02020603050405020304" pitchFamily="18" charset="0"/>
              <a:cs typeface="Aptos" panose="020B0004020202020204" pitchFamily="34" charset="0"/>
              <a:sym typeface="Arial"/>
            </a:endParaRPr>
          </a:p>
          <a:p>
            <a:pPr marL="214313" marR="0" lvl="0" indent="-214313"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600" b="1" i="0" u="none" strike="noStrike" kern="0" cap="none" spc="0" normalizeH="0" baseline="0" noProof="0">
                <a:ln>
                  <a:noFill/>
                </a:ln>
                <a:solidFill>
                  <a:srgbClr val="171643"/>
                </a:solidFill>
                <a:effectLst/>
                <a:uLnTx/>
                <a:uFillTx/>
                <a:latin typeface="Bitter" panose="00000500000000000000"/>
                <a:cs typeface="Arial"/>
                <a:sym typeface="Arial"/>
              </a:rPr>
              <a:t>Mathilde </a:t>
            </a:r>
            <a:r>
              <a:rPr kumimoji="0" lang="fr-FR" sz="1600" b="1" i="0" u="none" strike="noStrike" kern="0" cap="none" spc="0" normalizeH="0" baseline="0" noProof="0" err="1">
                <a:ln>
                  <a:noFill/>
                </a:ln>
                <a:solidFill>
                  <a:srgbClr val="171643"/>
                </a:solidFill>
                <a:effectLst/>
                <a:uLnTx/>
                <a:uFillTx/>
                <a:latin typeface="Bitter" panose="00000500000000000000"/>
                <a:cs typeface="Arial"/>
                <a:sym typeface="Arial"/>
              </a:rPr>
              <a:t>Reberac</a:t>
            </a:r>
            <a:r>
              <a:rPr kumimoji="0" lang="fr-FR" sz="1600" b="0" i="0" u="none" strike="noStrike" kern="0" cap="none" spc="0" normalizeH="0" baseline="0" noProof="0">
                <a:ln>
                  <a:noFill/>
                </a:ln>
                <a:solidFill>
                  <a:srgbClr val="171643"/>
                </a:solidFill>
                <a:effectLst/>
                <a:uLnTx/>
                <a:uFillTx/>
                <a:latin typeface="Bitter" panose="00000500000000000000"/>
                <a:cs typeface="Arial"/>
                <a:sym typeface="Arial"/>
              </a:rPr>
              <a:t>, Chargée de communication, salariée du GEDIA</a:t>
            </a:r>
          </a:p>
        </p:txBody>
      </p:sp>
      <p:pic>
        <p:nvPicPr>
          <p:cNvPr id="12" name="Image 11" descr="Une image contenant Police, texte, Graphique, logo&#10;&#10;Description générée automatiquement">
            <a:extLst>
              <a:ext uri="{FF2B5EF4-FFF2-40B4-BE49-F238E27FC236}">
                <a16:creationId xmlns:a16="http://schemas.microsoft.com/office/drawing/2014/main" id="{12342C17-535E-54B1-5651-E61C5BFD67C2}"/>
              </a:ext>
            </a:extLst>
          </p:cNvPr>
          <p:cNvPicPr>
            <a:picLocks noChangeAspect="1"/>
          </p:cNvPicPr>
          <p:nvPr/>
        </p:nvPicPr>
        <p:blipFill>
          <a:blip r:embed="rId2"/>
          <a:stretch>
            <a:fillRect/>
          </a:stretch>
        </p:blipFill>
        <p:spPr>
          <a:xfrm>
            <a:off x="7297270" y="2928450"/>
            <a:ext cx="1711671" cy="1401503"/>
          </a:xfrm>
          <a:prstGeom prst="rect">
            <a:avLst/>
          </a:prstGeom>
        </p:spPr>
      </p:pic>
      <p:pic>
        <p:nvPicPr>
          <p:cNvPr id="15" name="Image 14" descr="Une image contenant écriture manuscrite, Police, calligraphie, typographie&#10;&#10;Description générée automatiquement">
            <a:extLst>
              <a:ext uri="{FF2B5EF4-FFF2-40B4-BE49-F238E27FC236}">
                <a16:creationId xmlns:a16="http://schemas.microsoft.com/office/drawing/2014/main" id="{644FC309-D612-DDE6-8514-890B2965CA10}"/>
              </a:ext>
            </a:extLst>
          </p:cNvPr>
          <p:cNvPicPr>
            <a:picLocks noChangeAspect="1"/>
          </p:cNvPicPr>
          <p:nvPr/>
        </p:nvPicPr>
        <p:blipFill>
          <a:blip r:embed="rId3"/>
          <a:stretch>
            <a:fillRect/>
          </a:stretch>
        </p:blipFill>
        <p:spPr>
          <a:xfrm>
            <a:off x="7188613" y="1594343"/>
            <a:ext cx="1820328" cy="923296"/>
          </a:xfrm>
          <a:prstGeom prst="rect">
            <a:avLst/>
          </a:prstGeom>
        </p:spPr>
      </p:pic>
    </p:spTree>
    <p:extLst>
      <p:ext uri="{BB962C8B-B14F-4D97-AF65-F5344CB8AC3E}">
        <p14:creationId xmlns:p14="http://schemas.microsoft.com/office/powerpoint/2010/main" val="2484503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187019B1-3025-3562-5287-F637EBD53269}"/>
              </a:ext>
            </a:extLst>
          </p:cNvPr>
          <p:cNvSpPr txBox="1"/>
          <p:nvPr/>
        </p:nvSpPr>
        <p:spPr>
          <a:xfrm>
            <a:off x="385301" y="793702"/>
            <a:ext cx="5877233" cy="553998"/>
          </a:xfrm>
          <a:prstGeom prst="rect">
            <a:avLst/>
          </a:prstGeom>
          <a:noFill/>
        </p:spPr>
        <p:txBody>
          <a:bodyPr wrap="square" rtlCol="0">
            <a:spAutoFit/>
          </a:bodyPr>
          <a:lstStyle/>
          <a:p>
            <a:r>
              <a:rPr lang="fr-FR" sz="3000" b="1">
                <a:solidFill>
                  <a:srgbClr val="E7344C"/>
                </a:solidFill>
                <a:latin typeface="Bitter" panose="00000500000000000000" pitchFamily="50" charset="0"/>
              </a:rPr>
              <a:t>Et la suite ?</a:t>
            </a:r>
          </a:p>
        </p:txBody>
      </p:sp>
      <p:sp>
        <p:nvSpPr>
          <p:cNvPr id="11" name="ZoneTexte 10">
            <a:extLst>
              <a:ext uri="{FF2B5EF4-FFF2-40B4-BE49-F238E27FC236}">
                <a16:creationId xmlns:a16="http://schemas.microsoft.com/office/drawing/2014/main" id="{79CDE8A1-DA55-3CE1-FF49-3B6A76F35357}"/>
              </a:ext>
            </a:extLst>
          </p:cNvPr>
          <p:cNvSpPr txBox="1"/>
          <p:nvPr/>
        </p:nvSpPr>
        <p:spPr>
          <a:xfrm>
            <a:off x="385302" y="1429776"/>
            <a:ext cx="7225734" cy="3339376"/>
          </a:xfrm>
          <a:prstGeom prst="rect">
            <a:avLst/>
          </a:prstGeom>
          <a:noFill/>
        </p:spPr>
        <p:txBody>
          <a:bodyPr wrap="square" rtlCol="0">
            <a:spAutoFit/>
          </a:bodyPr>
          <a:lstStyle/>
          <a:p>
            <a:pPr>
              <a:spcAft>
                <a:spcPts val="600"/>
              </a:spcAft>
            </a:pPr>
            <a:r>
              <a:rPr lang="fr-FR" sz="1500">
                <a:solidFill>
                  <a:srgbClr val="1A1942"/>
                </a:solidFill>
                <a:latin typeface="Bitter" panose="00000500000000000000" pitchFamily="50" charset="0"/>
              </a:rPr>
              <a:t>Rapprochez-vous des Mouvements associatifs régionaux pour avoir des infos sur le sujet :</a:t>
            </a:r>
          </a:p>
          <a:p>
            <a:pPr>
              <a:spcAft>
                <a:spcPts val="600"/>
              </a:spcAft>
            </a:pPr>
            <a:endParaRPr lang="fr-FR" sz="600">
              <a:solidFill>
                <a:srgbClr val="1A1942"/>
              </a:solidFill>
              <a:latin typeface="Bitter" panose="00000500000000000000" pitchFamily="50" charset="0"/>
            </a:endParaRPr>
          </a:p>
          <a:p>
            <a:pPr marL="538163" lvl="2" indent="-198835">
              <a:spcAft>
                <a:spcPts val="600"/>
              </a:spcAft>
              <a:buFont typeface="Arial" panose="020B0604020202020204" pitchFamily="34" charset="0"/>
              <a:buChar char="•"/>
            </a:pPr>
            <a:r>
              <a:rPr lang="fr-FR" sz="1200" b="1">
                <a:solidFill>
                  <a:srgbClr val="1A1942"/>
                </a:solidFill>
                <a:latin typeface="Bitter" panose="00000500000000000000" pitchFamily="50" charset="0"/>
              </a:rPr>
              <a:t>Région PACA </a:t>
            </a:r>
            <a:r>
              <a:rPr lang="fr-FR" sz="1200">
                <a:solidFill>
                  <a:srgbClr val="1A1942"/>
                </a:solidFill>
                <a:latin typeface="Bitter" panose="00000500000000000000" pitchFamily="50" charset="0"/>
              </a:rPr>
              <a:t>: </a:t>
            </a:r>
            <a:r>
              <a:rPr lang="fr-FR" sz="1200">
                <a:latin typeface="Bitter" panose="00000500000000000000" pitchFamily="50" charset="0"/>
              </a:rPr>
              <a:t>Thomas Arlet </a:t>
            </a:r>
            <a:r>
              <a:rPr lang="fr-FR" sz="1200">
                <a:latin typeface="Bitter" panose="00000500000000000000" pitchFamily="50" charset="0"/>
                <a:hlinkClick r:id="rId2"/>
              </a:rPr>
              <a:t>tarlet@lemouvementassociatif.org</a:t>
            </a:r>
            <a:r>
              <a:rPr lang="fr-FR" sz="1200">
                <a:latin typeface="Bitter" panose="00000500000000000000" pitchFamily="50" charset="0"/>
              </a:rPr>
              <a:t> </a:t>
            </a:r>
          </a:p>
          <a:p>
            <a:pPr marL="538163" lvl="2" indent="-198835">
              <a:spcAft>
                <a:spcPts val="600"/>
              </a:spcAft>
              <a:buFont typeface="Arial" panose="020B0604020202020204" pitchFamily="34" charset="0"/>
              <a:buChar char="•"/>
            </a:pPr>
            <a:r>
              <a:rPr lang="fr-FR" sz="1200" b="1">
                <a:solidFill>
                  <a:srgbClr val="1A1942"/>
                </a:solidFill>
                <a:latin typeface="Bitter" panose="00000500000000000000" pitchFamily="50" charset="0"/>
              </a:rPr>
              <a:t>Région Nouvelle Aquitaine </a:t>
            </a:r>
            <a:r>
              <a:rPr lang="fr-FR" sz="1200">
                <a:solidFill>
                  <a:srgbClr val="1A1942"/>
                </a:solidFill>
                <a:latin typeface="Bitter" panose="00000500000000000000" pitchFamily="50" charset="0"/>
              </a:rPr>
              <a:t>: Amandine </a:t>
            </a:r>
            <a:r>
              <a:rPr lang="fr-FR" sz="1200" err="1">
                <a:solidFill>
                  <a:srgbClr val="1A1942"/>
                </a:solidFill>
                <a:latin typeface="Bitter" panose="00000500000000000000" pitchFamily="50" charset="0"/>
              </a:rPr>
              <a:t>Meyran</a:t>
            </a:r>
            <a:r>
              <a:rPr lang="fr-FR" sz="1200">
                <a:solidFill>
                  <a:srgbClr val="1A1942"/>
                </a:solidFill>
                <a:latin typeface="Bitter" panose="00000500000000000000" pitchFamily="50" charset="0"/>
              </a:rPr>
              <a:t> - </a:t>
            </a:r>
            <a:r>
              <a:rPr lang="fr-FR" sz="1200">
                <a:solidFill>
                  <a:srgbClr val="1A1942"/>
                </a:solidFill>
                <a:latin typeface="Bitter" panose="00000500000000000000" pitchFamily="50" charset="0"/>
                <a:hlinkClick r:id="rId3"/>
              </a:rPr>
              <a:t>ameyran@lemouvementassociatif.org</a:t>
            </a:r>
            <a:r>
              <a:rPr lang="fr-FR" sz="1200">
                <a:solidFill>
                  <a:srgbClr val="1A1942"/>
                </a:solidFill>
                <a:latin typeface="Bitter" panose="00000500000000000000" pitchFamily="50" charset="0"/>
              </a:rPr>
              <a:t> </a:t>
            </a:r>
          </a:p>
          <a:p>
            <a:pPr marL="538163" lvl="2" indent="-198835">
              <a:spcAft>
                <a:spcPts val="600"/>
              </a:spcAft>
              <a:buFont typeface="Arial" panose="020B0604020202020204" pitchFamily="34" charset="0"/>
              <a:buChar char="•"/>
            </a:pPr>
            <a:r>
              <a:rPr lang="fr-FR" sz="1200" b="1">
                <a:solidFill>
                  <a:srgbClr val="1A1942"/>
                </a:solidFill>
                <a:latin typeface="Bitter" panose="00000500000000000000" pitchFamily="50" charset="0"/>
              </a:rPr>
              <a:t>LMA Alsace : </a:t>
            </a:r>
            <a:r>
              <a:rPr lang="fr-FR" sz="1200">
                <a:solidFill>
                  <a:srgbClr val="1A1942"/>
                </a:solidFill>
                <a:latin typeface="Bitter" panose="00000500000000000000" pitchFamily="50" charset="0"/>
                <a:hlinkClick r:id="rId4"/>
              </a:rPr>
              <a:t>https://www.alsacemouvementassociatif.org/fr/contact.html</a:t>
            </a:r>
            <a:r>
              <a:rPr lang="fr-FR" sz="1200">
                <a:solidFill>
                  <a:srgbClr val="1A1942"/>
                </a:solidFill>
                <a:latin typeface="Bitter" panose="00000500000000000000" pitchFamily="50" charset="0"/>
              </a:rPr>
              <a:t> </a:t>
            </a:r>
          </a:p>
          <a:p>
            <a:pPr marL="538163" lvl="2" indent="-198835">
              <a:spcAft>
                <a:spcPts val="600"/>
              </a:spcAft>
              <a:buFont typeface="Arial" panose="020B0604020202020204" pitchFamily="34" charset="0"/>
              <a:buChar char="•"/>
            </a:pPr>
            <a:r>
              <a:rPr lang="fr-FR" sz="1200" b="1">
                <a:solidFill>
                  <a:srgbClr val="1A1942"/>
                </a:solidFill>
                <a:latin typeface="Bitter" panose="00000500000000000000" pitchFamily="50" charset="0"/>
              </a:rPr>
              <a:t>LMA Champagne-Ardenne </a:t>
            </a:r>
            <a:r>
              <a:rPr lang="fr-FR" sz="1200">
                <a:solidFill>
                  <a:srgbClr val="1A1942"/>
                </a:solidFill>
                <a:latin typeface="Bitter" panose="00000500000000000000" pitchFamily="50" charset="0"/>
              </a:rPr>
              <a:t>: </a:t>
            </a:r>
            <a:r>
              <a:rPr lang="fr-FR" sz="1200">
                <a:solidFill>
                  <a:srgbClr val="1A1942"/>
                </a:solidFill>
                <a:latin typeface="Bitter" panose="00000500000000000000" pitchFamily="50" charset="0"/>
                <a:hlinkClick r:id="rId5"/>
              </a:rPr>
              <a:t>contact@lemouvementassociatif-ca.org</a:t>
            </a:r>
            <a:r>
              <a:rPr lang="fr-FR" sz="1200">
                <a:solidFill>
                  <a:srgbClr val="1A1942"/>
                </a:solidFill>
                <a:latin typeface="Bitter" panose="00000500000000000000" pitchFamily="50" charset="0"/>
              </a:rPr>
              <a:t> </a:t>
            </a:r>
          </a:p>
          <a:p>
            <a:pPr marL="538163" lvl="2" indent="-198835">
              <a:spcAft>
                <a:spcPts val="600"/>
              </a:spcAft>
              <a:buFont typeface="Arial" panose="020B0604020202020204" pitchFamily="34" charset="0"/>
              <a:buChar char="•"/>
            </a:pPr>
            <a:r>
              <a:rPr lang="fr-FR" sz="1200" b="1">
                <a:solidFill>
                  <a:srgbClr val="1A1942"/>
                </a:solidFill>
                <a:latin typeface="Bitter" panose="00000500000000000000" pitchFamily="50" charset="0"/>
              </a:rPr>
              <a:t>LMA Lorraine </a:t>
            </a:r>
            <a:r>
              <a:rPr lang="fr-FR" sz="1200">
                <a:solidFill>
                  <a:srgbClr val="1A1942"/>
                </a:solidFill>
                <a:latin typeface="Bitter" panose="00000500000000000000" pitchFamily="50" charset="0"/>
              </a:rPr>
              <a:t>: </a:t>
            </a:r>
            <a:r>
              <a:rPr lang="fr-FR" sz="1200">
                <a:solidFill>
                  <a:srgbClr val="1A1942"/>
                </a:solidFill>
                <a:latin typeface="Bitter" panose="00000500000000000000" pitchFamily="50" charset="0"/>
                <a:hlinkClick r:id="rId6"/>
              </a:rPr>
              <a:t>lma@lorrainemouvementassociatif.com</a:t>
            </a:r>
            <a:r>
              <a:rPr lang="fr-FR" sz="1200">
                <a:solidFill>
                  <a:srgbClr val="1A1942"/>
                </a:solidFill>
                <a:latin typeface="Bitter" panose="00000500000000000000" pitchFamily="50" charset="0"/>
              </a:rPr>
              <a:t> </a:t>
            </a:r>
          </a:p>
          <a:p>
            <a:pPr marL="538163" lvl="2" indent="-198835">
              <a:spcAft>
                <a:spcPts val="600"/>
              </a:spcAft>
              <a:buFont typeface="Arial" panose="020B0604020202020204" pitchFamily="34" charset="0"/>
              <a:buChar char="•"/>
            </a:pPr>
            <a:r>
              <a:rPr lang="fr-FR" sz="1200" b="1">
                <a:solidFill>
                  <a:srgbClr val="1A1942"/>
                </a:solidFill>
                <a:latin typeface="Bitter" panose="00000500000000000000" pitchFamily="50" charset="0"/>
              </a:rPr>
              <a:t>Région Centre Val de Loire </a:t>
            </a:r>
            <a:r>
              <a:rPr lang="fr-FR" sz="1200">
                <a:solidFill>
                  <a:srgbClr val="1A1942"/>
                </a:solidFill>
                <a:latin typeface="Bitter" panose="00000500000000000000" pitchFamily="50" charset="0"/>
              </a:rPr>
              <a:t>: Cécile Belin - </a:t>
            </a:r>
            <a:r>
              <a:rPr lang="fr-FR" sz="1200">
                <a:solidFill>
                  <a:srgbClr val="1A1942"/>
                </a:solidFill>
                <a:latin typeface="Bitter" panose="00000500000000000000" pitchFamily="50" charset="0"/>
                <a:hlinkClick r:id="rId7"/>
              </a:rPr>
              <a:t>cbelin@lemouvementassociatif.org</a:t>
            </a:r>
            <a:endParaRPr lang="fr-FR" sz="1200">
              <a:solidFill>
                <a:srgbClr val="1A1942"/>
              </a:solidFill>
              <a:latin typeface="Bitter" panose="00000500000000000000" pitchFamily="50" charset="0"/>
            </a:endParaRPr>
          </a:p>
          <a:p>
            <a:pPr marL="538163" lvl="2" indent="-198835">
              <a:spcAft>
                <a:spcPts val="600"/>
              </a:spcAft>
              <a:buFont typeface="Arial" panose="020B0604020202020204" pitchFamily="34" charset="0"/>
              <a:buChar char="•"/>
            </a:pPr>
            <a:r>
              <a:rPr lang="fr-FR" sz="1200" b="1">
                <a:solidFill>
                  <a:srgbClr val="1A1942"/>
                </a:solidFill>
                <a:latin typeface="Bitter" panose="00000500000000000000" pitchFamily="50" charset="0"/>
              </a:rPr>
              <a:t>Région HDF</a:t>
            </a:r>
            <a:r>
              <a:rPr lang="fr-FR" sz="1200">
                <a:solidFill>
                  <a:srgbClr val="1A1942"/>
                </a:solidFill>
                <a:latin typeface="Bitter" panose="00000500000000000000" pitchFamily="50" charset="0"/>
              </a:rPr>
              <a:t> : Leslie Martin - </a:t>
            </a:r>
            <a:r>
              <a:rPr lang="fr-FR" sz="1200">
                <a:solidFill>
                  <a:srgbClr val="1A1942"/>
                </a:solidFill>
                <a:latin typeface="Bitter" panose="00000500000000000000" pitchFamily="50" charset="0"/>
                <a:hlinkClick r:id="rId8"/>
              </a:rPr>
              <a:t>leslie.martin@lmahdf.org</a:t>
            </a:r>
            <a:endParaRPr lang="fr-FR" sz="1200">
              <a:solidFill>
                <a:srgbClr val="1A1942"/>
              </a:solidFill>
              <a:latin typeface="Bitter" panose="00000500000000000000" pitchFamily="50" charset="0"/>
            </a:endParaRPr>
          </a:p>
          <a:p>
            <a:pPr marL="538163" lvl="2" indent="-198835">
              <a:spcAft>
                <a:spcPts val="600"/>
              </a:spcAft>
              <a:buFont typeface="Arial" panose="020B0604020202020204" pitchFamily="34" charset="0"/>
              <a:buChar char="•"/>
            </a:pPr>
            <a:r>
              <a:rPr lang="fr-FR" sz="1200" b="1">
                <a:solidFill>
                  <a:srgbClr val="1A1942"/>
                </a:solidFill>
                <a:latin typeface="Bitter" panose="00000500000000000000" pitchFamily="50" charset="0"/>
              </a:rPr>
              <a:t>Région Auvergne-Rhône-Alpes : </a:t>
            </a:r>
            <a:r>
              <a:rPr lang="fr-FR" sz="1200">
                <a:solidFill>
                  <a:srgbClr val="1A1942"/>
                </a:solidFill>
                <a:latin typeface="Bitter" panose="00000500000000000000" pitchFamily="50" charset="0"/>
                <a:hlinkClick r:id="rId9"/>
              </a:rPr>
              <a:t>aura@lemouvementassociatif.org</a:t>
            </a:r>
            <a:r>
              <a:rPr lang="fr-FR" sz="1200">
                <a:solidFill>
                  <a:srgbClr val="1A1942"/>
                </a:solidFill>
                <a:latin typeface="Bitter" panose="00000500000000000000" pitchFamily="50" charset="0"/>
              </a:rPr>
              <a:t> - </a:t>
            </a:r>
            <a:r>
              <a:rPr lang="fr-FR" sz="1200">
                <a:solidFill>
                  <a:srgbClr val="1A1942"/>
                </a:solidFill>
                <a:latin typeface="Bitter" panose="00000500000000000000" pitchFamily="50" charset="0"/>
                <a:hlinkClick r:id="rId10"/>
              </a:rPr>
              <a:t>démarche PMAE</a:t>
            </a:r>
            <a:endParaRPr lang="fr-FR" sz="1200">
              <a:solidFill>
                <a:srgbClr val="1A1942"/>
              </a:solidFill>
              <a:latin typeface="Bitter" panose="00000500000000000000" pitchFamily="50" charset="0"/>
            </a:endParaRPr>
          </a:p>
          <a:p>
            <a:pPr marL="538163" lvl="2" indent="-198835">
              <a:spcAft>
                <a:spcPts val="600"/>
              </a:spcAft>
              <a:buFont typeface="Arial" panose="020B0604020202020204" pitchFamily="34" charset="0"/>
              <a:buChar char="•"/>
            </a:pPr>
            <a:r>
              <a:rPr lang="fr-FR" sz="1200" b="1">
                <a:solidFill>
                  <a:srgbClr val="1A1942"/>
                </a:solidFill>
                <a:latin typeface="Bitter" panose="00000500000000000000" pitchFamily="50" charset="0"/>
              </a:rPr>
              <a:t>Autres régions </a:t>
            </a:r>
            <a:r>
              <a:rPr lang="fr-FR" sz="1200">
                <a:solidFill>
                  <a:srgbClr val="1A1942"/>
                </a:solidFill>
                <a:latin typeface="Bitter" panose="00000500000000000000" pitchFamily="50" charset="0"/>
              </a:rPr>
              <a:t>: </a:t>
            </a:r>
            <a:r>
              <a:rPr lang="fr-FR" sz="1200">
                <a:solidFill>
                  <a:srgbClr val="1A1942"/>
                </a:solidFill>
                <a:latin typeface="Bitter" panose="00000500000000000000" pitchFamily="50" charset="0"/>
                <a:hlinkClick r:id="rId11"/>
              </a:rPr>
              <a:t>https://lemouvementassociatif.org/nos-membres/</a:t>
            </a:r>
            <a:r>
              <a:rPr lang="fr-FR" sz="1200">
                <a:solidFill>
                  <a:srgbClr val="1A1942"/>
                </a:solidFill>
                <a:latin typeface="Bitter" panose="00000500000000000000" pitchFamily="50" charset="0"/>
              </a:rPr>
              <a:t> </a:t>
            </a:r>
          </a:p>
          <a:p>
            <a:pPr marL="538163" lvl="2" indent="-198835">
              <a:spcAft>
                <a:spcPts val="600"/>
              </a:spcAft>
              <a:buFont typeface="Arial" panose="020B0604020202020204" pitchFamily="34" charset="0"/>
              <a:buChar char="•"/>
            </a:pPr>
            <a:r>
              <a:rPr lang="fr-FR" sz="1200" b="1">
                <a:solidFill>
                  <a:srgbClr val="1A1942"/>
                </a:solidFill>
                <a:latin typeface="Bitter" panose="00000500000000000000" pitchFamily="50" charset="0"/>
              </a:rPr>
              <a:t>National : </a:t>
            </a:r>
            <a:r>
              <a:rPr lang="fr-FR" sz="1200">
                <a:latin typeface="Bitter" panose="00000500000000000000" pitchFamily="50" charset="0"/>
                <a:hlinkClick r:id="rId12" tooltip="mailto:contact@lemouvementassociatif.org"/>
              </a:rPr>
              <a:t>contact@lemouvementassociatif.org</a:t>
            </a:r>
            <a:r>
              <a:rPr lang="fr-FR" sz="1200">
                <a:latin typeface="Bitter" panose="00000500000000000000" pitchFamily="50" charset="0"/>
              </a:rPr>
              <a:t> </a:t>
            </a:r>
            <a:endParaRPr lang="fr-FR" sz="1200">
              <a:solidFill>
                <a:srgbClr val="1A1942"/>
              </a:solidFill>
              <a:latin typeface="Bitter" panose="00000500000000000000" pitchFamily="50" charset="0"/>
            </a:endParaRPr>
          </a:p>
        </p:txBody>
      </p:sp>
    </p:spTree>
    <p:extLst>
      <p:ext uri="{BB962C8B-B14F-4D97-AF65-F5344CB8AC3E}">
        <p14:creationId xmlns:p14="http://schemas.microsoft.com/office/powerpoint/2010/main" val="748310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187019B1-3025-3562-5287-F637EBD53269}"/>
              </a:ext>
            </a:extLst>
          </p:cNvPr>
          <p:cNvSpPr txBox="1"/>
          <p:nvPr/>
        </p:nvSpPr>
        <p:spPr>
          <a:xfrm>
            <a:off x="385301" y="793702"/>
            <a:ext cx="5877233" cy="553998"/>
          </a:xfrm>
          <a:prstGeom prst="rect">
            <a:avLst/>
          </a:prstGeom>
          <a:noFill/>
        </p:spPr>
        <p:txBody>
          <a:bodyPr wrap="square" rtlCol="0">
            <a:spAutoFit/>
          </a:bodyPr>
          <a:lstStyle/>
          <a:p>
            <a:r>
              <a:rPr lang="fr-FR" sz="3000" b="1">
                <a:solidFill>
                  <a:srgbClr val="E7344C"/>
                </a:solidFill>
                <a:latin typeface="Bitter" panose="00000500000000000000" pitchFamily="50" charset="0"/>
              </a:rPr>
              <a:t>Et la suite ?</a:t>
            </a:r>
          </a:p>
        </p:txBody>
      </p:sp>
      <p:sp>
        <p:nvSpPr>
          <p:cNvPr id="11" name="ZoneTexte 10">
            <a:extLst>
              <a:ext uri="{FF2B5EF4-FFF2-40B4-BE49-F238E27FC236}">
                <a16:creationId xmlns:a16="http://schemas.microsoft.com/office/drawing/2014/main" id="{79CDE8A1-DA55-3CE1-FF49-3B6A76F35357}"/>
              </a:ext>
            </a:extLst>
          </p:cNvPr>
          <p:cNvSpPr txBox="1"/>
          <p:nvPr/>
        </p:nvSpPr>
        <p:spPr>
          <a:xfrm>
            <a:off x="654243" y="1447706"/>
            <a:ext cx="7207805" cy="3170099"/>
          </a:xfrm>
          <a:prstGeom prst="rect">
            <a:avLst/>
          </a:prstGeom>
          <a:noFill/>
        </p:spPr>
        <p:txBody>
          <a:bodyPr wrap="square" rtlCol="0">
            <a:spAutoFit/>
          </a:bodyPr>
          <a:lstStyle/>
          <a:p>
            <a:pPr>
              <a:spcAft>
                <a:spcPts val="600"/>
              </a:spcAft>
            </a:pPr>
            <a:r>
              <a:rPr lang="fr-FR" sz="1600">
                <a:solidFill>
                  <a:srgbClr val="1A1942"/>
                </a:solidFill>
                <a:latin typeface="Bitter" panose="00000500000000000000" pitchFamily="50" charset="0"/>
              </a:rPr>
              <a:t>De la documentation sur le sujet :</a:t>
            </a:r>
          </a:p>
          <a:p>
            <a:pPr>
              <a:spcAft>
                <a:spcPts val="600"/>
              </a:spcAft>
            </a:pPr>
            <a:endParaRPr lang="fr-FR" sz="1600">
              <a:solidFill>
                <a:srgbClr val="1A1942"/>
              </a:solidFill>
              <a:latin typeface="Bitter" panose="00000500000000000000" pitchFamily="50" charset="0"/>
            </a:endParaRPr>
          </a:p>
          <a:p>
            <a:pPr>
              <a:spcAft>
                <a:spcPts val="600"/>
              </a:spcAft>
            </a:pPr>
            <a:r>
              <a:rPr lang="fr-FR" sz="1600">
                <a:solidFill>
                  <a:srgbClr val="1A1942"/>
                </a:solidFill>
                <a:latin typeface="Bitter" panose="00000500000000000000" pitchFamily="50" charset="0"/>
                <a:hlinkClick r:id="rId2" action="ppaction://hlinkfile"/>
              </a:rPr>
              <a:t>Monographie de l’Avise</a:t>
            </a:r>
            <a:endParaRPr lang="fr-FR" sz="1600">
              <a:solidFill>
                <a:srgbClr val="1A1942"/>
              </a:solidFill>
              <a:latin typeface="Bitter" panose="00000500000000000000" pitchFamily="50" charset="0"/>
            </a:endParaRPr>
          </a:p>
          <a:p>
            <a:pPr>
              <a:spcAft>
                <a:spcPts val="600"/>
              </a:spcAft>
            </a:pPr>
            <a:r>
              <a:rPr lang="fr-FR" sz="1600">
                <a:solidFill>
                  <a:srgbClr val="1A1942"/>
                </a:solidFill>
                <a:latin typeface="Bitter" panose="00000500000000000000" pitchFamily="50" charset="0"/>
                <a:hlinkClick r:id="rId3" action="ppaction://hlinkfile"/>
              </a:rPr>
              <a:t>Guide pratique de l’Avise </a:t>
            </a:r>
            <a:endParaRPr lang="fr-FR" sz="1600">
              <a:solidFill>
                <a:srgbClr val="1A1942"/>
              </a:solidFill>
              <a:latin typeface="Bitter" panose="00000500000000000000" pitchFamily="50" charset="0"/>
            </a:endParaRPr>
          </a:p>
          <a:p>
            <a:pPr>
              <a:spcAft>
                <a:spcPts val="600"/>
              </a:spcAft>
            </a:pPr>
            <a:r>
              <a:rPr lang="fr-FR" sz="1600">
                <a:solidFill>
                  <a:srgbClr val="1A1942"/>
                </a:solidFill>
                <a:latin typeface="Bitter" panose="00000500000000000000" pitchFamily="50" charset="0"/>
                <a:hlinkClick r:id="rId4" action="ppaction://hlinkfile"/>
              </a:rPr>
              <a:t>Les groupements employeurs du secteur non marchand – Avise </a:t>
            </a:r>
            <a:endParaRPr lang="fr-FR" sz="1600">
              <a:solidFill>
                <a:srgbClr val="1A1942"/>
              </a:solidFill>
              <a:latin typeface="Bitter" panose="00000500000000000000" pitchFamily="50" charset="0"/>
            </a:endParaRPr>
          </a:p>
          <a:p>
            <a:pPr>
              <a:spcAft>
                <a:spcPts val="600"/>
              </a:spcAft>
            </a:pPr>
            <a:r>
              <a:rPr lang="fr-FR" sz="1600">
                <a:solidFill>
                  <a:srgbClr val="1A1942"/>
                </a:solidFill>
                <a:latin typeface="Bitter" panose="00000500000000000000" pitchFamily="50" charset="0"/>
                <a:hlinkClick r:id="rId5"/>
              </a:rPr>
              <a:t>Mutualiser des emplois et des compétences dans l’économie sociale et solidaire – UDES </a:t>
            </a:r>
            <a:endParaRPr lang="fr-FR" sz="1600">
              <a:solidFill>
                <a:srgbClr val="1A1942"/>
              </a:solidFill>
              <a:latin typeface="Bitter" panose="00000500000000000000" pitchFamily="50" charset="0"/>
            </a:endParaRPr>
          </a:p>
          <a:p>
            <a:pPr>
              <a:spcAft>
                <a:spcPts val="600"/>
              </a:spcAft>
            </a:pPr>
            <a:r>
              <a:rPr lang="fr-FR" sz="1600">
                <a:solidFill>
                  <a:srgbClr val="1A1942"/>
                </a:solidFill>
                <a:latin typeface="Bitter" panose="00000500000000000000" pitchFamily="50" charset="0"/>
                <a:hlinkClick r:id="rId6"/>
              </a:rPr>
              <a:t>Site du CRGE </a:t>
            </a:r>
            <a:endParaRPr lang="fr-FR" sz="1600">
              <a:solidFill>
                <a:srgbClr val="1A1942"/>
              </a:solidFill>
              <a:latin typeface="Bitter" panose="00000500000000000000" pitchFamily="50" charset="0"/>
            </a:endParaRPr>
          </a:p>
          <a:p>
            <a:pPr>
              <a:spcAft>
                <a:spcPts val="600"/>
              </a:spcAft>
            </a:pPr>
            <a:r>
              <a:rPr lang="fr-FR" sz="1600">
                <a:solidFill>
                  <a:srgbClr val="1A1942"/>
                </a:solidFill>
                <a:latin typeface="Bitter" panose="00000500000000000000" pitchFamily="50" charset="0"/>
                <a:hlinkClick r:id="rId7"/>
              </a:rPr>
              <a:t>Site du GEDES 35</a:t>
            </a:r>
            <a:endParaRPr lang="fr-FR" sz="1600">
              <a:solidFill>
                <a:srgbClr val="1A1942"/>
              </a:solidFill>
              <a:latin typeface="Bitter" panose="00000500000000000000" pitchFamily="50" charset="0"/>
            </a:endParaRPr>
          </a:p>
          <a:p>
            <a:pPr>
              <a:spcAft>
                <a:spcPts val="600"/>
              </a:spcAft>
            </a:pPr>
            <a:r>
              <a:rPr lang="fr-FR" sz="1600">
                <a:solidFill>
                  <a:srgbClr val="1A1942"/>
                </a:solidFill>
                <a:latin typeface="Bitter" panose="00000500000000000000" pitchFamily="50" charset="0"/>
                <a:hlinkClick r:id="rId8"/>
              </a:rPr>
              <a:t>Site du GEDIA </a:t>
            </a:r>
            <a:endParaRPr lang="fr-FR" sz="1600">
              <a:solidFill>
                <a:srgbClr val="1A1942"/>
              </a:solidFill>
              <a:latin typeface="Bitter" panose="00000500000000000000" pitchFamily="50" charset="0"/>
            </a:endParaRPr>
          </a:p>
        </p:txBody>
      </p:sp>
    </p:spTree>
    <p:extLst>
      <p:ext uri="{BB962C8B-B14F-4D97-AF65-F5344CB8AC3E}">
        <p14:creationId xmlns:p14="http://schemas.microsoft.com/office/powerpoint/2010/main" val="3668552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3D0F0FB-00C3-46FE-85DB-7D15998DBE6B}"/>
              </a:ext>
            </a:extLst>
          </p:cNvPr>
          <p:cNvSpPr>
            <a:spLocks noGrp="1"/>
          </p:cNvSpPr>
          <p:nvPr>
            <p:ph type="body" sz="quarter" idx="12"/>
          </p:nvPr>
        </p:nvSpPr>
        <p:spPr>
          <a:xfrm>
            <a:off x="529567" y="1817239"/>
            <a:ext cx="7704856" cy="1031051"/>
          </a:xfrm>
        </p:spPr>
        <p:txBody>
          <a:bodyPr numCol="3"/>
          <a:lstStyle/>
          <a:p>
            <a:endParaRPr lang="fr-FR"/>
          </a:p>
          <a:p>
            <a:endParaRPr lang="fr-FR" sz="1200"/>
          </a:p>
          <a:p>
            <a:endParaRPr lang="fr-FR" sz="1200"/>
          </a:p>
          <a:p>
            <a:endParaRPr lang="fr-FR" sz="1200"/>
          </a:p>
          <a:p>
            <a:endParaRPr lang="fr-FR" sz="1200"/>
          </a:p>
          <a:p>
            <a:pPr algn="ctr"/>
            <a:endParaRPr lang="fr-FR" sz="1100" b="1"/>
          </a:p>
          <a:p>
            <a:pPr algn="ctr"/>
            <a:endParaRPr lang="fr-FR" sz="1500" b="1"/>
          </a:p>
          <a:p>
            <a:pPr marL="171446" indent="-171446">
              <a:buFont typeface="Arial" panose="020B0604020202020204" pitchFamily="34" charset="0"/>
              <a:buChar char="•"/>
            </a:pPr>
            <a:endParaRPr lang="fr-FR" sz="1200"/>
          </a:p>
        </p:txBody>
      </p:sp>
      <p:sp>
        <p:nvSpPr>
          <p:cNvPr id="4" name="Espace réservé du texte 3">
            <a:extLst>
              <a:ext uri="{FF2B5EF4-FFF2-40B4-BE49-F238E27FC236}">
                <a16:creationId xmlns:a16="http://schemas.microsoft.com/office/drawing/2014/main" id="{E8E7E770-66BC-4B3E-A2EC-6B5A445DA465}"/>
              </a:ext>
            </a:extLst>
          </p:cNvPr>
          <p:cNvSpPr>
            <a:spLocks noGrp="1"/>
          </p:cNvSpPr>
          <p:nvPr>
            <p:ph type="body" sz="quarter" idx="10"/>
          </p:nvPr>
        </p:nvSpPr>
        <p:spPr>
          <a:xfrm>
            <a:off x="2840780" y="1143970"/>
            <a:ext cx="3960118" cy="284693"/>
          </a:xfrm>
        </p:spPr>
        <p:txBody>
          <a:bodyPr/>
          <a:lstStyle/>
          <a:p>
            <a:r>
              <a:rPr lang="fr-FR" sz="1600" b="1"/>
              <a:t>Quelques règles de modération</a:t>
            </a:r>
          </a:p>
        </p:txBody>
      </p:sp>
      <mc:AlternateContent xmlns:mc="http://schemas.openxmlformats.org/markup-compatibility/2006">
        <mc:Choice xmlns:p14="http://schemas.microsoft.com/office/powerpoint/2010/main" Requires="p14">
          <p:contentPart p14:bwMode="auto" r:id="rId2">
            <p14:nvContentPartPr>
              <p14:cNvPr id="2" name="Encre 1">
                <a:extLst>
                  <a:ext uri="{FF2B5EF4-FFF2-40B4-BE49-F238E27FC236}">
                    <a16:creationId xmlns:a16="http://schemas.microsoft.com/office/drawing/2014/main" id="{79D0DF32-FA51-4A7A-9DE9-13ECB69B7D5B}"/>
                  </a:ext>
                </a:extLst>
              </p14:cNvPr>
              <p14:cNvContentPartPr/>
              <p14:nvPr/>
            </p14:nvContentPartPr>
            <p14:xfrm>
              <a:off x="1073420" y="1902960"/>
              <a:ext cx="360" cy="360"/>
            </p14:xfrm>
          </p:contentPart>
        </mc:Choice>
        <mc:Fallback>
          <p:pic>
            <p:nvPicPr>
              <p:cNvPr id="2" name="Encre 1">
                <a:extLst>
                  <a:ext uri="{FF2B5EF4-FFF2-40B4-BE49-F238E27FC236}">
                    <a16:creationId xmlns:a16="http://schemas.microsoft.com/office/drawing/2014/main" id="{79D0DF32-FA51-4A7A-9DE9-13ECB69B7D5B}"/>
                  </a:ext>
                </a:extLst>
              </p:cNvPr>
              <p:cNvPicPr/>
              <p:nvPr/>
            </p:nvPicPr>
            <p:blipFill>
              <a:blip r:embed="rId3"/>
              <a:stretch>
                <a:fillRect/>
              </a:stretch>
            </p:blipFill>
            <p:spPr>
              <a:xfrm>
                <a:off x="1064420" y="1893960"/>
                <a:ext cx="18000" cy="18000"/>
              </a:xfrm>
              <a:prstGeom prst="rect">
                <a:avLst/>
              </a:prstGeom>
            </p:spPr>
          </p:pic>
        </mc:Fallback>
      </mc:AlternateContent>
      <p:grpSp>
        <p:nvGrpSpPr>
          <p:cNvPr id="31" name="Groupe 30">
            <a:extLst>
              <a:ext uri="{FF2B5EF4-FFF2-40B4-BE49-F238E27FC236}">
                <a16:creationId xmlns:a16="http://schemas.microsoft.com/office/drawing/2014/main" id="{967C5D3E-313A-452C-BA02-525693947302}"/>
              </a:ext>
            </a:extLst>
          </p:cNvPr>
          <p:cNvGrpSpPr/>
          <p:nvPr/>
        </p:nvGrpSpPr>
        <p:grpSpPr>
          <a:xfrm>
            <a:off x="2307140" y="2572560"/>
            <a:ext cx="360" cy="360"/>
            <a:chOff x="2307140" y="2572560"/>
            <a:chExt cx="360" cy="360"/>
          </a:xfrm>
        </p:grpSpPr>
        <mc:AlternateContent xmlns:mc="http://schemas.openxmlformats.org/markup-compatibility/2006">
          <mc:Choice xmlns:p14="http://schemas.microsoft.com/office/powerpoint/2010/main" Requires="p14">
            <p:contentPart p14:bwMode="auto" r:id="rId4">
              <p14:nvContentPartPr>
                <p14:cNvPr id="25" name="Encre 24">
                  <a:extLst>
                    <a:ext uri="{FF2B5EF4-FFF2-40B4-BE49-F238E27FC236}">
                      <a16:creationId xmlns:a16="http://schemas.microsoft.com/office/drawing/2014/main" id="{4D216DF8-017C-4D4F-8953-FDAA73087E7F}"/>
                    </a:ext>
                  </a:extLst>
                </p14:cNvPr>
                <p14:cNvContentPartPr/>
                <p14:nvPr/>
              </p14:nvContentPartPr>
              <p14:xfrm>
                <a:off x="2307140" y="2572560"/>
                <a:ext cx="360" cy="360"/>
              </p14:xfrm>
            </p:contentPart>
          </mc:Choice>
          <mc:Fallback>
            <p:pic>
              <p:nvPicPr>
                <p:cNvPr id="25" name="Encre 24">
                  <a:extLst>
                    <a:ext uri="{FF2B5EF4-FFF2-40B4-BE49-F238E27FC236}">
                      <a16:creationId xmlns:a16="http://schemas.microsoft.com/office/drawing/2014/main" id="{4D216DF8-017C-4D4F-8953-FDAA73087E7F}"/>
                    </a:ext>
                  </a:extLst>
                </p:cNvPr>
                <p:cNvPicPr/>
                <p:nvPr/>
              </p:nvPicPr>
              <p:blipFill>
                <a:blip r:embed="rId3"/>
                <a:stretch>
                  <a:fillRect/>
                </a:stretch>
              </p:blipFill>
              <p:spPr>
                <a:xfrm>
                  <a:off x="2298140" y="25635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6" name="Encre 25">
                  <a:extLst>
                    <a:ext uri="{FF2B5EF4-FFF2-40B4-BE49-F238E27FC236}">
                      <a16:creationId xmlns:a16="http://schemas.microsoft.com/office/drawing/2014/main" id="{0B586414-620E-4748-9B22-048A47CF52D7}"/>
                    </a:ext>
                  </a:extLst>
                </p14:cNvPr>
                <p14:cNvContentPartPr/>
                <p14:nvPr/>
              </p14:nvContentPartPr>
              <p14:xfrm>
                <a:off x="2307140" y="2572560"/>
                <a:ext cx="360" cy="360"/>
              </p14:xfrm>
            </p:contentPart>
          </mc:Choice>
          <mc:Fallback>
            <p:pic>
              <p:nvPicPr>
                <p:cNvPr id="26" name="Encre 25">
                  <a:extLst>
                    <a:ext uri="{FF2B5EF4-FFF2-40B4-BE49-F238E27FC236}">
                      <a16:creationId xmlns:a16="http://schemas.microsoft.com/office/drawing/2014/main" id="{0B586414-620E-4748-9B22-048A47CF52D7}"/>
                    </a:ext>
                  </a:extLst>
                </p:cNvPr>
                <p:cNvPicPr/>
                <p:nvPr/>
              </p:nvPicPr>
              <p:blipFill>
                <a:blip r:embed="rId3"/>
                <a:stretch>
                  <a:fillRect/>
                </a:stretch>
              </p:blipFill>
              <p:spPr>
                <a:xfrm>
                  <a:off x="2298140" y="25635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7" name="Encre 26">
                  <a:extLst>
                    <a:ext uri="{FF2B5EF4-FFF2-40B4-BE49-F238E27FC236}">
                      <a16:creationId xmlns:a16="http://schemas.microsoft.com/office/drawing/2014/main" id="{22ED45D7-86EF-43A8-A878-FAE2B103B03C}"/>
                    </a:ext>
                  </a:extLst>
                </p14:cNvPr>
                <p14:cNvContentPartPr/>
                <p14:nvPr/>
              </p14:nvContentPartPr>
              <p14:xfrm>
                <a:off x="2307140" y="2572560"/>
                <a:ext cx="360" cy="360"/>
              </p14:xfrm>
            </p:contentPart>
          </mc:Choice>
          <mc:Fallback>
            <p:pic>
              <p:nvPicPr>
                <p:cNvPr id="27" name="Encre 26">
                  <a:extLst>
                    <a:ext uri="{FF2B5EF4-FFF2-40B4-BE49-F238E27FC236}">
                      <a16:creationId xmlns:a16="http://schemas.microsoft.com/office/drawing/2014/main" id="{22ED45D7-86EF-43A8-A878-FAE2B103B03C}"/>
                    </a:ext>
                  </a:extLst>
                </p:cNvPr>
                <p:cNvPicPr/>
                <p:nvPr/>
              </p:nvPicPr>
              <p:blipFill>
                <a:blip r:embed="rId3"/>
                <a:stretch>
                  <a:fillRect/>
                </a:stretch>
              </p:blipFill>
              <p:spPr>
                <a:xfrm>
                  <a:off x="2298140" y="2563560"/>
                  <a:ext cx="18000" cy="18000"/>
                </a:xfrm>
                <a:prstGeom prst="rect">
                  <a:avLst/>
                </a:prstGeom>
              </p:spPr>
            </p:pic>
          </mc:Fallback>
        </mc:AlternateContent>
      </p:grpSp>
      <p:grpSp>
        <p:nvGrpSpPr>
          <p:cNvPr id="30" name="Groupe 29">
            <a:extLst>
              <a:ext uri="{FF2B5EF4-FFF2-40B4-BE49-F238E27FC236}">
                <a16:creationId xmlns:a16="http://schemas.microsoft.com/office/drawing/2014/main" id="{583F9871-E2E8-4C5F-8D7B-A4E18F6B48EB}"/>
              </a:ext>
            </a:extLst>
          </p:cNvPr>
          <p:cNvGrpSpPr/>
          <p:nvPr/>
        </p:nvGrpSpPr>
        <p:grpSpPr>
          <a:xfrm>
            <a:off x="1031300" y="2370600"/>
            <a:ext cx="360" cy="360"/>
            <a:chOff x="1031300" y="2370600"/>
            <a:chExt cx="360" cy="360"/>
          </a:xfrm>
        </p:grpSpPr>
        <mc:AlternateContent xmlns:mc="http://schemas.openxmlformats.org/markup-compatibility/2006">
          <mc:Choice xmlns:p14="http://schemas.microsoft.com/office/powerpoint/2010/main" Requires="p14">
            <p:contentPart p14:bwMode="auto" r:id="rId7">
              <p14:nvContentPartPr>
                <p14:cNvPr id="28" name="Encre 27">
                  <a:extLst>
                    <a:ext uri="{FF2B5EF4-FFF2-40B4-BE49-F238E27FC236}">
                      <a16:creationId xmlns:a16="http://schemas.microsoft.com/office/drawing/2014/main" id="{20C523A0-723F-4B0C-AF51-A673E3DEF36D}"/>
                    </a:ext>
                  </a:extLst>
                </p14:cNvPr>
                <p14:cNvContentPartPr/>
                <p14:nvPr/>
              </p14:nvContentPartPr>
              <p14:xfrm>
                <a:off x="1031300" y="2370600"/>
                <a:ext cx="360" cy="360"/>
              </p14:xfrm>
            </p:contentPart>
          </mc:Choice>
          <mc:Fallback>
            <p:pic>
              <p:nvPicPr>
                <p:cNvPr id="28" name="Encre 27">
                  <a:extLst>
                    <a:ext uri="{FF2B5EF4-FFF2-40B4-BE49-F238E27FC236}">
                      <a16:creationId xmlns:a16="http://schemas.microsoft.com/office/drawing/2014/main" id="{20C523A0-723F-4B0C-AF51-A673E3DEF36D}"/>
                    </a:ext>
                  </a:extLst>
                </p:cNvPr>
                <p:cNvPicPr/>
                <p:nvPr/>
              </p:nvPicPr>
              <p:blipFill>
                <a:blip r:embed="rId3"/>
                <a:stretch>
                  <a:fillRect/>
                </a:stretch>
              </p:blipFill>
              <p:spPr>
                <a:xfrm>
                  <a:off x="1022300" y="236160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9" name="Encre 28">
                  <a:extLst>
                    <a:ext uri="{FF2B5EF4-FFF2-40B4-BE49-F238E27FC236}">
                      <a16:creationId xmlns:a16="http://schemas.microsoft.com/office/drawing/2014/main" id="{DF14B94F-D0E2-4750-910A-18F2EE07DF7F}"/>
                    </a:ext>
                  </a:extLst>
                </p14:cNvPr>
                <p14:cNvContentPartPr/>
                <p14:nvPr/>
              </p14:nvContentPartPr>
              <p14:xfrm>
                <a:off x="1031300" y="2370600"/>
                <a:ext cx="360" cy="360"/>
              </p14:xfrm>
            </p:contentPart>
          </mc:Choice>
          <mc:Fallback>
            <p:pic>
              <p:nvPicPr>
                <p:cNvPr id="29" name="Encre 28">
                  <a:extLst>
                    <a:ext uri="{FF2B5EF4-FFF2-40B4-BE49-F238E27FC236}">
                      <a16:creationId xmlns:a16="http://schemas.microsoft.com/office/drawing/2014/main" id="{DF14B94F-D0E2-4750-910A-18F2EE07DF7F}"/>
                    </a:ext>
                  </a:extLst>
                </p:cNvPr>
                <p:cNvPicPr/>
                <p:nvPr/>
              </p:nvPicPr>
              <p:blipFill>
                <a:blip r:embed="rId3"/>
                <a:stretch>
                  <a:fillRect/>
                </a:stretch>
              </p:blipFill>
              <p:spPr>
                <a:xfrm>
                  <a:off x="1022300" y="2361600"/>
                  <a:ext cx="18000" cy="18000"/>
                </a:xfrm>
                <a:prstGeom prst="rect">
                  <a:avLst/>
                </a:prstGeom>
              </p:spPr>
            </p:pic>
          </mc:Fallback>
        </mc:AlternateContent>
      </p:grpSp>
      <p:grpSp>
        <p:nvGrpSpPr>
          <p:cNvPr id="35" name="Groupe 34">
            <a:extLst>
              <a:ext uri="{FF2B5EF4-FFF2-40B4-BE49-F238E27FC236}">
                <a16:creationId xmlns:a16="http://schemas.microsoft.com/office/drawing/2014/main" id="{916E3D53-4879-450B-8A48-BEEB4B63FA41}"/>
              </a:ext>
            </a:extLst>
          </p:cNvPr>
          <p:cNvGrpSpPr/>
          <p:nvPr/>
        </p:nvGrpSpPr>
        <p:grpSpPr>
          <a:xfrm>
            <a:off x="1658780" y="2912760"/>
            <a:ext cx="360" cy="360"/>
            <a:chOff x="1658780" y="2912760"/>
            <a:chExt cx="360" cy="360"/>
          </a:xfrm>
        </p:grpSpPr>
        <mc:AlternateContent xmlns:mc="http://schemas.openxmlformats.org/markup-compatibility/2006">
          <mc:Choice xmlns:p14="http://schemas.microsoft.com/office/powerpoint/2010/main" Requires="p14">
            <p:contentPart p14:bwMode="auto" r:id="rId9">
              <p14:nvContentPartPr>
                <p14:cNvPr id="32" name="Encre 31">
                  <a:extLst>
                    <a:ext uri="{FF2B5EF4-FFF2-40B4-BE49-F238E27FC236}">
                      <a16:creationId xmlns:a16="http://schemas.microsoft.com/office/drawing/2014/main" id="{99C3A18B-84E8-4CBA-B6C6-207F93EC7043}"/>
                    </a:ext>
                  </a:extLst>
                </p14:cNvPr>
                <p14:cNvContentPartPr/>
                <p14:nvPr/>
              </p14:nvContentPartPr>
              <p14:xfrm>
                <a:off x="1658780" y="2912760"/>
                <a:ext cx="360" cy="360"/>
              </p14:xfrm>
            </p:contentPart>
          </mc:Choice>
          <mc:Fallback>
            <p:pic>
              <p:nvPicPr>
                <p:cNvPr id="32" name="Encre 31">
                  <a:extLst>
                    <a:ext uri="{FF2B5EF4-FFF2-40B4-BE49-F238E27FC236}">
                      <a16:creationId xmlns:a16="http://schemas.microsoft.com/office/drawing/2014/main" id="{99C3A18B-84E8-4CBA-B6C6-207F93EC7043}"/>
                    </a:ext>
                  </a:extLst>
                </p:cNvPr>
                <p:cNvPicPr/>
                <p:nvPr/>
              </p:nvPicPr>
              <p:blipFill>
                <a:blip r:embed="rId3"/>
                <a:stretch>
                  <a:fillRect/>
                </a:stretch>
              </p:blipFill>
              <p:spPr>
                <a:xfrm>
                  <a:off x="1649780" y="29037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3" name="Encre 32">
                  <a:extLst>
                    <a:ext uri="{FF2B5EF4-FFF2-40B4-BE49-F238E27FC236}">
                      <a16:creationId xmlns:a16="http://schemas.microsoft.com/office/drawing/2014/main" id="{C8D64463-57F6-419E-A64D-C3F8F12641ED}"/>
                    </a:ext>
                  </a:extLst>
                </p14:cNvPr>
                <p14:cNvContentPartPr/>
                <p14:nvPr/>
              </p14:nvContentPartPr>
              <p14:xfrm>
                <a:off x="1658780" y="2912760"/>
                <a:ext cx="360" cy="360"/>
              </p14:xfrm>
            </p:contentPart>
          </mc:Choice>
          <mc:Fallback>
            <p:pic>
              <p:nvPicPr>
                <p:cNvPr id="33" name="Encre 32">
                  <a:extLst>
                    <a:ext uri="{FF2B5EF4-FFF2-40B4-BE49-F238E27FC236}">
                      <a16:creationId xmlns:a16="http://schemas.microsoft.com/office/drawing/2014/main" id="{C8D64463-57F6-419E-A64D-C3F8F12641ED}"/>
                    </a:ext>
                  </a:extLst>
                </p:cNvPr>
                <p:cNvPicPr/>
                <p:nvPr/>
              </p:nvPicPr>
              <p:blipFill>
                <a:blip r:embed="rId3"/>
                <a:stretch>
                  <a:fillRect/>
                </a:stretch>
              </p:blipFill>
              <p:spPr>
                <a:xfrm>
                  <a:off x="1649780" y="29037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4" name="Encre 33">
                  <a:extLst>
                    <a:ext uri="{FF2B5EF4-FFF2-40B4-BE49-F238E27FC236}">
                      <a16:creationId xmlns:a16="http://schemas.microsoft.com/office/drawing/2014/main" id="{ED9633CB-CBA6-4855-A8FF-EDB487EC2F53}"/>
                    </a:ext>
                  </a:extLst>
                </p14:cNvPr>
                <p14:cNvContentPartPr/>
                <p14:nvPr/>
              </p14:nvContentPartPr>
              <p14:xfrm>
                <a:off x="1658780" y="2912760"/>
                <a:ext cx="360" cy="360"/>
              </p14:xfrm>
            </p:contentPart>
          </mc:Choice>
          <mc:Fallback>
            <p:pic>
              <p:nvPicPr>
                <p:cNvPr id="34" name="Encre 33">
                  <a:extLst>
                    <a:ext uri="{FF2B5EF4-FFF2-40B4-BE49-F238E27FC236}">
                      <a16:creationId xmlns:a16="http://schemas.microsoft.com/office/drawing/2014/main" id="{ED9633CB-CBA6-4855-A8FF-EDB487EC2F53}"/>
                    </a:ext>
                  </a:extLst>
                </p:cNvPr>
                <p:cNvPicPr/>
                <p:nvPr/>
              </p:nvPicPr>
              <p:blipFill>
                <a:blip r:embed="rId3"/>
                <a:stretch>
                  <a:fillRect/>
                </a:stretch>
              </p:blipFill>
              <p:spPr>
                <a:xfrm>
                  <a:off x="1649780" y="2903760"/>
                  <a:ext cx="18000" cy="18000"/>
                </a:xfrm>
                <a:prstGeom prst="rect">
                  <a:avLst/>
                </a:prstGeom>
              </p:spPr>
            </p:pic>
          </mc:Fallback>
        </mc:AlternateContent>
      </p:grpSp>
      <p:grpSp>
        <p:nvGrpSpPr>
          <p:cNvPr id="39" name="Groupe 38">
            <a:extLst>
              <a:ext uri="{FF2B5EF4-FFF2-40B4-BE49-F238E27FC236}">
                <a16:creationId xmlns:a16="http://schemas.microsoft.com/office/drawing/2014/main" id="{5C3B8023-BFA6-428A-A6F3-B0CB9610889A}"/>
              </a:ext>
            </a:extLst>
          </p:cNvPr>
          <p:cNvGrpSpPr/>
          <p:nvPr/>
        </p:nvGrpSpPr>
        <p:grpSpPr>
          <a:xfrm>
            <a:off x="2051540" y="3114720"/>
            <a:ext cx="360" cy="360"/>
            <a:chOff x="2051540" y="3114720"/>
            <a:chExt cx="360" cy="360"/>
          </a:xfrm>
        </p:grpSpPr>
        <mc:AlternateContent xmlns:mc="http://schemas.openxmlformats.org/markup-compatibility/2006">
          <mc:Choice xmlns:p14="http://schemas.microsoft.com/office/powerpoint/2010/main" Requires="p14">
            <p:contentPart p14:bwMode="auto" r:id="rId12">
              <p14:nvContentPartPr>
                <p14:cNvPr id="36" name="Encre 35">
                  <a:extLst>
                    <a:ext uri="{FF2B5EF4-FFF2-40B4-BE49-F238E27FC236}">
                      <a16:creationId xmlns:a16="http://schemas.microsoft.com/office/drawing/2014/main" id="{A9FE2BA8-A6C9-4294-804A-AC292A6127C3}"/>
                    </a:ext>
                  </a:extLst>
                </p14:cNvPr>
                <p14:cNvContentPartPr/>
                <p14:nvPr/>
              </p14:nvContentPartPr>
              <p14:xfrm>
                <a:off x="2051540" y="3114720"/>
                <a:ext cx="360" cy="360"/>
              </p14:xfrm>
            </p:contentPart>
          </mc:Choice>
          <mc:Fallback>
            <p:pic>
              <p:nvPicPr>
                <p:cNvPr id="36" name="Encre 35">
                  <a:extLst>
                    <a:ext uri="{FF2B5EF4-FFF2-40B4-BE49-F238E27FC236}">
                      <a16:creationId xmlns:a16="http://schemas.microsoft.com/office/drawing/2014/main" id="{A9FE2BA8-A6C9-4294-804A-AC292A6127C3}"/>
                    </a:ext>
                  </a:extLst>
                </p:cNvPr>
                <p:cNvPicPr/>
                <p:nvPr/>
              </p:nvPicPr>
              <p:blipFill>
                <a:blip r:embed="rId3"/>
                <a:stretch>
                  <a:fillRect/>
                </a:stretch>
              </p:blipFill>
              <p:spPr>
                <a:xfrm>
                  <a:off x="2042540" y="31057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7" name="Encre 36">
                  <a:extLst>
                    <a:ext uri="{FF2B5EF4-FFF2-40B4-BE49-F238E27FC236}">
                      <a16:creationId xmlns:a16="http://schemas.microsoft.com/office/drawing/2014/main" id="{733BA2C9-857D-49B1-8FA0-647802850FD3}"/>
                    </a:ext>
                  </a:extLst>
                </p14:cNvPr>
                <p14:cNvContentPartPr/>
                <p14:nvPr/>
              </p14:nvContentPartPr>
              <p14:xfrm>
                <a:off x="2051540" y="3114720"/>
                <a:ext cx="360" cy="360"/>
              </p14:xfrm>
            </p:contentPart>
          </mc:Choice>
          <mc:Fallback>
            <p:pic>
              <p:nvPicPr>
                <p:cNvPr id="37" name="Encre 36">
                  <a:extLst>
                    <a:ext uri="{FF2B5EF4-FFF2-40B4-BE49-F238E27FC236}">
                      <a16:creationId xmlns:a16="http://schemas.microsoft.com/office/drawing/2014/main" id="{733BA2C9-857D-49B1-8FA0-647802850FD3}"/>
                    </a:ext>
                  </a:extLst>
                </p:cNvPr>
                <p:cNvPicPr/>
                <p:nvPr/>
              </p:nvPicPr>
              <p:blipFill>
                <a:blip r:embed="rId3"/>
                <a:stretch>
                  <a:fillRect/>
                </a:stretch>
              </p:blipFill>
              <p:spPr>
                <a:xfrm>
                  <a:off x="2042540" y="31057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8" name="Encre 37">
                  <a:extLst>
                    <a:ext uri="{FF2B5EF4-FFF2-40B4-BE49-F238E27FC236}">
                      <a16:creationId xmlns:a16="http://schemas.microsoft.com/office/drawing/2014/main" id="{F26E6246-EE62-49B8-B1E5-3E63DFC73AFE}"/>
                    </a:ext>
                  </a:extLst>
                </p14:cNvPr>
                <p14:cNvContentPartPr/>
                <p14:nvPr/>
              </p14:nvContentPartPr>
              <p14:xfrm>
                <a:off x="2051540" y="3114720"/>
                <a:ext cx="360" cy="360"/>
              </p14:xfrm>
            </p:contentPart>
          </mc:Choice>
          <mc:Fallback>
            <p:pic>
              <p:nvPicPr>
                <p:cNvPr id="38" name="Encre 37">
                  <a:extLst>
                    <a:ext uri="{FF2B5EF4-FFF2-40B4-BE49-F238E27FC236}">
                      <a16:creationId xmlns:a16="http://schemas.microsoft.com/office/drawing/2014/main" id="{F26E6246-EE62-49B8-B1E5-3E63DFC73AFE}"/>
                    </a:ext>
                  </a:extLst>
                </p:cNvPr>
                <p:cNvPicPr/>
                <p:nvPr/>
              </p:nvPicPr>
              <p:blipFill>
                <a:blip r:embed="rId3"/>
                <a:stretch>
                  <a:fillRect/>
                </a:stretch>
              </p:blipFill>
              <p:spPr>
                <a:xfrm>
                  <a:off x="2042540" y="3105720"/>
                  <a:ext cx="18000" cy="18000"/>
                </a:xfrm>
                <a:prstGeom prst="rect">
                  <a:avLst/>
                </a:prstGeom>
              </p:spPr>
            </p:pic>
          </mc:Fallback>
        </mc:AlternateContent>
      </p:grpSp>
      <p:pic>
        <p:nvPicPr>
          <p:cNvPr id="24" name="Image 23">
            <a:extLst>
              <a:ext uri="{FF2B5EF4-FFF2-40B4-BE49-F238E27FC236}">
                <a16:creationId xmlns:a16="http://schemas.microsoft.com/office/drawing/2014/main" id="{B2EBF4BC-52D2-4BFF-A0C2-56AB5CAAA540}"/>
              </a:ext>
            </a:extLst>
          </p:cNvPr>
          <p:cNvPicPr>
            <a:picLocks noChangeAspect="1"/>
          </p:cNvPicPr>
          <p:nvPr/>
        </p:nvPicPr>
        <p:blipFill>
          <a:blip r:embed="rId15"/>
          <a:stretch>
            <a:fillRect/>
          </a:stretch>
        </p:blipFill>
        <p:spPr>
          <a:xfrm>
            <a:off x="2051540" y="1629995"/>
            <a:ext cx="660443" cy="679312"/>
          </a:xfrm>
          <a:prstGeom prst="rect">
            <a:avLst/>
          </a:prstGeom>
        </p:spPr>
      </p:pic>
      <p:pic>
        <p:nvPicPr>
          <p:cNvPr id="41" name="Image 40">
            <a:extLst>
              <a:ext uri="{FF2B5EF4-FFF2-40B4-BE49-F238E27FC236}">
                <a16:creationId xmlns:a16="http://schemas.microsoft.com/office/drawing/2014/main" id="{8A2AC868-E677-43B3-AF9B-638EE59C3D84}"/>
              </a:ext>
            </a:extLst>
          </p:cNvPr>
          <p:cNvPicPr>
            <a:picLocks noChangeAspect="1"/>
          </p:cNvPicPr>
          <p:nvPr/>
        </p:nvPicPr>
        <p:blipFill>
          <a:blip r:embed="rId16"/>
          <a:stretch>
            <a:fillRect/>
          </a:stretch>
        </p:blipFill>
        <p:spPr>
          <a:xfrm>
            <a:off x="5359561" y="1706948"/>
            <a:ext cx="694505" cy="675391"/>
          </a:xfrm>
          <a:prstGeom prst="rect">
            <a:avLst/>
          </a:prstGeom>
        </p:spPr>
      </p:pic>
      <p:sp>
        <p:nvSpPr>
          <p:cNvPr id="40" name="ZoneTexte 39">
            <a:extLst>
              <a:ext uri="{FF2B5EF4-FFF2-40B4-BE49-F238E27FC236}">
                <a16:creationId xmlns:a16="http://schemas.microsoft.com/office/drawing/2014/main" id="{E9ABB42A-3889-4D32-A5E6-79EA4A5C2447}"/>
              </a:ext>
            </a:extLst>
          </p:cNvPr>
          <p:cNvSpPr txBox="1"/>
          <p:nvPr/>
        </p:nvSpPr>
        <p:spPr>
          <a:xfrm>
            <a:off x="1073421" y="2489086"/>
            <a:ext cx="2541040" cy="507831"/>
          </a:xfrm>
          <a:prstGeom prst="rect">
            <a:avLst/>
          </a:prstGeom>
          <a:noFill/>
        </p:spPr>
        <p:txBody>
          <a:bodyPr wrap="square">
            <a:spAutoFit/>
          </a:bodyPr>
          <a:lstStyle/>
          <a:p>
            <a:pPr algn="ctr" defTabSz="914192">
              <a:buClrTx/>
              <a:defRPr/>
            </a:pPr>
            <a:r>
              <a:rPr lang="en-US" sz="1350" b="1" kern="1200">
                <a:solidFill>
                  <a:srgbClr val="E7344C"/>
                </a:solidFill>
                <a:latin typeface="Arial" panose="020B0604020202020204" pitchFamily="34" charset="0"/>
                <a:ea typeface="+mn-ea"/>
                <a:cs typeface="Arial" panose="020B0604020202020204" pitchFamily="34" charset="0"/>
              </a:rPr>
              <a:t>Pour les questions </a:t>
            </a:r>
            <a:r>
              <a:rPr lang="en-US" sz="1350" b="1" kern="1200" err="1">
                <a:solidFill>
                  <a:srgbClr val="E7344C"/>
                </a:solidFill>
                <a:latin typeface="Arial" panose="020B0604020202020204" pitchFamily="34" charset="0"/>
                <a:ea typeface="+mn-ea"/>
                <a:cs typeface="Arial" panose="020B0604020202020204" pitchFamily="34" charset="0"/>
              </a:rPr>
              <a:t>privilégier</a:t>
            </a:r>
            <a:r>
              <a:rPr lang="en-US" sz="1350" b="1" kern="1200">
                <a:solidFill>
                  <a:srgbClr val="E7344C"/>
                </a:solidFill>
                <a:latin typeface="Arial" panose="020B0604020202020204" pitchFamily="34" charset="0"/>
                <a:ea typeface="+mn-ea"/>
                <a:cs typeface="Arial" panose="020B0604020202020204" pitchFamily="34" charset="0"/>
              </a:rPr>
              <a:t> le module Q. et R. </a:t>
            </a:r>
          </a:p>
        </p:txBody>
      </p:sp>
      <p:pic>
        <p:nvPicPr>
          <p:cNvPr id="7" name="Image 6">
            <a:extLst>
              <a:ext uri="{FF2B5EF4-FFF2-40B4-BE49-F238E27FC236}">
                <a16:creationId xmlns:a16="http://schemas.microsoft.com/office/drawing/2014/main" id="{507DCBDC-ABE6-4230-B771-2F9C24EB135F}"/>
              </a:ext>
            </a:extLst>
          </p:cNvPr>
          <p:cNvPicPr>
            <a:picLocks noChangeAspect="1"/>
          </p:cNvPicPr>
          <p:nvPr/>
        </p:nvPicPr>
        <p:blipFill>
          <a:blip r:embed="rId17"/>
          <a:stretch>
            <a:fillRect/>
          </a:stretch>
        </p:blipFill>
        <p:spPr>
          <a:xfrm>
            <a:off x="1887520" y="3257400"/>
            <a:ext cx="986225" cy="999201"/>
          </a:xfrm>
          <a:prstGeom prst="rect">
            <a:avLst/>
          </a:prstGeom>
        </p:spPr>
      </p:pic>
      <p:sp>
        <p:nvSpPr>
          <p:cNvPr id="11" name="ZoneTexte 10">
            <a:extLst>
              <a:ext uri="{FF2B5EF4-FFF2-40B4-BE49-F238E27FC236}">
                <a16:creationId xmlns:a16="http://schemas.microsoft.com/office/drawing/2014/main" id="{643C2BD1-36F3-4759-8750-399D4EBF52B9}"/>
              </a:ext>
            </a:extLst>
          </p:cNvPr>
          <p:cNvSpPr txBox="1"/>
          <p:nvPr/>
        </p:nvSpPr>
        <p:spPr>
          <a:xfrm>
            <a:off x="4820839" y="2507042"/>
            <a:ext cx="1813927" cy="715581"/>
          </a:xfrm>
          <a:prstGeom prst="rect">
            <a:avLst/>
          </a:prstGeom>
          <a:noFill/>
        </p:spPr>
        <p:txBody>
          <a:bodyPr wrap="square" rtlCol="0">
            <a:spAutoFit/>
          </a:bodyPr>
          <a:lstStyle/>
          <a:p>
            <a:pPr algn="ctr" defTabSz="685800">
              <a:buClrTx/>
              <a:defRPr/>
            </a:pPr>
            <a:r>
              <a:rPr lang="fr-FR" sz="1350" b="1" kern="1200">
                <a:solidFill>
                  <a:srgbClr val="E7344C"/>
                </a:solidFill>
                <a:latin typeface="+mj-lt"/>
                <a:ea typeface="+mn-ea"/>
                <a:cs typeface="+mn-cs"/>
              </a:rPr>
              <a:t>Pour faciliter la diffusion de l’information</a:t>
            </a:r>
          </a:p>
        </p:txBody>
      </p:sp>
      <p:sp>
        <p:nvSpPr>
          <p:cNvPr id="12" name="ZoneTexte 11">
            <a:extLst>
              <a:ext uri="{FF2B5EF4-FFF2-40B4-BE49-F238E27FC236}">
                <a16:creationId xmlns:a16="http://schemas.microsoft.com/office/drawing/2014/main" id="{2C6123F9-BAF5-4FB9-9CA4-87CD33758593}"/>
              </a:ext>
            </a:extLst>
          </p:cNvPr>
          <p:cNvSpPr txBox="1"/>
          <p:nvPr/>
        </p:nvSpPr>
        <p:spPr>
          <a:xfrm>
            <a:off x="3884445" y="3448946"/>
            <a:ext cx="3644736" cy="1128514"/>
          </a:xfrm>
          <a:prstGeom prst="rect">
            <a:avLst/>
          </a:prstGeom>
          <a:noFill/>
        </p:spPr>
        <p:txBody>
          <a:bodyPr wrap="square" rtlCol="0">
            <a:spAutoFit/>
          </a:bodyPr>
          <a:lstStyle/>
          <a:p>
            <a:pPr marL="214313" indent="-214313" algn="just" defTabSz="685800">
              <a:spcAft>
                <a:spcPts val="375"/>
              </a:spcAft>
              <a:buClrTx/>
              <a:buFont typeface="Wingdings" panose="05000000000000000000" pitchFamily="2" charset="2"/>
              <a:buChar char="ü"/>
              <a:defRPr/>
            </a:pPr>
            <a:r>
              <a:rPr lang="fr-FR" sz="1600" kern="1200">
                <a:solidFill>
                  <a:prstClr val="black"/>
                </a:solidFill>
                <a:latin typeface="Calibri" panose="020F0502020204030204" pitchFamily="34" charset="0"/>
                <a:ea typeface="Calibri" panose="020F0502020204030204" pitchFamily="34" charset="0"/>
                <a:cs typeface="Calibri" panose="020F0502020204030204" pitchFamily="34" charset="0"/>
              </a:rPr>
              <a:t>Ce webinaire va être enregistré</a:t>
            </a:r>
          </a:p>
          <a:p>
            <a:pPr marL="214313" indent="-214313" algn="just" defTabSz="685800">
              <a:spcAft>
                <a:spcPts val="375"/>
              </a:spcAft>
              <a:buClrTx/>
              <a:buFont typeface="Wingdings" panose="05000000000000000000" pitchFamily="2" charset="2"/>
              <a:buChar char="ü"/>
              <a:defRPr/>
            </a:pPr>
            <a:r>
              <a:rPr lang="fr-FR" sz="1600" kern="1200">
                <a:solidFill>
                  <a:prstClr val="black"/>
                </a:solidFill>
                <a:latin typeface="Calibri" panose="020F0502020204030204" pitchFamily="34" charset="0"/>
                <a:ea typeface="Calibri" panose="020F0502020204030204" pitchFamily="34" charset="0"/>
                <a:cs typeface="Calibri" panose="020F0502020204030204" pitchFamily="34" charset="0"/>
              </a:rPr>
              <a:t>Si vous vous êtes inscrits pour recevrez l’ensemble des supports liés à ce webinaire</a:t>
            </a:r>
          </a:p>
        </p:txBody>
      </p:sp>
      <p:sp>
        <p:nvSpPr>
          <p:cNvPr id="5" name="ZoneTexte 4">
            <a:extLst>
              <a:ext uri="{FF2B5EF4-FFF2-40B4-BE49-F238E27FC236}">
                <a16:creationId xmlns:a16="http://schemas.microsoft.com/office/drawing/2014/main" id="{2AB51CBF-C371-B2B5-C7A9-3AE05C584B1F}"/>
              </a:ext>
            </a:extLst>
          </p:cNvPr>
          <p:cNvSpPr txBox="1"/>
          <p:nvPr/>
        </p:nvSpPr>
        <p:spPr>
          <a:xfrm>
            <a:off x="146652" y="4577460"/>
            <a:ext cx="926768" cy="507831"/>
          </a:xfrm>
          <a:prstGeom prst="rect">
            <a:avLst/>
          </a:prstGeom>
          <a:solidFill>
            <a:schemeClr val="bg1"/>
          </a:solidFill>
          <a:ln>
            <a:solidFill>
              <a:schemeClr val="bg1"/>
            </a:solidFill>
          </a:ln>
        </p:spPr>
        <p:txBody>
          <a:bodyPr wrap="square" rtlCol="0">
            <a:spAutoFit/>
          </a:bodyPr>
          <a:lstStyle/>
          <a:p>
            <a:pPr defTabSz="685800">
              <a:buClrTx/>
              <a:defRPr/>
            </a:pPr>
            <a:endParaRPr lang="fr-FR" sz="1350" kern="1200">
              <a:solidFill>
                <a:prstClr val="black"/>
              </a:solidFill>
              <a:latin typeface="Calibri"/>
              <a:ea typeface="+mn-ea"/>
              <a:cs typeface="+mn-cs"/>
            </a:endParaRPr>
          </a:p>
        </p:txBody>
      </p:sp>
      <p:pic>
        <p:nvPicPr>
          <p:cNvPr id="8" name="Image 7" descr="Une image contenant Police, texte, conception, Graphique&#10;&#10;Description générée automatiquement">
            <a:extLst>
              <a:ext uri="{FF2B5EF4-FFF2-40B4-BE49-F238E27FC236}">
                <a16:creationId xmlns:a16="http://schemas.microsoft.com/office/drawing/2014/main" id="{7A7BE47E-5503-F194-9A42-156BBC0ECF15}"/>
              </a:ext>
            </a:extLst>
          </p:cNvPr>
          <p:cNvPicPr>
            <a:picLocks noChangeAspect="1"/>
          </p:cNvPicPr>
          <p:nvPr/>
        </p:nvPicPr>
        <p:blipFill>
          <a:blip r:embed="rId18"/>
          <a:stretch>
            <a:fillRect/>
          </a:stretch>
        </p:blipFill>
        <p:spPr>
          <a:xfrm>
            <a:off x="7736541" y="4061849"/>
            <a:ext cx="1139792" cy="904598"/>
          </a:xfrm>
          <a:prstGeom prst="rect">
            <a:avLst/>
          </a:prstGeom>
        </p:spPr>
      </p:pic>
      <p:pic>
        <p:nvPicPr>
          <p:cNvPr id="10" name="Image 9" descr="Une image contenant Police, blanc, Graphique, conception&#10;&#10;Description générée automatiquement">
            <a:extLst>
              <a:ext uri="{FF2B5EF4-FFF2-40B4-BE49-F238E27FC236}">
                <a16:creationId xmlns:a16="http://schemas.microsoft.com/office/drawing/2014/main" id="{4D6AED29-5F43-F4B4-8D22-C2946BDF7F8B}"/>
              </a:ext>
            </a:extLst>
          </p:cNvPr>
          <p:cNvPicPr>
            <a:picLocks noChangeAspect="1"/>
          </p:cNvPicPr>
          <p:nvPr/>
        </p:nvPicPr>
        <p:blipFill>
          <a:blip r:embed="rId19"/>
          <a:stretch>
            <a:fillRect/>
          </a:stretch>
        </p:blipFill>
        <p:spPr>
          <a:xfrm>
            <a:off x="329114" y="348710"/>
            <a:ext cx="1722426" cy="1151044"/>
          </a:xfrm>
          <a:prstGeom prst="rect">
            <a:avLst/>
          </a:prstGeom>
        </p:spPr>
      </p:pic>
    </p:spTree>
    <p:extLst>
      <p:ext uri="{BB962C8B-B14F-4D97-AF65-F5344CB8AC3E}">
        <p14:creationId xmlns:p14="http://schemas.microsoft.com/office/powerpoint/2010/main" val="138734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AA078067-D524-926B-D23A-7832573649DD}"/>
              </a:ext>
            </a:extLst>
          </p:cNvPr>
          <p:cNvSpPr>
            <a:spLocks noGrp="1"/>
          </p:cNvSpPr>
          <p:nvPr>
            <p:ph type="body" sz="quarter" idx="10"/>
          </p:nvPr>
        </p:nvSpPr>
        <p:spPr>
          <a:xfrm>
            <a:off x="499421" y="369940"/>
            <a:ext cx="6972815" cy="511997"/>
          </a:xfrm>
        </p:spPr>
        <p:txBody>
          <a:bodyPr>
            <a:normAutofit/>
          </a:bodyPr>
          <a:lstStyle/>
          <a:p>
            <a:r>
              <a:rPr lang="fr-FR" sz="3000" b="1">
                <a:solidFill>
                  <a:srgbClr val="E7344C"/>
                </a:solidFill>
              </a:rPr>
              <a:t>Au programme </a:t>
            </a:r>
          </a:p>
        </p:txBody>
      </p:sp>
      <p:sp>
        <p:nvSpPr>
          <p:cNvPr id="5" name="ZoneTexte 4">
            <a:extLst>
              <a:ext uri="{FF2B5EF4-FFF2-40B4-BE49-F238E27FC236}">
                <a16:creationId xmlns:a16="http://schemas.microsoft.com/office/drawing/2014/main" id="{56BDFC48-8285-DA10-9FE0-C716A6B71202}"/>
              </a:ext>
            </a:extLst>
          </p:cNvPr>
          <p:cNvSpPr txBox="1"/>
          <p:nvPr/>
        </p:nvSpPr>
        <p:spPr>
          <a:xfrm>
            <a:off x="499421" y="1068161"/>
            <a:ext cx="7237120" cy="4101123"/>
          </a:xfrm>
          <a:prstGeom prst="rect">
            <a:avLst/>
          </a:prstGeom>
          <a:noFill/>
        </p:spPr>
        <p:txBody>
          <a:bodyPr wrap="square" rtlCol="0">
            <a:spAutoFit/>
          </a:bodyPr>
          <a:lstStyle/>
          <a:p>
            <a:pPr marL="285750" indent="-285750">
              <a:spcAft>
                <a:spcPts val="1350"/>
              </a:spcAft>
              <a:buFont typeface="Arial" panose="020B0604020202020204" pitchFamily="34" charset="0"/>
              <a:buChar char="•"/>
            </a:pPr>
            <a:r>
              <a:rPr lang="fr-FR" sz="1800" b="1">
                <a:solidFill>
                  <a:srgbClr val="1A1942"/>
                </a:solidFill>
                <a:latin typeface="Bitter" panose="00000500000000000000" pitchFamily="50" charset="0"/>
              </a:rPr>
              <a:t>Se poser les bonnes questions avant de mutualiser </a:t>
            </a:r>
          </a:p>
          <a:p>
            <a:pPr marL="285750" indent="-285750">
              <a:spcAft>
                <a:spcPts val="1350"/>
              </a:spcAft>
              <a:buFont typeface="Arial" panose="020B0604020202020204" pitchFamily="34" charset="0"/>
              <a:buChar char="•"/>
            </a:pPr>
            <a:r>
              <a:rPr lang="fr-FR" sz="1800" b="1">
                <a:solidFill>
                  <a:srgbClr val="1A1942"/>
                </a:solidFill>
                <a:latin typeface="Bitter" panose="00000500000000000000" pitchFamily="50" charset="0"/>
              </a:rPr>
              <a:t>Les trois types de partage de l’emploi :</a:t>
            </a:r>
          </a:p>
          <a:p>
            <a:pPr marL="285750" indent="-285750">
              <a:lnSpc>
                <a:spcPts val="1600"/>
              </a:lnSpc>
              <a:spcAft>
                <a:spcPts val="1350"/>
              </a:spcAft>
              <a:buFont typeface="Wingdings" panose="05000000000000000000" pitchFamily="2" charset="2"/>
              <a:buChar char="Ø"/>
            </a:pPr>
            <a:r>
              <a:rPr lang="fr-FR" sz="1800">
                <a:solidFill>
                  <a:srgbClr val="1A1942"/>
                </a:solidFill>
                <a:latin typeface="Bitter" panose="00000500000000000000" pitchFamily="50" charset="0"/>
              </a:rPr>
              <a:t>Les groupements employeurs (fonctionnement, avantages, spécificités)</a:t>
            </a:r>
          </a:p>
          <a:p>
            <a:pPr marL="285750" indent="-285750">
              <a:lnSpc>
                <a:spcPts val="1600"/>
              </a:lnSpc>
              <a:spcAft>
                <a:spcPts val="1350"/>
              </a:spcAft>
              <a:buFont typeface="Wingdings" panose="05000000000000000000" pitchFamily="2" charset="2"/>
              <a:buChar char="Ø"/>
            </a:pPr>
            <a:r>
              <a:rPr lang="fr-FR" sz="1800">
                <a:solidFill>
                  <a:srgbClr val="1A1942"/>
                </a:solidFill>
                <a:latin typeface="Bitter" panose="00000500000000000000" pitchFamily="50" charset="0"/>
              </a:rPr>
              <a:t>La mise à disposition de personnel hors GE par consentement mutuel</a:t>
            </a:r>
          </a:p>
          <a:p>
            <a:pPr marL="285750" indent="-285750">
              <a:lnSpc>
                <a:spcPts val="1600"/>
              </a:lnSpc>
              <a:spcAft>
                <a:spcPts val="1350"/>
              </a:spcAft>
              <a:buFont typeface="Wingdings" panose="05000000000000000000" pitchFamily="2" charset="2"/>
              <a:buChar char="Ø"/>
            </a:pPr>
            <a:r>
              <a:rPr lang="fr-FR" sz="1800">
                <a:solidFill>
                  <a:srgbClr val="1A1942"/>
                </a:solidFill>
                <a:latin typeface="Bitter" panose="00000500000000000000" pitchFamily="50" charset="0"/>
              </a:rPr>
              <a:t>La prestation de service</a:t>
            </a:r>
          </a:p>
          <a:p>
            <a:pPr marL="285750" indent="-285750">
              <a:spcAft>
                <a:spcPts val="1350"/>
              </a:spcAft>
              <a:buFont typeface="Arial" panose="020B0604020202020204" pitchFamily="34" charset="0"/>
              <a:buChar char="•"/>
            </a:pPr>
            <a:r>
              <a:rPr lang="fr-FR" sz="1800" b="1">
                <a:solidFill>
                  <a:srgbClr val="1A1942"/>
                </a:solidFill>
                <a:latin typeface="Bitter" panose="00000500000000000000" pitchFamily="50" charset="0"/>
              </a:rPr>
              <a:t>Questions des participants </a:t>
            </a:r>
          </a:p>
          <a:p>
            <a:pPr marL="285750" indent="-285750">
              <a:spcAft>
                <a:spcPts val="1350"/>
              </a:spcAft>
              <a:buFont typeface="Arial" panose="020B0604020202020204" pitchFamily="34" charset="0"/>
              <a:buChar char="•"/>
            </a:pPr>
            <a:r>
              <a:rPr lang="fr-FR" sz="1800" b="1">
                <a:solidFill>
                  <a:srgbClr val="1A1942"/>
                </a:solidFill>
                <a:latin typeface="Bitter" panose="00000500000000000000" pitchFamily="50" charset="0"/>
              </a:rPr>
              <a:t>Témoignages </a:t>
            </a:r>
          </a:p>
          <a:p>
            <a:pPr marL="285750" indent="-285750">
              <a:spcAft>
                <a:spcPts val="1350"/>
              </a:spcAft>
              <a:buFont typeface="Arial" panose="020B0604020202020204" pitchFamily="34" charset="0"/>
              <a:buChar char="•"/>
            </a:pPr>
            <a:r>
              <a:rPr lang="fr-FR" sz="1800" b="1">
                <a:solidFill>
                  <a:srgbClr val="1A1942"/>
                </a:solidFill>
                <a:latin typeface="Bitter" panose="00000500000000000000" pitchFamily="50" charset="0"/>
              </a:rPr>
              <a:t>Partage de ressources </a:t>
            </a:r>
          </a:p>
          <a:p>
            <a:endParaRPr lang="fr-FR" sz="1050"/>
          </a:p>
        </p:txBody>
      </p:sp>
      <p:pic>
        <p:nvPicPr>
          <p:cNvPr id="2" name="Image 1" descr="Une image contenant Police, texte, conception, Graphique&#10;&#10;Description générée automatiquement">
            <a:extLst>
              <a:ext uri="{FF2B5EF4-FFF2-40B4-BE49-F238E27FC236}">
                <a16:creationId xmlns:a16="http://schemas.microsoft.com/office/drawing/2014/main" id="{76FFA069-28B0-10D0-EF5E-276BEC6E6E33}"/>
              </a:ext>
            </a:extLst>
          </p:cNvPr>
          <p:cNvPicPr>
            <a:picLocks noChangeAspect="1"/>
          </p:cNvPicPr>
          <p:nvPr/>
        </p:nvPicPr>
        <p:blipFill>
          <a:blip r:embed="rId2"/>
          <a:stretch>
            <a:fillRect/>
          </a:stretch>
        </p:blipFill>
        <p:spPr>
          <a:xfrm>
            <a:off x="7736541" y="4061849"/>
            <a:ext cx="1139792" cy="904598"/>
          </a:xfrm>
          <a:prstGeom prst="rect">
            <a:avLst/>
          </a:prstGeom>
        </p:spPr>
      </p:pic>
      <p:sp>
        <p:nvSpPr>
          <p:cNvPr id="6" name="ZoneTexte 5">
            <a:extLst>
              <a:ext uri="{FF2B5EF4-FFF2-40B4-BE49-F238E27FC236}">
                <a16:creationId xmlns:a16="http://schemas.microsoft.com/office/drawing/2014/main" id="{3552B9A5-A482-1ACA-79A1-E3B410D74D74}"/>
              </a:ext>
            </a:extLst>
          </p:cNvPr>
          <p:cNvSpPr txBox="1"/>
          <p:nvPr/>
        </p:nvSpPr>
        <p:spPr>
          <a:xfrm>
            <a:off x="36037" y="4634753"/>
            <a:ext cx="823709" cy="508747"/>
          </a:xfrm>
          <a:prstGeom prst="rect">
            <a:avLst/>
          </a:prstGeom>
          <a:solidFill>
            <a:schemeClr val="bg1"/>
          </a:solidFill>
          <a:ln>
            <a:solidFill>
              <a:schemeClr val="bg1"/>
            </a:solidFill>
          </a:ln>
        </p:spPr>
        <p:txBody>
          <a:bodyPr wrap="square" rtlCol="0">
            <a:spAutoFit/>
          </a:bodyPr>
          <a:lstStyle/>
          <a:p>
            <a:pPr defTabSz="685800">
              <a:buClrTx/>
              <a:defRPr/>
            </a:pPr>
            <a:endParaRPr lang="fr-FR" sz="1350" kern="1200">
              <a:solidFill>
                <a:prstClr val="black"/>
              </a:solidFill>
              <a:latin typeface="Calibri"/>
              <a:ea typeface="+mn-ea"/>
              <a:cs typeface="+mn-cs"/>
            </a:endParaRPr>
          </a:p>
        </p:txBody>
      </p:sp>
      <p:sp>
        <p:nvSpPr>
          <p:cNvPr id="7" name="ZoneTexte 6">
            <a:extLst>
              <a:ext uri="{FF2B5EF4-FFF2-40B4-BE49-F238E27FC236}">
                <a16:creationId xmlns:a16="http://schemas.microsoft.com/office/drawing/2014/main" id="{5DD693D7-3E4A-B205-AA0E-523F174DB523}"/>
              </a:ext>
            </a:extLst>
          </p:cNvPr>
          <p:cNvSpPr txBox="1"/>
          <p:nvPr/>
        </p:nvSpPr>
        <p:spPr>
          <a:xfrm>
            <a:off x="360325" y="1371601"/>
            <a:ext cx="499421" cy="179294"/>
          </a:xfrm>
          <a:prstGeom prst="rect">
            <a:avLst/>
          </a:prstGeom>
          <a:solidFill>
            <a:schemeClr val="bg1"/>
          </a:solidFill>
          <a:ln>
            <a:solidFill>
              <a:schemeClr val="bg1"/>
            </a:solidFill>
          </a:ln>
        </p:spPr>
        <p:txBody>
          <a:bodyPr wrap="square" rtlCol="0">
            <a:spAutoFit/>
          </a:bodyPr>
          <a:lstStyle/>
          <a:p>
            <a:pPr defTabSz="685800">
              <a:buClrTx/>
              <a:defRPr/>
            </a:pPr>
            <a:endParaRPr lang="fr-FR" sz="1350" kern="1200">
              <a:solidFill>
                <a:prstClr val="black"/>
              </a:solidFill>
              <a:latin typeface="Calibri"/>
              <a:ea typeface="+mn-ea"/>
              <a:cs typeface="+mn-cs"/>
            </a:endParaRPr>
          </a:p>
        </p:txBody>
      </p:sp>
    </p:spTree>
    <p:extLst>
      <p:ext uri="{BB962C8B-B14F-4D97-AF65-F5344CB8AC3E}">
        <p14:creationId xmlns:p14="http://schemas.microsoft.com/office/powerpoint/2010/main" val="3145584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87ED949-5535-A859-2387-39D01A81FE2D}"/>
              </a:ext>
            </a:extLst>
          </p:cNvPr>
          <p:cNvSpPr>
            <a:spLocks noGrp="1"/>
          </p:cNvSpPr>
          <p:nvPr>
            <p:ph type="body" sz="quarter" idx="11"/>
          </p:nvPr>
        </p:nvSpPr>
        <p:spPr>
          <a:xfrm>
            <a:off x="397271" y="1631315"/>
            <a:ext cx="3061226" cy="287660"/>
          </a:xfrm>
        </p:spPr>
        <p:txBody>
          <a:bodyPr>
            <a:noAutofit/>
          </a:bodyPr>
          <a:lstStyle/>
          <a:p>
            <a:pPr defTabSz="685800">
              <a:spcAft>
                <a:spcPts val="300"/>
              </a:spcAft>
              <a:buClrTx/>
              <a:buSzTx/>
              <a:defRPr/>
            </a:pPr>
            <a:r>
              <a:rPr lang="fr-FR" sz="2550" kern="1200">
                <a:solidFill>
                  <a:srgbClr val="FF0000"/>
                </a:solidFill>
                <a:ea typeface="Times New Roman" panose="02020603050405020304" pitchFamily="18" charset="0"/>
                <a:cs typeface="Calibri" panose="020F0502020204030204" pitchFamily="34" charset="0"/>
              </a:rPr>
              <a:t>	</a:t>
            </a:r>
            <a:endParaRPr lang="fr-FR" sz="1500" kern="1200">
              <a:solidFill>
                <a:srgbClr val="FF0000"/>
              </a:solidFill>
              <a:ea typeface="Times New Roman" panose="02020603050405020304" pitchFamily="18" charset="0"/>
              <a:cs typeface="Calibri" panose="020F0502020204030204" pitchFamily="34" charset="0"/>
            </a:endParaRPr>
          </a:p>
          <a:p>
            <a:endParaRPr lang="fr-FR" sz="1800">
              <a:solidFill>
                <a:srgbClr val="E7344C"/>
              </a:solidFill>
            </a:endParaRPr>
          </a:p>
        </p:txBody>
      </p:sp>
      <p:sp>
        <p:nvSpPr>
          <p:cNvPr id="4" name="Espace réservé du texte 3">
            <a:extLst>
              <a:ext uri="{FF2B5EF4-FFF2-40B4-BE49-F238E27FC236}">
                <a16:creationId xmlns:a16="http://schemas.microsoft.com/office/drawing/2014/main" id="{AA078067-D524-926B-D23A-7832573649DD}"/>
              </a:ext>
            </a:extLst>
          </p:cNvPr>
          <p:cNvSpPr>
            <a:spLocks noGrp="1"/>
          </p:cNvSpPr>
          <p:nvPr>
            <p:ph type="body" sz="quarter" idx="10"/>
          </p:nvPr>
        </p:nvSpPr>
        <p:spPr>
          <a:xfrm>
            <a:off x="397270" y="701301"/>
            <a:ext cx="6972815" cy="563617"/>
          </a:xfrm>
        </p:spPr>
        <p:txBody>
          <a:bodyPr>
            <a:normAutofit/>
          </a:bodyPr>
          <a:lstStyle/>
          <a:p>
            <a:r>
              <a:rPr lang="fr-FR" sz="3000" b="1">
                <a:solidFill>
                  <a:srgbClr val="E7344C"/>
                </a:solidFill>
                <a:ea typeface="Times New Roman" panose="02020603050405020304" pitchFamily="18" charset="0"/>
                <a:cs typeface="Calibri" panose="020F0502020204030204" pitchFamily="34" charset="0"/>
              </a:rPr>
              <a:t>Nos intervenantes</a:t>
            </a:r>
            <a:r>
              <a:rPr lang="fr-FR" sz="3000" b="1">
                <a:solidFill>
                  <a:srgbClr val="FF0000"/>
                </a:solidFill>
                <a:ea typeface="Times New Roman" panose="02020603050405020304" pitchFamily="18" charset="0"/>
                <a:cs typeface="Calibri" panose="020F0502020204030204" pitchFamily="34" charset="0"/>
              </a:rPr>
              <a:t>	</a:t>
            </a:r>
            <a:endParaRPr lang="fr-FR" sz="1725" b="1" kern="1200">
              <a:solidFill>
                <a:srgbClr val="FF0000"/>
              </a:solidFill>
              <a:ea typeface="Times New Roman" panose="02020603050405020304" pitchFamily="18" charset="0"/>
              <a:cs typeface="Calibri" panose="020F0502020204030204" pitchFamily="34" charset="0"/>
            </a:endParaRPr>
          </a:p>
        </p:txBody>
      </p:sp>
      <p:sp>
        <p:nvSpPr>
          <p:cNvPr id="7" name="ZoneTexte 6">
            <a:extLst>
              <a:ext uri="{FF2B5EF4-FFF2-40B4-BE49-F238E27FC236}">
                <a16:creationId xmlns:a16="http://schemas.microsoft.com/office/drawing/2014/main" id="{B6EF6336-0C8C-4391-9556-7A763B3F3AFC}"/>
              </a:ext>
            </a:extLst>
          </p:cNvPr>
          <p:cNvSpPr txBox="1"/>
          <p:nvPr/>
        </p:nvSpPr>
        <p:spPr>
          <a:xfrm>
            <a:off x="449110" y="1603569"/>
            <a:ext cx="6606114" cy="2862322"/>
          </a:xfrm>
          <a:prstGeom prst="rect">
            <a:avLst/>
          </a:prstGeom>
          <a:noFill/>
        </p:spPr>
        <p:txBody>
          <a:bodyPr wrap="square" rtlCol="0">
            <a:spAutoFit/>
          </a:bodyPr>
          <a:lstStyle/>
          <a:p>
            <a:pPr marL="214313" indent="-214313" algn="just">
              <a:buFont typeface="Arial" panose="020B0604020202020204" pitchFamily="34" charset="0"/>
              <a:buChar char="•"/>
            </a:pPr>
            <a:r>
              <a:rPr lang="fr-FR" sz="1600" b="1">
                <a:solidFill>
                  <a:srgbClr val="1A1942"/>
                </a:solidFill>
                <a:latin typeface="Bitter" panose="00000500000000000000"/>
              </a:rPr>
              <a:t>Sarah </a:t>
            </a:r>
            <a:r>
              <a:rPr lang="fr-FR" sz="1600" b="1" err="1">
                <a:solidFill>
                  <a:srgbClr val="1A1942"/>
                </a:solidFill>
                <a:latin typeface="Bitter" panose="00000500000000000000"/>
              </a:rPr>
              <a:t>Manoury</a:t>
            </a:r>
            <a:r>
              <a:rPr lang="fr-FR" sz="1600">
                <a:solidFill>
                  <a:srgbClr val="1A1942"/>
                </a:solidFill>
                <a:latin typeface="Bitter" panose="00000500000000000000"/>
              </a:rPr>
              <a:t>, Directrice du Groupement d’Employeurs De l’Économie Sociale d’Ille-et-Vilaine (GEDES 35)</a:t>
            </a:r>
          </a:p>
          <a:p>
            <a:pPr marL="214313" indent="-214313" algn="just">
              <a:buFont typeface="Arial" panose="020B0604020202020204" pitchFamily="34" charset="0"/>
              <a:buChar char="•"/>
            </a:pPr>
            <a:endParaRPr lang="fr-FR" sz="1600">
              <a:latin typeface="Bitter" panose="00000500000000000000"/>
            </a:endParaRPr>
          </a:p>
          <a:p>
            <a:pPr marL="214313" indent="-214313" algn="just">
              <a:buFont typeface="Arial" panose="020B0604020202020204" pitchFamily="34" charset="0"/>
              <a:buChar char="•"/>
            </a:pPr>
            <a:r>
              <a:rPr lang="fr-FR" sz="1600" b="1">
                <a:solidFill>
                  <a:srgbClr val="000000"/>
                </a:solidFill>
                <a:effectLst/>
                <a:latin typeface="Bitter" panose="00000500000000000000"/>
                <a:ea typeface="Times New Roman" panose="02020603050405020304" pitchFamily="18" charset="0"/>
                <a:cs typeface="Aptos" panose="020B0004020202020204" pitchFamily="34" charset="0"/>
              </a:rPr>
              <a:t>Claire Faucher,</a:t>
            </a:r>
            <a:r>
              <a:rPr lang="fr-FR" sz="1600">
                <a:solidFill>
                  <a:srgbClr val="000000"/>
                </a:solidFill>
                <a:effectLst/>
                <a:latin typeface="Bitter" panose="00000500000000000000"/>
                <a:ea typeface="Times New Roman" panose="02020603050405020304" pitchFamily="18" charset="0"/>
                <a:cs typeface="Aptos" panose="020B0004020202020204" pitchFamily="34" charset="0"/>
              </a:rPr>
              <a:t> Directrice du Groupement d'Employeurs Inter Associatif en Haute-Vienne (GEDIA)</a:t>
            </a:r>
          </a:p>
          <a:p>
            <a:pPr marL="214313" indent="-214313" algn="just">
              <a:buFont typeface="Arial" panose="020B0604020202020204" pitchFamily="34" charset="0"/>
              <a:buChar char="•"/>
            </a:pPr>
            <a:endParaRPr lang="fr-FR" sz="1600">
              <a:latin typeface="Bitter" panose="00000500000000000000"/>
              <a:ea typeface="Times New Roman" panose="02020603050405020304" pitchFamily="18" charset="0"/>
              <a:cs typeface="Aptos" panose="020B0004020202020204" pitchFamily="34" charset="0"/>
            </a:endParaRPr>
          </a:p>
          <a:p>
            <a:pPr marL="214313" indent="-214313" algn="just">
              <a:buFont typeface="Arial" panose="020B0604020202020204" pitchFamily="34" charset="0"/>
              <a:buChar char="•"/>
            </a:pPr>
            <a:r>
              <a:rPr lang="fr-FR" sz="1600" b="1" err="1">
                <a:latin typeface="Bitter" panose="00000500000000000000"/>
                <a:ea typeface="Times New Roman" panose="02020603050405020304" pitchFamily="18" charset="0"/>
                <a:cs typeface="Aptos" panose="020B0004020202020204" pitchFamily="34" charset="0"/>
              </a:rPr>
              <a:t>Marick</a:t>
            </a:r>
            <a:r>
              <a:rPr lang="fr-FR" sz="1600" b="1">
                <a:latin typeface="Bitter" panose="00000500000000000000"/>
                <a:ea typeface="Times New Roman" panose="02020603050405020304" pitchFamily="18" charset="0"/>
                <a:cs typeface="Aptos" panose="020B0004020202020204" pitchFamily="34" charset="0"/>
              </a:rPr>
              <a:t> Lemoine</a:t>
            </a:r>
            <a:r>
              <a:rPr lang="fr-FR" sz="1600">
                <a:latin typeface="Bitter" panose="00000500000000000000"/>
                <a:ea typeface="Times New Roman" panose="02020603050405020304" pitchFamily="18" charset="0"/>
                <a:cs typeface="Aptos" panose="020B0004020202020204" pitchFamily="34" charset="0"/>
              </a:rPr>
              <a:t>, Responsable à l’association APRAS, adhérente au GEDES 35</a:t>
            </a:r>
          </a:p>
          <a:p>
            <a:pPr marL="214313" indent="-214313" algn="just">
              <a:buFont typeface="Arial" panose="020B0604020202020204" pitchFamily="34" charset="0"/>
              <a:buChar char="•"/>
            </a:pPr>
            <a:endParaRPr lang="fr-FR" sz="1600">
              <a:latin typeface="Bitter" panose="00000500000000000000"/>
              <a:ea typeface="Times New Roman" panose="02020603050405020304" pitchFamily="18" charset="0"/>
              <a:cs typeface="Aptos" panose="020B0004020202020204" pitchFamily="34" charset="0"/>
            </a:endParaRPr>
          </a:p>
          <a:p>
            <a:pPr marL="214313" indent="-214313" algn="just">
              <a:buFont typeface="Arial" panose="020B0604020202020204" pitchFamily="34" charset="0"/>
              <a:buChar char="•"/>
            </a:pPr>
            <a:r>
              <a:rPr lang="fr-FR" sz="1600" b="1">
                <a:latin typeface="Bitter" panose="00000500000000000000"/>
              </a:rPr>
              <a:t>Mathilde </a:t>
            </a:r>
            <a:r>
              <a:rPr lang="fr-FR" sz="1600" b="1" err="1">
                <a:latin typeface="Bitter" panose="00000500000000000000"/>
              </a:rPr>
              <a:t>Reberac</a:t>
            </a:r>
            <a:r>
              <a:rPr lang="fr-FR" sz="1600">
                <a:latin typeface="Bitter" panose="00000500000000000000"/>
              </a:rPr>
              <a:t>, Chargée de communication, salariée du GEDIA</a:t>
            </a:r>
          </a:p>
        </p:txBody>
      </p:sp>
      <p:pic>
        <p:nvPicPr>
          <p:cNvPr id="12" name="Image 11" descr="Une image contenant Police, texte, Graphique, logo&#10;&#10;Description générée automatiquement">
            <a:extLst>
              <a:ext uri="{FF2B5EF4-FFF2-40B4-BE49-F238E27FC236}">
                <a16:creationId xmlns:a16="http://schemas.microsoft.com/office/drawing/2014/main" id="{12342C17-535E-54B1-5651-E61C5BFD67C2}"/>
              </a:ext>
            </a:extLst>
          </p:cNvPr>
          <p:cNvPicPr>
            <a:picLocks noChangeAspect="1"/>
          </p:cNvPicPr>
          <p:nvPr/>
        </p:nvPicPr>
        <p:blipFill>
          <a:blip r:embed="rId2"/>
          <a:stretch>
            <a:fillRect/>
          </a:stretch>
        </p:blipFill>
        <p:spPr>
          <a:xfrm>
            <a:off x="7297270" y="2928450"/>
            <a:ext cx="1711671" cy="1401503"/>
          </a:xfrm>
          <a:prstGeom prst="rect">
            <a:avLst/>
          </a:prstGeom>
        </p:spPr>
      </p:pic>
      <p:pic>
        <p:nvPicPr>
          <p:cNvPr id="15" name="Image 14" descr="Une image contenant écriture manuscrite, Police, calligraphie, typographie&#10;&#10;Description générée automatiquement">
            <a:extLst>
              <a:ext uri="{FF2B5EF4-FFF2-40B4-BE49-F238E27FC236}">
                <a16:creationId xmlns:a16="http://schemas.microsoft.com/office/drawing/2014/main" id="{644FC309-D612-DDE6-8514-890B2965CA10}"/>
              </a:ext>
            </a:extLst>
          </p:cNvPr>
          <p:cNvPicPr>
            <a:picLocks noChangeAspect="1"/>
          </p:cNvPicPr>
          <p:nvPr/>
        </p:nvPicPr>
        <p:blipFill>
          <a:blip r:embed="rId3"/>
          <a:stretch>
            <a:fillRect/>
          </a:stretch>
        </p:blipFill>
        <p:spPr>
          <a:xfrm>
            <a:off x="7188613" y="1594343"/>
            <a:ext cx="1820328" cy="923296"/>
          </a:xfrm>
          <a:prstGeom prst="rect">
            <a:avLst/>
          </a:prstGeom>
        </p:spPr>
      </p:pic>
    </p:spTree>
    <p:extLst>
      <p:ext uri="{BB962C8B-B14F-4D97-AF65-F5344CB8AC3E}">
        <p14:creationId xmlns:p14="http://schemas.microsoft.com/office/powerpoint/2010/main" val="2349823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386542" y="0"/>
            <a:ext cx="8757458" cy="5143498"/>
            <a:chOff x="386541" y="0"/>
            <a:chExt cx="8757458" cy="5143498"/>
          </a:xfrm>
        </p:grpSpPr>
        <p:pic>
          <p:nvPicPr>
            <p:cNvPr id="44" name="Google Shape;44;p1"/>
            <p:cNvPicPr preferRelativeResize="0"/>
            <p:nvPr/>
          </p:nvPicPr>
          <p:blipFill rotWithShape="1">
            <a:blip r:embed="rId3">
              <a:alphaModFix/>
            </a:blip>
            <a:srcRect/>
            <a:stretch/>
          </p:blipFill>
          <p:spPr>
            <a:xfrm>
              <a:off x="386541" y="0"/>
              <a:ext cx="8757458" cy="5143498"/>
            </a:xfrm>
            <a:prstGeom prst="rect">
              <a:avLst/>
            </a:prstGeom>
            <a:noFill/>
            <a:ln>
              <a:noFill/>
            </a:ln>
          </p:spPr>
        </p:pic>
        <p:sp>
          <p:nvSpPr>
            <p:cNvPr id="45" name="Google Shape;45;p1"/>
            <p:cNvSpPr/>
            <p:nvPr/>
          </p:nvSpPr>
          <p:spPr>
            <a:xfrm>
              <a:off x="854062" y="3247274"/>
              <a:ext cx="2063750" cy="1285875"/>
            </a:xfrm>
            <a:custGeom>
              <a:avLst/>
              <a:gdLst/>
              <a:ahLst/>
              <a:cxnLst/>
              <a:rect l="l" t="t" r="r" b="b"/>
              <a:pathLst>
                <a:path w="2063750" h="1285875" extrusionOk="0">
                  <a:moveTo>
                    <a:pt x="914501" y="641104"/>
                  </a:moveTo>
                  <a:lnTo>
                    <a:pt x="937272" y="641104"/>
                  </a:lnTo>
                  <a:lnTo>
                    <a:pt x="960043" y="637882"/>
                  </a:lnTo>
                  <a:lnTo>
                    <a:pt x="986078" y="634648"/>
                  </a:lnTo>
                  <a:lnTo>
                    <a:pt x="1005636" y="628153"/>
                  </a:lnTo>
                  <a:lnTo>
                    <a:pt x="1025131" y="621658"/>
                  </a:lnTo>
                  <a:lnTo>
                    <a:pt x="1041400" y="618436"/>
                  </a:lnTo>
                  <a:lnTo>
                    <a:pt x="1060945" y="615202"/>
                  </a:lnTo>
                  <a:lnTo>
                    <a:pt x="1086992" y="611979"/>
                  </a:lnTo>
                  <a:lnTo>
                    <a:pt x="1109764" y="608707"/>
                  </a:lnTo>
                  <a:lnTo>
                    <a:pt x="1126032" y="605485"/>
                  </a:lnTo>
                  <a:lnTo>
                    <a:pt x="1126032" y="599028"/>
                  </a:lnTo>
                  <a:lnTo>
                    <a:pt x="1113040" y="595755"/>
                  </a:lnTo>
                  <a:lnTo>
                    <a:pt x="1060945" y="589311"/>
                  </a:lnTo>
                  <a:lnTo>
                    <a:pt x="1041400" y="592533"/>
                  </a:lnTo>
                  <a:lnTo>
                    <a:pt x="1015403" y="602263"/>
                  </a:lnTo>
                  <a:lnTo>
                    <a:pt x="986078" y="618436"/>
                  </a:lnTo>
                  <a:lnTo>
                    <a:pt x="943762" y="637882"/>
                  </a:lnTo>
                  <a:lnTo>
                    <a:pt x="894956" y="654056"/>
                  </a:lnTo>
                  <a:lnTo>
                    <a:pt x="849414" y="663773"/>
                  </a:lnTo>
                  <a:lnTo>
                    <a:pt x="810361" y="670230"/>
                  </a:lnTo>
                  <a:lnTo>
                    <a:pt x="787603" y="670230"/>
                  </a:lnTo>
                  <a:lnTo>
                    <a:pt x="774547" y="666995"/>
                  </a:lnTo>
                  <a:lnTo>
                    <a:pt x="771321" y="663773"/>
                  </a:lnTo>
                  <a:lnTo>
                    <a:pt x="771321" y="637882"/>
                  </a:lnTo>
                  <a:lnTo>
                    <a:pt x="781049" y="624931"/>
                  </a:lnTo>
                  <a:lnTo>
                    <a:pt x="803871" y="611979"/>
                  </a:lnTo>
                  <a:lnTo>
                    <a:pt x="839635" y="602263"/>
                  </a:lnTo>
                  <a:lnTo>
                    <a:pt x="878674" y="589311"/>
                  </a:lnTo>
                  <a:lnTo>
                    <a:pt x="911225" y="582816"/>
                  </a:lnTo>
                  <a:lnTo>
                    <a:pt x="930770" y="579582"/>
                  </a:lnTo>
                  <a:lnTo>
                    <a:pt x="937272" y="579582"/>
                  </a:lnTo>
                  <a:lnTo>
                    <a:pt x="940536" y="586089"/>
                  </a:lnTo>
                  <a:lnTo>
                    <a:pt x="940536" y="624931"/>
                  </a:lnTo>
                  <a:lnTo>
                    <a:pt x="911225" y="670230"/>
                  </a:lnTo>
                  <a:lnTo>
                    <a:pt x="852690" y="679946"/>
                  </a:lnTo>
                  <a:lnTo>
                    <a:pt x="774547" y="679946"/>
                  </a:lnTo>
                  <a:lnTo>
                    <a:pt x="774547" y="670230"/>
                  </a:lnTo>
                  <a:lnTo>
                    <a:pt x="781049" y="660551"/>
                  </a:lnTo>
                  <a:lnTo>
                    <a:pt x="790816" y="647599"/>
                  </a:lnTo>
                  <a:lnTo>
                    <a:pt x="797318" y="637882"/>
                  </a:lnTo>
                  <a:lnTo>
                    <a:pt x="807097" y="628153"/>
                  </a:lnTo>
                  <a:lnTo>
                    <a:pt x="820140" y="621658"/>
                  </a:lnTo>
                  <a:lnTo>
                    <a:pt x="829868" y="615202"/>
                  </a:lnTo>
                  <a:lnTo>
                    <a:pt x="842911" y="608707"/>
                  </a:lnTo>
                  <a:lnTo>
                    <a:pt x="852690" y="605485"/>
                  </a:lnTo>
                  <a:lnTo>
                    <a:pt x="859180" y="599028"/>
                  </a:lnTo>
                  <a:lnTo>
                    <a:pt x="862406" y="592533"/>
                  </a:lnTo>
                  <a:lnTo>
                    <a:pt x="862406" y="563421"/>
                  </a:lnTo>
                  <a:lnTo>
                    <a:pt x="859180" y="566643"/>
                  </a:lnTo>
                  <a:lnTo>
                    <a:pt x="855903" y="579582"/>
                  </a:lnTo>
                  <a:lnTo>
                    <a:pt x="849414" y="599028"/>
                  </a:lnTo>
                  <a:lnTo>
                    <a:pt x="836409" y="624931"/>
                  </a:lnTo>
                  <a:lnTo>
                    <a:pt x="829868" y="637882"/>
                  </a:lnTo>
                  <a:lnTo>
                    <a:pt x="826642" y="644327"/>
                  </a:lnTo>
                  <a:lnTo>
                    <a:pt x="823366" y="654056"/>
                  </a:lnTo>
                  <a:lnTo>
                    <a:pt x="823366" y="657278"/>
                  </a:lnTo>
                  <a:lnTo>
                    <a:pt x="823366" y="654056"/>
                  </a:lnTo>
                  <a:lnTo>
                    <a:pt x="826642" y="644327"/>
                  </a:lnTo>
                  <a:lnTo>
                    <a:pt x="833132" y="637882"/>
                  </a:lnTo>
                  <a:lnTo>
                    <a:pt x="839635" y="631375"/>
                  </a:lnTo>
                  <a:lnTo>
                    <a:pt x="849414" y="624931"/>
                  </a:lnTo>
                  <a:lnTo>
                    <a:pt x="855903" y="621658"/>
                  </a:lnTo>
                  <a:lnTo>
                    <a:pt x="862406" y="615202"/>
                  </a:lnTo>
                  <a:lnTo>
                    <a:pt x="865682" y="608707"/>
                  </a:lnTo>
                  <a:lnTo>
                    <a:pt x="865682" y="605485"/>
                  </a:lnTo>
                  <a:lnTo>
                    <a:pt x="862406" y="602263"/>
                  </a:lnTo>
                  <a:lnTo>
                    <a:pt x="745286" y="602263"/>
                  </a:lnTo>
                  <a:lnTo>
                    <a:pt x="738784" y="605485"/>
                  </a:lnTo>
                  <a:lnTo>
                    <a:pt x="732231" y="611979"/>
                  </a:lnTo>
                  <a:lnTo>
                    <a:pt x="735507" y="618436"/>
                  </a:lnTo>
                  <a:lnTo>
                    <a:pt x="742010" y="624931"/>
                  </a:lnTo>
                  <a:lnTo>
                    <a:pt x="755053" y="628153"/>
                  </a:lnTo>
                  <a:lnTo>
                    <a:pt x="852690" y="628153"/>
                  </a:lnTo>
                  <a:lnTo>
                    <a:pt x="859180" y="631375"/>
                  </a:lnTo>
                  <a:lnTo>
                    <a:pt x="862406" y="637882"/>
                  </a:lnTo>
                  <a:lnTo>
                    <a:pt x="862406" y="654056"/>
                  </a:lnTo>
                  <a:lnTo>
                    <a:pt x="859180" y="660551"/>
                  </a:lnTo>
                  <a:lnTo>
                    <a:pt x="855903" y="666995"/>
                  </a:lnTo>
                  <a:lnTo>
                    <a:pt x="852690" y="673502"/>
                  </a:lnTo>
                  <a:lnTo>
                    <a:pt x="849414" y="679946"/>
                  </a:lnTo>
                  <a:lnTo>
                    <a:pt x="852690" y="686441"/>
                  </a:lnTo>
                  <a:lnTo>
                    <a:pt x="868959" y="692898"/>
                  </a:lnTo>
                  <a:lnTo>
                    <a:pt x="891730" y="702615"/>
                  </a:lnTo>
                  <a:lnTo>
                    <a:pt x="930770" y="709122"/>
                  </a:lnTo>
                  <a:lnTo>
                    <a:pt x="973086" y="712344"/>
                  </a:lnTo>
                  <a:lnTo>
                    <a:pt x="1015403" y="705849"/>
                  </a:lnTo>
                  <a:lnTo>
                    <a:pt x="1054442" y="696170"/>
                  </a:lnTo>
                  <a:lnTo>
                    <a:pt x="1083716" y="686441"/>
                  </a:lnTo>
                  <a:lnTo>
                    <a:pt x="1106487" y="679946"/>
                  </a:lnTo>
                  <a:lnTo>
                    <a:pt x="1126032" y="679946"/>
                  </a:lnTo>
                  <a:lnTo>
                    <a:pt x="1096759" y="679946"/>
                  </a:lnTo>
                  <a:lnTo>
                    <a:pt x="1057668" y="673502"/>
                  </a:lnTo>
                  <a:lnTo>
                    <a:pt x="1041400" y="670230"/>
                  </a:lnTo>
                  <a:lnTo>
                    <a:pt x="1028395" y="666995"/>
                  </a:lnTo>
                  <a:lnTo>
                    <a:pt x="1018628" y="670230"/>
                  </a:lnTo>
                  <a:lnTo>
                    <a:pt x="1008849" y="673502"/>
                  </a:lnTo>
                  <a:lnTo>
                    <a:pt x="999134" y="676724"/>
                  </a:lnTo>
                  <a:lnTo>
                    <a:pt x="992581" y="679946"/>
                  </a:lnTo>
                  <a:lnTo>
                    <a:pt x="989355" y="673502"/>
                  </a:lnTo>
                  <a:lnTo>
                    <a:pt x="992581" y="666995"/>
                  </a:lnTo>
                  <a:lnTo>
                    <a:pt x="1002360" y="660551"/>
                  </a:lnTo>
                  <a:lnTo>
                    <a:pt x="1008849" y="650821"/>
                  </a:lnTo>
                  <a:lnTo>
                    <a:pt x="1015403" y="644327"/>
                  </a:lnTo>
                  <a:lnTo>
                    <a:pt x="1021905" y="637882"/>
                  </a:lnTo>
                  <a:lnTo>
                    <a:pt x="1028395" y="631375"/>
                  </a:lnTo>
                  <a:lnTo>
                    <a:pt x="1038174" y="624931"/>
                  </a:lnTo>
                  <a:lnTo>
                    <a:pt x="1047953" y="618436"/>
                  </a:lnTo>
                  <a:lnTo>
                    <a:pt x="1057668" y="611979"/>
                  </a:lnTo>
                  <a:lnTo>
                    <a:pt x="1064221" y="602263"/>
                  </a:lnTo>
                  <a:lnTo>
                    <a:pt x="1070711" y="595755"/>
                  </a:lnTo>
                  <a:lnTo>
                    <a:pt x="1083716" y="586089"/>
                  </a:lnTo>
                  <a:lnTo>
                    <a:pt x="1093482" y="579582"/>
                  </a:lnTo>
                  <a:lnTo>
                    <a:pt x="1103261" y="576360"/>
                  </a:lnTo>
                  <a:lnTo>
                    <a:pt x="1109764" y="579582"/>
                  </a:lnTo>
                  <a:lnTo>
                    <a:pt x="1109764" y="621658"/>
                  </a:lnTo>
                  <a:lnTo>
                    <a:pt x="1106487" y="631375"/>
                  </a:lnTo>
                  <a:lnTo>
                    <a:pt x="1103261" y="641104"/>
                  </a:lnTo>
                  <a:lnTo>
                    <a:pt x="1099985" y="647599"/>
                  </a:lnTo>
                  <a:lnTo>
                    <a:pt x="1096759" y="650821"/>
                  </a:lnTo>
                  <a:lnTo>
                    <a:pt x="1096759" y="657278"/>
                  </a:lnTo>
                  <a:lnTo>
                    <a:pt x="1096759" y="621658"/>
                  </a:lnTo>
                  <a:lnTo>
                    <a:pt x="1099985" y="611979"/>
                  </a:lnTo>
                  <a:lnTo>
                    <a:pt x="1103261" y="602263"/>
                  </a:lnTo>
                  <a:lnTo>
                    <a:pt x="1106487" y="592533"/>
                  </a:lnTo>
                  <a:lnTo>
                    <a:pt x="1109764" y="582816"/>
                  </a:lnTo>
                  <a:lnTo>
                    <a:pt x="1106487" y="573087"/>
                  </a:lnTo>
                  <a:lnTo>
                    <a:pt x="1099985" y="569865"/>
                  </a:lnTo>
                  <a:lnTo>
                    <a:pt x="1090218" y="569865"/>
                  </a:lnTo>
                  <a:lnTo>
                    <a:pt x="1073937" y="576360"/>
                  </a:lnTo>
                  <a:lnTo>
                    <a:pt x="1060945" y="586089"/>
                  </a:lnTo>
                  <a:lnTo>
                    <a:pt x="1051166" y="592533"/>
                  </a:lnTo>
                  <a:lnTo>
                    <a:pt x="1047953" y="605485"/>
                  </a:lnTo>
                  <a:lnTo>
                    <a:pt x="1051166" y="615202"/>
                  </a:lnTo>
                  <a:lnTo>
                    <a:pt x="1054442" y="624931"/>
                  </a:lnTo>
                  <a:lnTo>
                    <a:pt x="1060945" y="634648"/>
                  </a:lnTo>
                  <a:lnTo>
                    <a:pt x="1064221" y="637882"/>
                  </a:lnTo>
                  <a:lnTo>
                    <a:pt x="1064221" y="641104"/>
                  </a:lnTo>
                  <a:lnTo>
                    <a:pt x="1028395" y="641104"/>
                  </a:lnTo>
                  <a:lnTo>
                    <a:pt x="1005636" y="644327"/>
                  </a:lnTo>
                  <a:lnTo>
                    <a:pt x="979589" y="647599"/>
                  </a:lnTo>
                  <a:lnTo>
                    <a:pt x="947038" y="654056"/>
                  </a:lnTo>
                  <a:lnTo>
                    <a:pt x="927493" y="663773"/>
                  </a:lnTo>
                  <a:lnTo>
                    <a:pt x="907999" y="666995"/>
                  </a:lnTo>
                  <a:lnTo>
                    <a:pt x="888453" y="602263"/>
                  </a:lnTo>
                  <a:lnTo>
                    <a:pt x="907999" y="563421"/>
                  </a:lnTo>
                  <a:lnTo>
                    <a:pt x="920991" y="556914"/>
                  </a:lnTo>
                  <a:lnTo>
                    <a:pt x="930770" y="556914"/>
                  </a:lnTo>
                  <a:lnTo>
                    <a:pt x="937272" y="560136"/>
                  </a:lnTo>
                  <a:lnTo>
                    <a:pt x="940536" y="569865"/>
                  </a:lnTo>
                  <a:lnTo>
                    <a:pt x="940536" y="686441"/>
                  </a:lnTo>
                  <a:lnTo>
                    <a:pt x="934046" y="689676"/>
                  </a:lnTo>
                  <a:lnTo>
                    <a:pt x="927493" y="692898"/>
                  </a:lnTo>
                  <a:lnTo>
                    <a:pt x="917778" y="686441"/>
                  </a:lnTo>
                  <a:lnTo>
                    <a:pt x="904722" y="673502"/>
                  </a:lnTo>
                  <a:lnTo>
                    <a:pt x="898220" y="657278"/>
                  </a:lnTo>
                  <a:lnTo>
                    <a:pt x="885228" y="599028"/>
                  </a:lnTo>
                  <a:lnTo>
                    <a:pt x="885228" y="560136"/>
                  </a:lnTo>
                  <a:lnTo>
                    <a:pt x="891730" y="573087"/>
                  </a:lnTo>
                  <a:lnTo>
                    <a:pt x="894956" y="589311"/>
                  </a:lnTo>
                  <a:lnTo>
                    <a:pt x="898220" y="608707"/>
                  </a:lnTo>
                  <a:lnTo>
                    <a:pt x="901496" y="628153"/>
                  </a:lnTo>
                  <a:lnTo>
                    <a:pt x="904722" y="647599"/>
                  </a:lnTo>
                  <a:lnTo>
                    <a:pt x="907999" y="663773"/>
                  </a:lnTo>
                  <a:lnTo>
                    <a:pt x="911225" y="673502"/>
                  </a:lnTo>
                  <a:lnTo>
                    <a:pt x="917778" y="679946"/>
                  </a:lnTo>
                  <a:lnTo>
                    <a:pt x="924267" y="679946"/>
                  </a:lnTo>
                  <a:lnTo>
                    <a:pt x="930770" y="676724"/>
                  </a:lnTo>
                  <a:lnTo>
                    <a:pt x="940536" y="670230"/>
                  </a:lnTo>
                  <a:lnTo>
                    <a:pt x="947038" y="660551"/>
                  </a:lnTo>
                  <a:lnTo>
                    <a:pt x="950315" y="647599"/>
                  </a:lnTo>
                  <a:lnTo>
                    <a:pt x="956817" y="628153"/>
                  </a:lnTo>
                  <a:lnTo>
                    <a:pt x="960043" y="608707"/>
                  </a:lnTo>
                  <a:lnTo>
                    <a:pt x="966584" y="586089"/>
                  </a:lnTo>
                  <a:lnTo>
                    <a:pt x="973086" y="563421"/>
                  </a:lnTo>
                  <a:lnTo>
                    <a:pt x="979589" y="547197"/>
                  </a:lnTo>
                  <a:lnTo>
                    <a:pt x="986078" y="534245"/>
                  </a:lnTo>
                  <a:lnTo>
                    <a:pt x="989355" y="534245"/>
                  </a:lnTo>
                  <a:lnTo>
                    <a:pt x="992581" y="540740"/>
                  </a:lnTo>
                  <a:lnTo>
                    <a:pt x="992581" y="556914"/>
                  </a:lnTo>
                  <a:lnTo>
                    <a:pt x="989355" y="576360"/>
                  </a:lnTo>
                  <a:lnTo>
                    <a:pt x="986078" y="592533"/>
                  </a:lnTo>
                  <a:lnTo>
                    <a:pt x="982865" y="608707"/>
                  </a:lnTo>
                  <a:lnTo>
                    <a:pt x="979589" y="621658"/>
                  </a:lnTo>
                  <a:lnTo>
                    <a:pt x="982865" y="631375"/>
                  </a:lnTo>
                  <a:lnTo>
                    <a:pt x="989355" y="634648"/>
                  </a:lnTo>
                  <a:lnTo>
                    <a:pt x="1002360" y="634648"/>
                  </a:lnTo>
                  <a:lnTo>
                    <a:pt x="1034897" y="615202"/>
                  </a:lnTo>
                  <a:lnTo>
                    <a:pt x="1047953" y="608707"/>
                  </a:lnTo>
                  <a:lnTo>
                    <a:pt x="1054442" y="605485"/>
                  </a:lnTo>
                  <a:lnTo>
                    <a:pt x="1054442" y="611979"/>
                  </a:lnTo>
                  <a:lnTo>
                    <a:pt x="1051166" y="621658"/>
                  </a:lnTo>
                  <a:lnTo>
                    <a:pt x="1047953" y="634648"/>
                  </a:lnTo>
                  <a:lnTo>
                    <a:pt x="1044676" y="641104"/>
                  </a:lnTo>
                  <a:lnTo>
                    <a:pt x="1047953" y="637882"/>
                  </a:lnTo>
                  <a:lnTo>
                    <a:pt x="1054442" y="631375"/>
                  </a:lnTo>
                  <a:lnTo>
                    <a:pt x="1060945" y="624931"/>
                  </a:lnTo>
                  <a:lnTo>
                    <a:pt x="1073937" y="618436"/>
                  </a:lnTo>
                  <a:lnTo>
                    <a:pt x="1083716" y="608707"/>
                  </a:lnTo>
                  <a:lnTo>
                    <a:pt x="1090218" y="595755"/>
                  </a:lnTo>
                  <a:lnTo>
                    <a:pt x="1103261" y="586089"/>
                  </a:lnTo>
                  <a:lnTo>
                    <a:pt x="1113040" y="579582"/>
                  </a:lnTo>
                  <a:lnTo>
                    <a:pt x="1126032" y="573087"/>
                  </a:lnTo>
                  <a:lnTo>
                    <a:pt x="1142301" y="566643"/>
                  </a:lnTo>
                  <a:lnTo>
                    <a:pt x="1155306" y="560136"/>
                  </a:lnTo>
                  <a:lnTo>
                    <a:pt x="1161846" y="553691"/>
                  </a:lnTo>
                  <a:lnTo>
                    <a:pt x="1155306" y="560136"/>
                  </a:lnTo>
                  <a:lnTo>
                    <a:pt x="1139024" y="573087"/>
                  </a:lnTo>
                  <a:lnTo>
                    <a:pt x="1122756" y="592533"/>
                  </a:lnTo>
                  <a:lnTo>
                    <a:pt x="1103261" y="611979"/>
                  </a:lnTo>
                  <a:lnTo>
                    <a:pt x="1086992" y="631375"/>
                  </a:lnTo>
                  <a:lnTo>
                    <a:pt x="1077214" y="647599"/>
                  </a:lnTo>
                  <a:lnTo>
                    <a:pt x="1067447" y="657278"/>
                  </a:lnTo>
                  <a:lnTo>
                    <a:pt x="1060945" y="663773"/>
                  </a:lnTo>
                  <a:lnTo>
                    <a:pt x="1051166" y="666995"/>
                  </a:lnTo>
                  <a:lnTo>
                    <a:pt x="1038174" y="666995"/>
                  </a:lnTo>
                  <a:lnTo>
                    <a:pt x="1028395" y="663773"/>
                  </a:lnTo>
                  <a:lnTo>
                    <a:pt x="1021905" y="660551"/>
                  </a:lnTo>
                  <a:lnTo>
                    <a:pt x="1018628" y="654056"/>
                  </a:lnTo>
                  <a:lnTo>
                    <a:pt x="1018628" y="631375"/>
                  </a:lnTo>
                  <a:lnTo>
                    <a:pt x="1038174" y="589311"/>
                  </a:lnTo>
                  <a:lnTo>
                    <a:pt x="1067447" y="569865"/>
                  </a:lnTo>
                  <a:lnTo>
                    <a:pt x="1070711" y="569865"/>
                  </a:lnTo>
                  <a:lnTo>
                    <a:pt x="1073937" y="573087"/>
                  </a:lnTo>
                  <a:lnTo>
                    <a:pt x="1080490" y="579582"/>
                  </a:lnTo>
                  <a:lnTo>
                    <a:pt x="1086992" y="582816"/>
                  </a:lnTo>
                  <a:lnTo>
                    <a:pt x="1093482" y="589311"/>
                  </a:lnTo>
                  <a:lnTo>
                    <a:pt x="1096759" y="599028"/>
                  </a:lnTo>
                  <a:lnTo>
                    <a:pt x="1096759" y="618436"/>
                  </a:lnTo>
                  <a:lnTo>
                    <a:pt x="1103261" y="624931"/>
                  </a:lnTo>
                  <a:lnTo>
                    <a:pt x="1129309" y="654056"/>
                  </a:lnTo>
                  <a:lnTo>
                    <a:pt x="1132535" y="663773"/>
                  </a:lnTo>
                  <a:lnTo>
                    <a:pt x="1139024" y="670230"/>
                  </a:lnTo>
                  <a:lnTo>
                    <a:pt x="1145578" y="689676"/>
                  </a:lnTo>
                  <a:lnTo>
                    <a:pt x="1148803" y="696170"/>
                  </a:lnTo>
                  <a:lnTo>
                    <a:pt x="1148803" y="709122"/>
                  </a:lnTo>
                  <a:lnTo>
                    <a:pt x="1145578" y="715566"/>
                  </a:lnTo>
                  <a:lnTo>
                    <a:pt x="1129309" y="715566"/>
                  </a:lnTo>
                  <a:lnTo>
                    <a:pt x="1116253" y="702615"/>
                  </a:lnTo>
                  <a:lnTo>
                    <a:pt x="1106487" y="692898"/>
                  </a:lnTo>
                  <a:lnTo>
                    <a:pt x="1093482" y="673502"/>
                  </a:lnTo>
                  <a:lnTo>
                    <a:pt x="1077214" y="631375"/>
                  </a:lnTo>
                  <a:lnTo>
                    <a:pt x="1054442" y="586089"/>
                  </a:lnTo>
                  <a:lnTo>
                    <a:pt x="1028395" y="540740"/>
                  </a:lnTo>
                  <a:lnTo>
                    <a:pt x="1008849" y="505120"/>
                  </a:lnTo>
                  <a:lnTo>
                    <a:pt x="995857" y="488947"/>
                  </a:lnTo>
                  <a:lnTo>
                    <a:pt x="992581" y="482452"/>
                  </a:lnTo>
                  <a:lnTo>
                    <a:pt x="992581" y="450054"/>
                  </a:lnTo>
                  <a:lnTo>
                    <a:pt x="992581" y="569865"/>
                  </a:lnTo>
                  <a:lnTo>
                    <a:pt x="999134" y="589311"/>
                  </a:lnTo>
                  <a:lnTo>
                    <a:pt x="1005636" y="615202"/>
                  </a:lnTo>
                  <a:lnTo>
                    <a:pt x="1015403" y="634648"/>
                  </a:lnTo>
                  <a:lnTo>
                    <a:pt x="1028395" y="647599"/>
                  </a:lnTo>
                  <a:lnTo>
                    <a:pt x="1034897" y="657278"/>
                  </a:lnTo>
                  <a:lnTo>
                    <a:pt x="1041400" y="660551"/>
                  </a:lnTo>
                  <a:lnTo>
                    <a:pt x="1044676" y="666995"/>
                  </a:lnTo>
                  <a:lnTo>
                    <a:pt x="1047953" y="673502"/>
                  </a:lnTo>
                  <a:lnTo>
                    <a:pt x="1051166" y="670230"/>
                  </a:lnTo>
                  <a:lnTo>
                    <a:pt x="1054442" y="654056"/>
                  </a:lnTo>
                  <a:lnTo>
                    <a:pt x="1057668" y="624931"/>
                  </a:lnTo>
                  <a:lnTo>
                    <a:pt x="1057668" y="566643"/>
                  </a:lnTo>
                  <a:lnTo>
                    <a:pt x="1051166" y="501898"/>
                  </a:lnTo>
                  <a:lnTo>
                    <a:pt x="1041400" y="417707"/>
                  </a:lnTo>
                  <a:lnTo>
                    <a:pt x="1025131" y="330256"/>
                  </a:lnTo>
                  <a:lnTo>
                    <a:pt x="1008849" y="272006"/>
                  </a:lnTo>
                  <a:lnTo>
                    <a:pt x="999134" y="216940"/>
                  </a:lnTo>
                  <a:lnTo>
                    <a:pt x="992581" y="197494"/>
                  </a:lnTo>
                  <a:lnTo>
                    <a:pt x="989355" y="197494"/>
                  </a:lnTo>
                  <a:lnTo>
                    <a:pt x="979589" y="252560"/>
                  </a:lnTo>
                  <a:lnTo>
                    <a:pt x="973086" y="307626"/>
                  </a:lnTo>
                  <a:lnTo>
                    <a:pt x="969810" y="372371"/>
                  </a:lnTo>
                  <a:lnTo>
                    <a:pt x="966584" y="440388"/>
                  </a:lnTo>
                  <a:lnTo>
                    <a:pt x="966584" y="773854"/>
                  </a:lnTo>
                  <a:lnTo>
                    <a:pt x="966584" y="582816"/>
                  </a:lnTo>
                  <a:lnTo>
                    <a:pt x="953541" y="453327"/>
                  </a:lnTo>
                  <a:lnTo>
                    <a:pt x="934046" y="330256"/>
                  </a:lnTo>
                  <a:lnTo>
                    <a:pt x="907999" y="213718"/>
                  </a:lnTo>
                  <a:lnTo>
                    <a:pt x="878674" y="106859"/>
                  </a:lnTo>
                  <a:lnTo>
                    <a:pt x="862406" y="61522"/>
                  </a:lnTo>
                  <a:lnTo>
                    <a:pt x="852690" y="22668"/>
                  </a:lnTo>
                  <a:lnTo>
                    <a:pt x="852690" y="6494"/>
                  </a:lnTo>
                  <a:lnTo>
                    <a:pt x="859180" y="0"/>
                  </a:lnTo>
                  <a:lnTo>
                    <a:pt x="885228" y="48571"/>
                  </a:lnTo>
                  <a:lnTo>
                    <a:pt x="891730" y="126305"/>
                  </a:lnTo>
                  <a:lnTo>
                    <a:pt x="911225" y="181320"/>
                  </a:lnTo>
                  <a:lnTo>
                    <a:pt x="940536" y="233114"/>
                  </a:lnTo>
                  <a:lnTo>
                    <a:pt x="973086" y="284958"/>
                  </a:lnTo>
                  <a:lnTo>
                    <a:pt x="1015403" y="352924"/>
                  </a:lnTo>
                  <a:lnTo>
                    <a:pt x="1041400" y="401496"/>
                  </a:lnTo>
                  <a:lnTo>
                    <a:pt x="1057668" y="446832"/>
                  </a:lnTo>
                  <a:lnTo>
                    <a:pt x="1073937" y="488947"/>
                  </a:lnTo>
                  <a:lnTo>
                    <a:pt x="1077214" y="514850"/>
                  </a:lnTo>
                  <a:lnTo>
                    <a:pt x="1080490" y="550469"/>
                  </a:lnTo>
                  <a:lnTo>
                    <a:pt x="1080490" y="595755"/>
                  </a:lnTo>
                  <a:lnTo>
                    <a:pt x="1070711" y="641104"/>
                  </a:lnTo>
                  <a:lnTo>
                    <a:pt x="1057668" y="683219"/>
                  </a:lnTo>
                  <a:lnTo>
                    <a:pt x="1041400" y="718839"/>
                  </a:lnTo>
                  <a:lnTo>
                    <a:pt x="1021905" y="731790"/>
                  </a:lnTo>
                  <a:lnTo>
                    <a:pt x="989355" y="705849"/>
                  </a:lnTo>
                  <a:lnTo>
                    <a:pt x="940536" y="647599"/>
                  </a:lnTo>
                  <a:lnTo>
                    <a:pt x="878674" y="573087"/>
                  </a:lnTo>
                  <a:lnTo>
                    <a:pt x="813587" y="498625"/>
                  </a:lnTo>
                  <a:lnTo>
                    <a:pt x="748499" y="453327"/>
                  </a:lnTo>
                  <a:lnTo>
                    <a:pt x="686688" y="430659"/>
                  </a:lnTo>
                  <a:lnTo>
                    <a:pt x="569518" y="391817"/>
                  </a:lnTo>
                  <a:lnTo>
                    <a:pt x="419836" y="343195"/>
                  </a:lnTo>
                  <a:lnTo>
                    <a:pt x="270116" y="284958"/>
                  </a:lnTo>
                  <a:lnTo>
                    <a:pt x="117170" y="220162"/>
                  </a:lnTo>
                  <a:lnTo>
                    <a:pt x="35813" y="178098"/>
                  </a:lnTo>
                  <a:lnTo>
                    <a:pt x="3276" y="152208"/>
                  </a:lnTo>
                  <a:lnTo>
                    <a:pt x="0" y="135984"/>
                  </a:lnTo>
                  <a:lnTo>
                    <a:pt x="22821" y="126305"/>
                  </a:lnTo>
                  <a:lnTo>
                    <a:pt x="91135" y="113353"/>
                  </a:lnTo>
                  <a:lnTo>
                    <a:pt x="208305" y="100364"/>
                  </a:lnTo>
                  <a:lnTo>
                    <a:pt x="380796" y="110081"/>
                  </a:lnTo>
                  <a:lnTo>
                    <a:pt x="602056" y="145701"/>
                  </a:lnTo>
                  <a:lnTo>
                    <a:pt x="846137" y="220162"/>
                  </a:lnTo>
                  <a:lnTo>
                    <a:pt x="1054442" y="307626"/>
                  </a:lnTo>
                  <a:lnTo>
                    <a:pt x="1230160" y="401496"/>
                  </a:lnTo>
                  <a:lnTo>
                    <a:pt x="1363611" y="495403"/>
                  </a:lnTo>
                  <a:lnTo>
                    <a:pt x="1448193" y="589311"/>
                  </a:lnTo>
                  <a:lnTo>
                    <a:pt x="1519834" y="683219"/>
                  </a:lnTo>
                  <a:lnTo>
                    <a:pt x="1558874" y="757681"/>
                  </a:lnTo>
                  <a:lnTo>
                    <a:pt x="1584921" y="819203"/>
                  </a:lnTo>
                  <a:lnTo>
                    <a:pt x="1591411" y="851550"/>
                  </a:lnTo>
                  <a:lnTo>
                    <a:pt x="1588147" y="877491"/>
                  </a:lnTo>
                  <a:lnTo>
                    <a:pt x="1571866" y="900109"/>
                  </a:lnTo>
                  <a:lnTo>
                    <a:pt x="1510055" y="916333"/>
                  </a:lnTo>
                  <a:lnTo>
                    <a:pt x="1399374" y="929285"/>
                  </a:lnTo>
                  <a:lnTo>
                    <a:pt x="1236662" y="939001"/>
                  </a:lnTo>
                  <a:lnTo>
                    <a:pt x="1057668" y="935729"/>
                  </a:lnTo>
                  <a:lnTo>
                    <a:pt x="904722" y="916333"/>
                  </a:lnTo>
                  <a:lnTo>
                    <a:pt x="777824" y="864540"/>
                  </a:lnTo>
                  <a:lnTo>
                    <a:pt x="696468" y="793300"/>
                  </a:lnTo>
                  <a:lnTo>
                    <a:pt x="637870" y="715566"/>
                  </a:lnTo>
                  <a:lnTo>
                    <a:pt x="602056" y="637882"/>
                  </a:lnTo>
                  <a:lnTo>
                    <a:pt x="598830" y="592533"/>
                  </a:lnTo>
                  <a:lnTo>
                    <a:pt x="654151" y="556914"/>
                  </a:lnTo>
                  <a:lnTo>
                    <a:pt x="702957" y="563421"/>
                  </a:lnTo>
                  <a:lnTo>
                    <a:pt x="774547" y="576360"/>
                  </a:lnTo>
                  <a:lnTo>
                    <a:pt x="875461" y="605485"/>
                  </a:lnTo>
                  <a:lnTo>
                    <a:pt x="953541" y="637882"/>
                  </a:lnTo>
                  <a:lnTo>
                    <a:pt x="1034897" y="679946"/>
                  </a:lnTo>
                  <a:lnTo>
                    <a:pt x="1083716" y="718839"/>
                  </a:lnTo>
                  <a:lnTo>
                    <a:pt x="979589" y="657278"/>
                  </a:lnTo>
                  <a:lnTo>
                    <a:pt x="901496" y="586089"/>
                  </a:lnTo>
                  <a:lnTo>
                    <a:pt x="836409" y="527801"/>
                  </a:lnTo>
                  <a:lnTo>
                    <a:pt x="797318" y="479230"/>
                  </a:lnTo>
                  <a:lnTo>
                    <a:pt x="803871" y="466278"/>
                  </a:lnTo>
                  <a:lnTo>
                    <a:pt x="813587" y="456562"/>
                  </a:lnTo>
                  <a:lnTo>
                    <a:pt x="846137" y="450054"/>
                  </a:lnTo>
                  <a:lnTo>
                    <a:pt x="914501" y="453327"/>
                  </a:lnTo>
                  <a:lnTo>
                    <a:pt x="992581" y="469500"/>
                  </a:lnTo>
                  <a:lnTo>
                    <a:pt x="1086992" y="501898"/>
                  </a:lnTo>
                  <a:lnTo>
                    <a:pt x="1171575" y="540740"/>
                  </a:lnTo>
                  <a:lnTo>
                    <a:pt x="1230160" y="586089"/>
                  </a:lnTo>
                  <a:lnTo>
                    <a:pt x="1272476" y="621658"/>
                  </a:lnTo>
                  <a:lnTo>
                    <a:pt x="1314792" y="673502"/>
                  </a:lnTo>
                  <a:lnTo>
                    <a:pt x="1318018" y="686441"/>
                  </a:lnTo>
                  <a:lnTo>
                    <a:pt x="1298524" y="699393"/>
                  </a:lnTo>
                  <a:lnTo>
                    <a:pt x="1210665" y="689676"/>
                  </a:lnTo>
                  <a:lnTo>
                    <a:pt x="1070711" y="654056"/>
                  </a:lnTo>
                  <a:lnTo>
                    <a:pt x="917778" y="615202"/>
                  </a:lnTo>
                  <a:lnTo>
                    <a:pt x="777824" y="569865"/>
                  </a:lnTo>
                  <a:lnTo>
                    <a:pt x="706234" y="537518"/>
                  </a:lnTo>
                  <a:lnTo>
                    <a:pt x="686688" y="521294"/>
                  </a:lnTo>
                  <a:lnTo>
                    <a:pt x="680186" y="505120"/>
                  </a:lnTo>
                  <a:lnTo>
                    <a:pt x="680186" y="492181"/>
                  </a:lnTo>
                  <a:lnTo>
                    <a:pt x="745286" y="475957"/>
                  </a:lnTo>
                  <a:lnTo>
                    <a:pt x="849414" y="472723"/>
                  </a:lnTo>
                  <a:lnTo>
                    <a:pt x="1015403" y="501898"/>
                  </a:lnTo>
                  <a:lnTo>
                    <a:pt x="1246428" y="573087"/>
                  </a:lnTo>
                  <a:lnTo>
                    <a:pt x="1457972" y="689676"/>
                  </a:lnTo>
                  <a:lnTo>
                    <a:pt x="1695551" y="832155"/>
                  </a:lnTo>
                  <a:lnTo>
                    <a:pt x="1877809" y="951953"/>
                  </a:lnTo>
                  <a:lnTo>
                    <a:pt x="1994941" y="1036144"/>
                  </a:lnTo>
                  <a:lnTo>
                    <a:pt x="2063305" y="1081430"/>
                  </a:lnTo>
                  <a:lnTo>
                    <a:pt x="2050249" y="1087937"/>
                  </a:lnTo>
                  <a:lnTo>
                    <a:pt x="2024265" y="1084715"/>
                  </a:lnTo>
                  <a:lnTo>
                    <a:pt x="1942896" y="1062034"/>
                  </a:lnTo>
                  <a:lnTo>
                    <a:pt x="1802955" y="1006968"/>
                  </a:lnTo>
                  <a:lnTo>
                    <a:pt x="1588147" y="887170"/>
                  </a:lnTo>
                  <a:lnTo>
                    <a:pt x="1340840" y="741456"/>
                  </a:lnTo>
                  <a:lnTo>
                    <a:pt x="1132535" y="602263"/>
                  </a:lnTo>
                  <a:lnTo>
                    <a:pt x="969810" y="488947"/>
                  </a:lnTo>
                  <a:lnTo>
                    <a:pt x="888453" y="433881"/>
                  </a:lnTo>
                  <a:lnTo>
                    <a:pt x="839635" y="404768"/>
                  </a:lnTo>
                  <a:lnTo>
                    <a:pt x="807097" y="385322"/>
                  </a:lnTo>
                  <a:lnTo>
                    <a:pt x="842911" y="378815"/>
                  </a:lnTo>
                  <a:lnTo>
                    <a:pt x="904722" y="391817"/>
                  </a:lnTo>
                  <a:lnTo>
                    <a:pt x="1021905" y="424164"/>
                  </a:lnTo>
                  <a:lnTo>
                    <a:pt x="1184617" y="492181"/>
                  </a:lnTo>
                  <a:lnTo>
                    <a:pt x="1324571" y="579582"/>
                  </a:lnTo>
                  <a:lnTo>
                    <a:pt x="1451470" y="663773"/>
                  </a:lnTo>
                  <a:lnTo>
                    <a:pt x="1529549" y="735012"/>
                  </a:lnTo>
                  <a:lnTo>
                    <a:pt x="1562100" y="773854"/>
                  </a:lnTo>
                  <a:lnTo>
                    <a:pt x="1558874" y="786806"/>
                  </a:lnTo>
                  <a:lnTo>
                    <a:pt x="1539328" y="786806"/>
                  </a:lnTo>
                  <a:lnTo>
                    <a:pt x="1500289" y="767410"/>
                  </a:lnTo>
                  <a:lnTo>
                    <a:pt x="1337564" y="666995"/>
                  </a:lnTo>
                  <a:lnTo>
                    <a:pt x="1139024" y="553691"/>
                  </a:lnTo>
                  <a:lnTo>
                    <a:pt x="934046" y="433881"/>
                  </a:lnTo>
                  <a:lnTo>
                    <a:pt x="742010" y="320577"/>
                  </a:lnTo>
                  <a:lnTo>
                    <a:pt x="670420" y="278463"/>
                  </a:lnTo>
                  <a:lnTo>
                    <a:pt x="641146" y="246065"/>
                  </a:lnTo>
                  <a:lnTo>
                    <a:pt x="657428" y="242843"/>
                  </a:lnTo>
                  <a:lnTo>
                    <a:pt x="693191" y="255782"/>
                  </a:lnTo>
                  <a:lnTo>
                    <a:pt x="784326" y="307626"/>
                  </a:lnTo>
                  <a:lnTo>
                    <a:pt x="894956" y="375593"/>
                  </a:lnTo>
                  <a:lnTo>
                    <a:pt x="1031671" y="495403"/>
                  </a:lnTo>
                  <a:lnTo>
                    <a:pt x="1187843" y="644327"/>
                  </a:lnTo>
                  <a:lnTo>
                    <a:pt x="1337564" y="793300"/>
                  </a:lnTo>
                  <a:lnTo>
                    <a:pt x="1474241" y="939001"/>
                  </a:lnTo>
                  <a:lnTo>
                    <a:pt x="1558874" y="1026414"/>
                  </a:lnTo>
                  <a:lnTo>
                    <a:pt x="1610918" y="1087937"/>
                  </a:lnTo>
                  <a:lnTo>
                    <a:pt x="1614182" y="1117050"/>
                  </a:lnTo>
                  <a:lnTo>
                    <a:pt x="1581645" y="1136508"/>
                  </a:lnTo>
                  <a:lnTo>
                    <a:pt x="1506778" y="1126779"/>
                  </a:lnTo>
                  <a:lnTo>
                    <a:pt x="1350568" y="1074986"/>
                  </a:lnTo>
                  <a:lnTo>
                    <a:pt x="1174851" y="1013476"/>
                  </a:lnTo>
                  <a:lnTo>
                    <a:pt x="1012126" y="935729"/>
                  </a:lnTo>
                  <a:lnTo>
                    <a:pt x="885228" y="864540"/>
                  </a:lnTo>
                  <a:lnTo>
                    <a:pt x="829868" y="806252"/>
                  </a:lnTo>
                  <a:lnTo>
                    <a:pt x="797318" y="751186"/>
                  </a:lnTo>
                  <a:lnTo>
                    <a:pt x="781049" y="705849"/>
                  </a:lnTo>
                  <a:lnTo>
                    <a:pt x="771321" y="676724"/>
                  </a:lnTo>
                  <a:lnTo>
                    <a:pt x="816863" y="696170"/>
                  </a:lnTo>
                  <a:lnTo>
                    <a:pt x="934046" y="767410"/>
                  </a:lnTo>
                  <a:lnTo>
                    <a:pt x="1178128" y="896887"/>
                  </a:lnTo>
                  <a:lnTo>
                    <a:pt x="1441691" y="1042588"/>
                  </a:lnTo>
                  <a:lnTo>
                    <a:pt x="1669503" y="1165621"/>
                  </a:lnTo>
                  <a:lnTo>
                    <a:pt x="1825726" y="1246590"/>
                  </a:lnTo>
                  <a:lnTo>
                    <a:pt x="1851761" y="1275702"/>
                  </a:lnTo>
                  <a:lnTo>
                    <a:pt x="1848497" y="1285432"/>
                  </a:lnTo>
                  <a:lnTo>
                    <a:pt x="1819224" y="1278975"/>
                  </a:lnTo>
                  <a:lnTo>
                    <a:pt x="1708543" y="1220687"/>
                  </a:lnTo>
                  <a:lnTo>
                    <a:pt x="1467739" y="1120335"/>
                  </a:lnTo>
                  <a:lnTo>
                    <a:pt x="1223657" y="1006968"/>
                  </a:lnTo>
                  <a:lnTo>
                    <a:pt x="982865" y="890443"/>
                  </a:lnTo>
                  <a:lnTo>
                    <a:pt x="820140" y="815981"/>
                  </a:lnTo>
                  <a:lnTo>
                    <a:pt x="787603" y="780361"/>
                  </a:lnTo>
                  <a:lnTo>
                    <a:pt x="761555" y="754408"/>
                  </a:lnTo>
                  <a:lnTo>
                    <a:pt x="745286" y="728518"/>
                  </a:lnTo>
                  <a:lnTo>
                    <a:pt x="725728" y="702615"/>
                  </a:lnTo>
                  <a:lnTo>
                    <a:pt x="709460" y="673502"/>
                  </a:lnTo>
                  <a:lnTo>
                    <a:pt x="699693" y="641104"/>
                  </a:lnTo>
                  <a:lnTo>
                    <a:pt x="693191" y="615202"/>
                  </a:lnTo>
                </a:path>
              </a:pathLst>
            </a:custGeom>
            <a:noFill/>
            <a:ln w="254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Titre 1">
            <a:extLst>
              <a:ext uri="{FF2B5EF4-FFF2-40B4-BE49-F238E27FC236}">
                <a16:creationId xmlns:a16="http://schemas.microsoft.com/office/drawing/2014/main" id="{40812C3F-55AE-1EEF-3E69-D67689120A1B}"/>
              </a:ext>
            </a:extLst>
          </p:cNvPr>
          <p:cNvSpPr txBox="1">
            <a:spLocks/>
          </p:cNvSpPr>
          <p:nvPr/>
        </p:nvSpPr>
        <p:spPr>
          <a:xfrm>
            <a:off x="681318" y="1664994"/>
            <a:ext cx="7252855" cy="1943861"/>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FR" sz="3200" b="1">
                <a:solidFill>
                  <a:srgbClr val="1C1942"/>
                </a:solidFill>
                <a:latin typeface="Bitter"/>
                <a:sym typeface="Bitter"/>
              </a:rPr>
              <a:t>ENJEUX DE GESTION RH ET OPPORTUNITES DE LA MUTUALISATION DE L ’EMPLOI</a:t>
            </a:r>
            <a:endParaRPr lang="fr-FR" sz="2400" b="1">
              <a:solidFill>
                <a:srgbClr val="B81E51"/>
              </a:solidFill>
              <a:latin typeface="Bitt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
          <a:extLst>
            <a:ext uri="{FF2B5EF4-FFF2-40B4-BE49-F238E27FC236}">
              <a16:creationId xmlns:a16="http://schemas.microsoft.com/office/drawing/2014/main" id="{33031805-0137-24C1-3CC4-2F6EB144A56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8F9A7148-3949-04F9-1703-8CB2232F2297}"/>
              </a:ext>
            </a:extLst>
          </p:cNvPr>
          <p:cNvSpPr txBox="1"/>
          <p:nvPr/>
        </p:nvSpPr>
        <p:spPr>
          <a:xfrm>
            <a:off x="96768" y="115905"/>
            <a:ext cx="8950464" cy="523220"/>
          </a:xfrm>
          <a:prstGeom prst="rect">
            <a:avLst/>
          </a:prstGeom>
          <a:noFill/>
        </p:spPr>
        <p:txBody>
          <a:bodyPr wrap="square">
            <a:spAutoFit/>
          </a:bodyPr>
          <a:lstStyle/>
          <a:p>
            <a:pPr algn="ctr"/>
            <a:r>
              <a:rPr lang="fr-FR" sz="2800" b="1">
                <a:solidFill>
                  <a:srgbClr val="E7304D"/>
                </a:solidFill>
              </a:rPr>
              <a:t>Se poser les bonnes questions avant de mutualiser</a:t>
            </a:r>
          </a:p>
        </p:txBody>
      </p:sp>
      <p:sp>
        <p:nvSpPr>
          <p:cNvPr id="3" name="ZoneTexte 2">
            <a:extLst>
              <a:ext uri="{FF2B5EF4-FFF2-40B4-BE49-F238E27FC236}">
                <a16:creationId xmlns:a16="http://schemas.microsoft.com/office/drawing/2014/main" id="{7F276D7A-2497-BD99-64A7-AFC3F27A5285}"/>
              </a:ext>
            </a:extLst>
          </p:cNvPr>
          <p:cNvSpPr txBox="1"/>
          <p:nvPr/>
        </p:nvSpPr>
        <p:spPr>
          <a:xfrm>
            <a:off x="192183" y="874594"/>
            <a:ext cx="8759633" cy="4036874"/>
          </a:xfrm>
          <a:prstGeom prst="rect">
            <a:avLst/>
          </a:prstGeom>
          <a:noFill/>
        </p:spPr>
        <p:txBody>
          <a:bodyPr wrap="square">
            <a:spAutoFit/>
          </a:bodyPr>
          <a:lstStyle/>
          <a:p>
            <a:pPr>
              <a:lnSpc>
                <a:spcPct val="107000"/>
              </a:lnSpc>
              <a:spcAft>
                <a:spcPts val="600"/>
              </a:spcAft>
            </a:pPr>
            <a:r>
              <a:rPr lang="fr-FR" sz="1600" b="1" u="sng" kern="100">
                <a:solidFill>
                  <a:srgbClr val="171643"/>
                </a:solidFill>
                <a:latin typeface="+mn-lt"/>
                <a:ea typeface="Calibri" panose="020F0502020204030204" pitchFamily="34" charset="0"/>
                <a:cs typeface="Times New Roman" panose="02020603050405020304" pitchFamily="18" charset="0"/>
              </a:rPr>
              <a:t>Les questions à se poser si une association souhaite l’apport de nouvelles compétences avant de mutualiser :</a:t>
            </a:r>
          </a:p>
          <a:p>
            <a:pPr>
              <a:lnSpc>
                <a:spcPct val="107000"/>
              </a:lnSpc>
              <a:spcAft>
                <a:spcPts val="600"/>
              </a:spcAft>
            </a:pPr>
            <a:endParaRPr lang="fr-FR" sz="1600" b="1" u="sng" kern="100">
              <a:solidFill>
                <a:srgbClr val="171643"/>
              </a:solidFill>
              <a:latin typeface="+mn-lt"/>
              <a:ea typeface="Calibri" panose="020F0502020204030204" pitchFamily="34" charset="0"/>
              <a:cs typeface="Times New Roman" panose="02020603050405020304" pitchFamily="18" charset="0"/>
            </a:endParaRPr>
          </a:p>
          <a:p>
            <a:pPr marL="285750" indent="-285750">
              <a:lnSpc>
                <a:spcPct val="107000"/>
              </a:lnSpc>
              <a:spcAft>
                <a:spcPts val="600"/>
              </a:spcAft>
              <a:buFont typeface="Arial" panose="020B0604020202020204" pitchFamily="34" charset="0"/>
              <a:buChar char="•"/>
            </a:pPr>
            <a:r>
              <a:rPr lang="fr-FR" sz="1600" kern="100">
                <a:solidFill>
                  <a:srgbClr val="171643"/>
                </a:solidFill>
                <a:latin typeface="+mn-lt"/>
                <a:ea typeface="Calibri" panose="020F0502020204030204" pitchFamily="34" charset="0"/>
                <a:cs typeface="Times New Roman" panose="02020603050405020304" pitchFamily="18" charset="0"/>
              </a:rPr>
              <a:t>Quels sont nos </a:t>
            </a:r>
            <a:r>
              <a:rPr lang="fr-FR" sz="1600" b="1" kern="100">
                <a:solidFill>
                  <a:srgbClr val="171643"/>
                </a:solidFill>
                <a:latin typeface="+mn-lt"/>
                <a:ea typeface="Calibri" panose="020F0502020204030204" pitchFamily="34" charset="0"/>
                <a:cs typeface="Times New Roman" panose="02020603050405020304" pitchFamily="18" charset="0"/>
              </a:rPr>
              <a:t>besoins de compétences non-pourvus ?</a:t>
            </a:r>
          </a:p>
          <a:p>
            <a:pPr marL="285750" indent="-285750">
              <a:lnSpc>
                <a:spcPct val="107000"/>
              </a:lnSpc>
              <a:spcAft>
                <a:spcPts val="600"/>
              </a:spcAft>
              <a:buFont typeface="Arial" panose="020B0604020202020204" pitchFamily="34" charset="0"/>
              <a:buChar char="•"/>
            </a:pPr>
            <a:r>
              <a:rPr lang="fr-FR" sz="1600" kern="100">
                <a:solidFill>
                  <a:srgbClr val="171643"/>
                </a:solidFill>
                <a:latin typeface="+mn-lt"/>
                <a:ea typeface="Calibri" panose="020F0502020204030204" pitchFamily="34" charset="0"/>
                <a:cs typeface="Times New Roman" panose="02020603050405020304" pitchFamily="18" charset="0"/>
              </a:rPr>
              <a:t>Sommes-nous en capacité d’établir une ou des </a:t>
            </a:r>
            <a:r>
              <a:rPr lang="fr-FR" sz="1600" b="1" kern="100">
                <a:solidFill>
                  <a:srgbClr val="171643"/>
                </a:solidFill>
                <a:latin typeface="+mn-lt"/>
                <a:ea typeface="Calibri" panose="020F0502020204030204" pitchFamily="34" charset="0"/>
                <a:cs typeface="Times New Roman" panose="02020603050405020304" pitchFamily="18" charset="0"/>
              </a:rPr>
              <a:t>fiches de missions correspondantes ?</a:t>
            </a:r>
          </a:p>
          <a:p>
            <a:pPr marL="285750" indent="-285750">
              <a:lnSpc>
                <a:spcPct val="107000"/>
              </a:lnSpc>
              <a:spcAft>
                <a:spcPts val="600"/>
              </a:spcAft>
              <a:buFont typeface="Arial" panose="020B0604020202020204" pitchFamily="34" charset="0"/>
              <a:buChar char="•"/>
            </a:pPr>
            <a:r>
              <a:rPr lang="fr-FR" sz="1600" kern="100">
                <a:solidFill>
                  <a:srgbClr val="171643"/>
                </a:solidFill>
                <a:latin typeface="+mn-lt"/>
                <a:ea typeface="Calibri" panose="020F0502020204030204" pitchFamily="34" charset="0"/>
                <a:cs typeface="Times New Roman" panose="02020603050405020304" pitchFamily="18" charset="0"/>
              </a:rPr>
              <a:t>Les tâches en question constituent-elles des </a:t>
            </a:r>
            <a:r>
              <a:rPr lang="fr-FR" sz="1600" b="1" kern="100">
                <a:solidFill>
                  <a:srgbClr val="171643"/>
                </a:solidFill>
                <a:latin typeface="+mn-lt"/>
                <a:ea typeface="Calibri" panose="020F0502020204030204" pitchFamily="34" charset="0"/>
                <a:cs typeface="Times New Roman" panose="02020603050405020304" pitchFamily="18" charset="0"/>
              </a:rPr>
              <a:t>blocs de missions ? </a:t>
            </a:r>
            <a:r>
              <a:rPr lang="fr-FR" sz="1600" kern="100">
                <a:solidFill>
                  <a:srgbClr val="171643"/>
                </a:solidFill>
                <a:latin typeface="+mn-lt"/>
                <a:ea typeface="Calibri" panose="020F0502020204030204" pitchFamily="34" charset="0"/>
                <a:cs typeface="Times New Roman" panose="02020603050405020304" pitchFamily="18" charset="0"/>
              </a:rPr>
              <a:t>Si oui, ceux-ci </a:t>
            </a:r>
            <a:r>
              <a:rPr lang="fr-FR" sz="1600" b="1" kern="100">
                <a:solidFill>
                  <a:srgbClr val="171643"/>
                </a:solidFill>
                <a:latin typeface="+mn-lt"/>
                <a:ea typeface="Calibri" panose="020F0502020204030204" pitchFamily="34" charset="0"/>
                <a:cs typeface="Times New Roman" panose="02020603050405020304" pitchFamily="18" charset="0"/>
              </a:rPr>
              <a:t>sont-ils dissociables ?</a:t>
            </a:r>
          </a:p>
          <a:p>
            <a:pPr marL="285750" indent="-285750">
              <a:lnSpc>
                <a:spcPct val="107000"/>
              </a:lnSpc>
              <a:spcAft>
                <a:spcPts val="600"/>
              </a:spcAft>
              <a:buFont typeface="Arial" panose="020B0604020202020204" pitchFamily="34" charset="0"/>
              <a:buChar char="•"/>
            </a:pPr>
            <a:r>
              <a:rPr lang="fr-FR" sz="1600" kern="100">
                <a:solidFill>
                  <a:srgbClr val="171643"/>
                </a:solidFill>
                <a:latin typeface="+mn-lt"/>
                <a:ea typeface="Calibri" panose="020F0502020204030204" pitchFamily="34" charset="0"/>
                <a:cs typeface="Times New Roman" panose="02020603050405020304" pitchFamily="18" charset="0"/>
              </a:rPr>
              <a:t>Quelle est la </a:t>
            </a:r>
            <a:r>
              <a:rPr lang="fr-FR" sz="1600" b="1" kern="100">
                <a:solidFill>
                  <a:srgbClr val="171643"/>
                </a:solidFill>
                <a:latin typeface="+mn-lt"/>
                <a:ea typeface="Calibri" panose="020F0502020204030204" pitchFamily="34" charset="0"/>
                <a:cs typeface="Times New Roman" panose="02020603050405020304" pitchFamily="18" charset="0"/>
              </a:rPr>
              <a:t>fréquence de mon besoin et </a:t>
            </a:r>
            <a:r>
              <a:rPr lang="fr-FR" sz="1600" kern="100">
                <a:solidFill>
                  <a:srgbClr val="171643"/>
                </a:solidFill>
                <a:latin typeface="+mn-lt"/>
                <a:ea typeface="Calibri" panose="020F0502020204030204" pitchFamily="34" charset="0"/>
                <a:cs typeface="Times New Roman" panose="02020603050405020304" pitchFamily="18" charset="0"/>
              </a:rPr>
              <a:t>sur quelle </a:t>
            </a:r>
            <a:r>
              <a:rPr lang="fr-FR" sz="1600" b="1" kern="100">
                <a:solidFill>
                  <a:srgbClr val="171643"/>
                </a:solidFill>
                <a:latin typeface="+mn-lt"/>
                <a:ea typeface="Calibri" panose="020F0502020204030204" pitchFamily="34" charset="0"/>
                <a:cs typeface="Times New Roman" panose="02020603050405020304" pitchFamily="18" charset="0"/>
              </a:rPr>
              <a:t>durée ? </a:t>
            </a:r>
            <a:r>
              <a:rPr lang="fr-FR" sz="1600" kern="100">
                <a:solidFill>
                  <a:srgbClr val="171643"/>
                </a:solidFill>
                <a:latin typeface="+mn-lt"/>
                <a:ea typeface="Calibri" panose="020F0502020204030204" pitchFamily="34" charset="0"/>
                <a:cs typeface="Times New Roman" panose="02020603050405020304" pitchFamily="18" charset="0"/>
              </a:rPr>
              <a:t>Est-ce un besoin </a:t>
            </a:r>
            <a:r>
              <a:rPr lang="fr-FR" sz="1600" b="1" kern="100">
                <a:solidFill>
                  <a:srgbClr val="171643"/>
                </a:solidFill>
                <a:latin typeface="+mn-lt"/>
                <a:ea typeface="Calibri" panose="020F0502020204030204" pitchFamily="34" charset="0"/>
                <a:cs typeface="Times New Roman" panose="02020603050405020304" pitchFamily="18" charset="0"/>
              </a:rPr>
              <a:t>ponctuel ou non ? Et est-ce un besoin avec des temps de travail précis ou obligatoires ?</a:t>
            </a:r>
          </a:p>
          <a:p>
            <a:pPr marL="285750" indent="-285750">
              <a:lnSpc>
                <a:spcPct val="107000"/>
              </a:lnSpc>
              <a:spcAft>
                <a:spcPts val="600"/>
              </a:spcAft>
              <a:buFont typeface="Arial" panose="020B0604020202020204" pitchFamily="34" charset="0"/>
              <a:buChar char="•"/>
            </a:pPr>
            <a:r>
              <a:rPr lang="fr-FR" sz="1600" b="1" kern="100">
                <a:solidFill>
                  <a:srgbClr val="171643"/>
                </a:solidFill>
                <a:latin typeface="+mn-lt"/>
                <a:ea typeface="Calibri" panose="020F0502020204030204" pitchFamily="34" charset="0"/>
                <a:cs typeface="Times New Roman" panose="02020603050405020304" pitchFamily="18" charset="0"/>
              </a:rPr>
              <a:t>Est-ce un besoin urgent ? </a:t>
            </a:r>
            <a:r>
              <a:rPr lang="fr-FR" sz="1600" kern="100">
                <a:solidFill>
                  <a:srgbClr val="171643"/>
                </a:solidFill>
                <a:latin typeface="+mn-lt"/>
                <a:ea typeface="Calibri" panose="020F0502020204030204" pitchFamily="34" charset="0"/>
                <a:cs typeface="Times New Roman" panose="02020603050405020304" pitchFamily="18" charset="0"/>
              </a:rPr>
              <a:t>L’association a-t-elle le temps avant de bénéficier des compétences correspondantes ?</a:t>
            </a:r>
          </a:p>
          <a:p>
            <a:pPr marL="285750" indent="-285750">
              <a:lnSpc>
                <a:spcPct val="107000"/>
              </a:lnSpc>
              <a:spcAft>
                <a:spcPts val="600"/>
              </a:spcAft>
              <a:buFont typeface="Arial" panose="020B0604020202020204" pitchFamily="34" charset="0"/>
              <a:buChar char="•"/>
            </a:pPr>
            <a:r>
              <a:rPr lang="fr-FR" sz="1600" kern="100">
                <a:solidFill>
                  <a:srgbClr val="171643"/>
                </a:solidFill>
                <a:latin typeface="+mn-lt"/>
                <a:ea typeface="Calibri" panose="020F0502020204030204" pitchFamily="34" charset="0"/>
                <a:cs typeface="Times New Roman" panose="02020603050405020304" pitchFamily="18" charset="0"/>
              </a:rPr>
              <a:t>Est-ce que ce</a:t>
            </a:r>
            <a:r>
              <a:rPr lang="fr-FR" sz="1600" b="1" kern="100">
                <a:solidFill>
                  <a:srgbClr val="171643"/>
                </a:solidFill>
                <a:latin typeface="+mn-lt"/>
                <a:ea typeface="Calibri" panose="020F0502020204030204" pitchFamily="34" charset="0"/>
                <a:cs typeface="Times New Roman" panose="02020603050405020304" pitchFamily="18" charset="0"/>
              </a:rPr>
              <a:t> besoin est lié à un partenariat spécifique </a:t>
            </a:r>
            <a:r>
              <a:rPr lang="fr-FR" sz="1600" kern="100">
                <a:solidFill>
                  <a:srgbClr val="171643"/>
                </a:solidFill>
                <a:latin typeface="+mn-lt"/>
                <a:ea typeface="Calibri" panose="020F0502020204030204" pitchFamily="34" charset="0"/>
                <a:cs typeface="Times New Roman" panose="02020603050405020304" pitchFamily="18" charset="0"/>
              </a:rPr>
              <a:t>avec une ou plusieurs associations sur des</a:t>
            </a:r>
            <a:r>
              <a:rPr lang="fr-FR" sz="1600" b="1" kern="100">
                <a:solidFill>
                  <a:srgbClr val="171643"/>
                </a:solidFill>
                <a:latin typeface="+mn-lt"/>
                <a:ea typeface="Calibri" panose="020F0502020204030204" pitchFamily="34" charset="0"/>
                <a:cs typeface="Times New Roman" panose="02020603050405020304" pitchFamily="18" charset="0"/>
              </a:rPr>
              <a:t> missions particulières ?</a:t>
            </a:r>
          </a:p>
        </p:txBody>
      </p:sp>
    </p:spTree>
    <p:extLst>
      <p:ext uri="{BB962C8B-B14F-4D97-AF65-F5344CB8AC3E}">
        <p14:creationId xmlns:p14="http://schemas.microsoft.com/office/powerpoint/2010/main" val="269991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
          <a:extLst>
            <a:ext uri="{FF2B5EF4-FFF2-40B4-BE49-F238E27FC236}">
              <a16:creationId xmlns:a16="http://schemas.microsoft.com/office/drawing/2014/main" id="{E587B1E0-0E28-8E49-5A6B-35779FF40CA4}"/>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D2E29B75-4577-BFE7-1108-147050EE2C4C}"/>
              </a:ext>
            </a:extLst>
          </p:cNvPr>
          <p:cNvSpPr txBox="1"/>
          <p:nvPr/>
        </p:nvSpPr>
        <p:spPr>
          <a:xfrm>
            <a:off x="184715" y="2738100"/>
            <a:ext cx="8959285" cy="2148280"/>
          </a:xfrm>
          <a:prstGeom prst="rect">
            <a:avLst/>
          </a:prstGeom>
          <a:noFill/>
        </p:spPr>
        <p:txBody>
          <a:bodyPr wrap="square">
            <a:spAutoFit/>
          </a:bodyPr>
          <a:lstStyle/>
          <a:p>
            <a:pPr>
              <a:lnSpc>
                <a:spcPct val="107000"/>
              </a:lnSpc>
              <a:spcAft>
                <a:spcPts val="600"/>
              </a:spcAft>
            </a:pPr>
            <a:r>
              <a:rPr lang="fr-FR" sz="1600" b="1" u="sng" kern="100">
                <a:solidFill>
                  <a:srgbClr val="171643"/>
                </a:solidFill>
                <a:latin typeface="+mn-lt"/>
                <a:ea typeface="Calibri" panose="020F0502020204030204" pitchFamily="34" charset="0"/>
                <a:cs typeface="Times New Roman" panose="02020603050405020304" pitchFamily="18" charset="0"/>
              </a:rPr>
              <a:t>Les questions à se poser avant de mutualiser </a:t>
            </a:r>
            <a:r>
              <a:rPr lang="fr-FR" sz="1600" b="1" u="sng" kern="100" err="1">
                <a:solidFill>
                  <a:srgbClr val="171643"/>
                </a:solidFill>
                <a:latin typeface="+mn-lt"/>
                <a:ea typeface="Calibri" panose="020F0502020204030204" pitchFamily="34" charset="0"/>
                <a:cs typeface="Times New Roman" panose="02020603050405020304" pitchFamily="18" charset="0"/>
              </a:rPr>
              <a:t>un.e</a:t>
            </a:r>
            <a:r>
              <a:rPr lang="fr-FR" sz="1600" b="1" u="sng" kern="100">
                <a:solidFill>
                  <a:srgbClr val="171643"/>
                </a:solidFill>
                <a:latin typeface="+mn-lt"/>
                <a:ea typeface="Calibri" panose="020F0502020204030204" pitchFamily="34" charset="0"/>
                <a:cs typeface="Times New Roman" panose="02020603050405020304" pitchFamily="18" charset="0"/>
              </a:rPr>
              <a:t> de ses </a:t>
            </a:r>
            <a:r>
              <a:rPr lang="fr-FR" sz="1600" b="1" u="sng" kern="100" err="1">
                <a:solidFill>
                  <a:srgbClr val="171643"/>
                </a:solidFill>
                <a:latin typeface="+mn-lt"/>
                <a:ea typeface="Calibri" panose="020F0502020204030204" pitchFamily="34" charset="0"/>
                <a:cs typeface="Times New Roman" panose="02020603050405020304" pitchFamily="18" charset="0"/>
              </a:rPr>
              <a:t>salarié.e.s</a:t>
            </a:r>
            <a:r>
              <a:rPr lang="fr-FR" sz="1600" b="1" u="sng" kern="100">
                <a:solidFill>
                  <a:srgbClr val="171643"/>
                </a:solidFill>
                <a:latin typeface="+mn-lt"/>
                <a:ea typeface="Calibri" panose="020F0502020204030204" pitchFamily="34" charset="0"/>
                <a:cs typeface="Times New Roman" panose="02020603050405020304" pitchFamily="18" charset="0"/>
              </a:rPr>
              <a:t> :</a:t>
            </a:r>
          </a:p>
          <a:p>
            <a:pPr marL="285750" indent="-285750">
              <a:lnSpc>
                <a:spcPct val="107000"/>
              </a:lnSpc>
              <a:spcAft>
                <a:spcPts val="600"/>
              </a:spcAft>
              <a:buFont typeface="Arial" panose="020B0604020202020204" pitchFamily="34" charset="0"/>
              <a:buChar char="•"/>
            </a:pPr>
            <a:r>
              <a:rPr lang="fr-FR" sz="1600" kern="100">
                <a:solidFill>
                  <a:srgbClr val="171643"/>
                </a:solidFill>
                <a:latin typeface="+mn-lt"/>
                <a:ea typeface="Calibri" panose="020F0502020204030204" pitchFamily="34" charset="0"/>
                <a:cs typeface="Times New Roman" panose="02020603050405020304" pitchFamily="18" charset="0"/>
              </a:rPr>
              <a:t>Mon association a-t-elle des</a:t>
            </a:r>
            <a:r>
              <a:rPr lang="fr-FR" sz="1600" b="1" kern="100">
                <a:solidFill>
                  <a:srgbClr val="171643"/>
                </a:solidFill>
                <a:latin typeface="+mn-lt"/>
                <a:ea typeface="Calibri" panose="020F0502020204030204" pitchFamily="34" charset="0"/>
                <a:cs typeface="Times New Roman" panose="02020603050405020304" pitchFamily="18" charset="0"/>
              </a:rPr>
              <a:t> </a:t>
            </a:r>
            <a:r>
              <a:rPr lang="fr-FR" sz="1600" b="1" kern="100" err="1">
                <a:solidFill>
                  <a:srgbClr val="171643"/>
                </a:solidFill>
                <a:latin typeface="+mn-lt"/>
                <a:ea typeface="Calibri" panose="020F0502020204030204" pitchFamily="34" charset="0"/>
                <a:cs typeface="Times New Roman" panose="02020603050405020304" pitchFamily="18" charset="0"/>
              </a:rPr>
              <a:t>salarié.e.s</a:t>
            </a:r>
            <a:r>
              <a:rPr lang="fr-FR" sz="1600" b="1" kern="100">
                <a:solidFill>
                  <a:srgbClr val="171643"/>
                </a:solidFill>
                <a:latin typeface="+mn-lt"/>
                <a:ea typeface="Calibri" panose="020F0502020204030204" pitchFamily="34" charset="0"/>
                <a:cs typeface="Times New Roman" panose="02020603050405020304" pitchFamily="18" charset="0"/>
              </a:rPr>
              <a:t> à temps partiel qui pourraient être </a:t>
            </a:r>
            <a:r>
              <a:rPr lang="fr-FR" sz="1600" b="1" kern="100" err="1">
                <a:solidFill>
                  <a:srgbClr val="171643"/>
                </a:solidFill>
                <a:latin typeface="+mn-lt"/>
                <a:ea typeface="Calibri" panose="020F0502020204030204" pitchFamily="34" charset="0"/>
                <a:cs typeface="Times New Roman" panose="02020603050405020304" pitchFamily="18" charset="0"/>
              </a:rPr>
              <a:t>intéressé.e.s</a:t>
            </a:r>
            <a:r>
              <a:rPr lang="fr-FR" sz="1600" b="1" kern="100">
                <a:solidFill>
                  <a:srgbClr val="171643"/>
                </a:solidFill>
                <a:latin typeface="+mn-lt"/>
                <a:ea typeface="Calibri" panose="020F0502020204030204" pitchFamily="34" charset="0"/>
                <a:cs typeface="Times New Roman" panose="02020603050405020304" pitchFamily="18" charset="0"/>
              </a:rPr>
              <a:t> </a:t>
            </a:r>
            <a:r>
              <a:rPr lang="fr-FR" sz="1600" b="1" kern="100">
                <a:solidFill>
                  <a:schemeClr val="tx1"/>
                </a:solidFill>
                <a:latin typeface="+mn-lt"/>
                <a:ea typeface="Calibri" panose="020F0502020204030204" pitchFamily="34" charset="0"/>
                <a:cs typeface="Times New Roman" panose="02020603050405020304" pitchFamily="18" charset="0"/>
              </a:rPr>
              <a:t>par un poste mutualisé </a:t>
            </a:r>
            <a:r>
              <a:rPr lang="fr-FR" sz="1600" kern="100">
                <a:solidFill>
                  <a:srgbClr val="171643"/>
                </a:solidFill>
                <a:latin typeface="+mn-lt"/>
                <a:ea typeface="Calibri" panose="020F0502020204030204" pitchFamily="34" charset="0"/>
                <a:cs typeface="Times New Roman" panose="02020603050405020304" pitchFamily="18" charset="0"/>
              </a:rPr>
              <a:t>au sein d’un GE </a:t>
            </a:r>
            <a:r>
              <a:rPr lang="fr-FR" sz="1600" kern="100">
                <a:solidFill>
                  <a:schemeClr val="tx1"/>
                </a:solidFill>
                <a:latin typeface="+mn-lt"/>
                <a:ea typeface="Calibri" panose="020F0502020204030204" pitchFamily="34" charset="0"/>
                <a:cs typeface="Times New Roman" panose="02020603050405020304" pitchFamily="18" charset="0"/>
              </a:rPr>
              <a:t>pour</a:t>
            </a:r>
            <a:r>
              <a:rPr lang="fr-FR" sz="1600" kern="100">
                <a:solidFill>
                  <a:srgbClr val="171643"/>
                </a:solidFill>
                <a:latin typeface="+mn-lt"/>
                <a:ea typeface="Calibri" panose="020F0502020204030204" pitchFamily="34" charset="0"/>
                <a:cs typeface="Times New Roman" panose="02020603050405020304" pitchFamily="18" charset="0"/>
              </a:rPr>
              <a:t> augmenter leur temps de </a:t>
            </a:r>
            <a:r>
              <a:rPr lang="fr-FR" sz="1600" kern="100">
                <a:solidFill>
                  <a:schemeClr val="tx1"/>
                </a:solidFill>
                <a:latin typeface="+mn-lt"/>
                <a:ea typeface="Calibri" panose="020F0502020204030204" pitchFamily="34" charset="0"/>
                <a:cs typeface="Times New Roman" panose="02020603050405020304" pitchFamily="18" charset="0"/>
              </a:rPr>
              <a:t>travail</a:t>
            </a:r>
            <a:r>
              <a:rPr lang="fr-FR" sz="1600" kern="100">
                <a:solidFill>
                  <a:srgbClr val="171643"/>
                </a:solidFill>
                <a:latin typeface="+mn-lt"/>
                <a:ea typeface="Calibri" panose="020F0502020204030204" pitchFamily="34" charset="0"/>
                <a:cs typeface="Times New Roman" panose="02020603050405020304" pitchFamily="18" charset="0"/>
              </a:rPr>
              <a:t> ?</a:t>
            </a:r>
          </a:p>
          <a:p>
            <a:pPr marL="285750" indent="-285750">
              <a:lnSpc>
                <a:spcPct val="107000"/>
              </a:lnSpc>
              <a:spcAft>
                <a:spcPts val="600"/>
              </a:spcAft>
              <a:buFont typeface="Arial" panose="020B0604020202020204" pitchFamily="34" charset="0"/>
              <a:buChar char="•"/>
            </a:pPr>
            <a:r>
              <a:rPr lang="fr-FR" sz="1600" b="1" kern="100">
                <a:solidFill>
                  <a:srgbClr val="171643"/>
                </a:solidFill>
                <a:latin typeface="+mn-lt"/>
                <a:ea typeface="Calibri" panose="020F0502020204030204" pitchFamily="34" charset="0"/>
                <a:cs typeface="Times New Roman" panose="02020603050405020304" pitchFamily="18" charset="0"/>
              </a:rPr>
              <a:t>Est-elle prête à partager </a:t>
            </a:r>
            <a:r>
              <a:rPr lang="fr-FR" sz="1600" b="1" kern="100" err="1">
                <a:solidFill>
                  <a:srgbClr val="171643"/>
                </a:solidFill>
                <a:latin typeface="+mn-lt"/>
                <a:ea typeface="Calibri" panose="020F0502020204030204" pitchFamily="34" charset="0"/>
                <a:cs typeface="Times New Roman" panose="02020603050405020304" pitchFamily="18" charset="0"/>
              </a:rPr>
              <a:t>certain.e.s</a:t>
            </a:r>
            <a:r>
              <a:rPr lang="fr-FR" sz="1600" b="1" kern="100">
                <a:solidFill>
                  <a:srgbClr val="171643"/>
                </a:solidFill>
                <a:latin typeface="+mn-lt"/>
                <a:ea typeface="Calibri" panose="020F0502020204030204" pitchFamily="34" charset="0"/>
                <a:cs typeface="Times New Roman" panose="02020603050405020304" pitchFamily="18" charset="0"/>
              </a:rPr>
              <a:t> de ses </a:t>
            </a:r>
            <a:r>
              <a:rPr lang="fr-FR" sz="1600" b="1" kern="100" err="1">
                <a:solidFill>
                  <a:srgbClr val="171643"/>
                </a:solidFill>
                <a:latin typeface="+mn-lt"/>
                <a:ea typeface="Calibri" panose="020F0502020204030204" pitchFamily="34" charset="0"/>
                <a:cs typeface="Times New Roman" panose="02020603050405020304" pitchFamily="18" charset="0"/>
              </a:rPr>
              <a:t>salarié.e.s</a:t>
            </a:r>
            <a:r>
              <a:rPr lang="fr-FR" sz="1600" b="1" kern="100">
                <a:solidFill>
                  <a:srgbClr val="171643"/>
                </a:solidFill>
                <a:latin typeface="+mn-lt"/>
                <a:ea typeface="Calibri" panose="020F0502020204030204" pitchFamily="34" charset="0"/>
                <a:cs typeface="Times New Roman" panose="02020603050405020304" pitchFamily="18" charset="0"/>
              </a:rPr>
              <a:t> </a:t>
            </a:r>
            <a:r>
              <a:rPr lang="fr-FR" sz="1600" kern="100">
                <a:solidFill>
                  <a:srgbClr val="171643"/>
                </a:solidFill>
                <a:latin typeface="+mn-lt"/>
                <a:ea typeface="Calibri" panose="020F0502020204030204" pitchFamily="34" charset="0"/>
                <a:cs typeface="Times New Roman" panose="02020603050405020304" pitchFamily="18" charset="0"/>
              </a:rPr>
              <a:t>avec d’autres organisations ? Si oui, à quelles conditions?</a:t>
            </a:r>
          </a:p>
          <a:p>
            <a:pPr marL="285750" indent="-285750" algn="just">
              <a:lnSpc>
                <a:spcPct val="107000"/>
              </a:lnSpc>
              <a:spcAft>
                <a:spcPts val="600"/>
              </a:spcAft>
              <a:buFont typeface="Arial" panose="020B0604020202020204" pitchFamily="34" charset="0"/>
              <a:buChar char="•"/>
            </a:pPr>
            <a:r>
              <a:rPr lang="fr-FR" sz="1600" b="1" kern="100">
                <a:solidFill>
                  <a:srgbClr val="171643"/>
                </a:solidFill>
                <a:latin typeface="+mn-lt"/>
                <a:ea typeface="Calibri" panose="020F0502020204030204" pitchFamily="34" charset="0"/>
                <a:cs typeface="Times New Roman" panose="02020603050405020304" pitchFamily="18" charset="0"/>
              </a:rPr>
              <a:t>Est-ce que la mutualisation pourrait permettre une réorganisation bénéfique </a:t>
            </a:r>
            <a:r>
              <a:rPr lang="fr-FR" sz="1600" kern="100">
                <a:solidFill>
                  <a:srgbClr val="171643"/>
                </a:solidFill>
                <a:latin typeface="+mn-lt"/>
                <a:ea typeface="Calibri" panose="020F0502020204030204" pitchFamily="34" charset="0"/>
                <a:cs typeface="Times New Roman" panose="02020603050405020304" pitchFamily="18" charset="0"/>
              </a:rPr>
              <a:t>des missions dans mon association ?</a:t>
            </a:r>
          </a:p>
        </p:txBody>
      </p:sp>
      <p:sp>
        <p:nvSpPr>
          <p:cNvPr id="5" name="ZoneTexte 4">
            <a:extLst>
              <a:ext uri="{FF2B5EF4-FFF2-40B4-BE49-F238E27FC236}">
                <a16:creationId xmlns:a16="http://schemas.microsoft.com/office/drawing/2014/main" id="{A7716D06-064B-C1EB-6CC9-AEA593E769C2}"/>
              </a:ext>
            </a:extLst>
          </p:cNvPr>
          <p:cNvSpPr txBox="1"/>
          <p:nvPr/>
        </p:nvSpPr>
        <p:spPr>
          <a:xfrm>
            <a:off x="124162" y="784068"/>
            <a:ext cx="8895675" cy="1807867"/>
          </a:xfrm>
          <a:prstGeom prst="rect">
            <a:avLst/>
          </a:prstGeom>
          <a:noFill/>
        </p:spPr>
        <p:txBody>
          <a:bodyPr wrap="square">
            <a:spAutoFit/>
          </a:bodyPr>
          <a:lstStyle/>
          <a:p>
            <a:pPr marL="285750" indent="-285750">
              <a:lnSpc>
                <a:spcPct val="107000"/>
              </a:lnSpc>
              <a:spcAft>
                <a:spcPts val="600"/>
              </a:spcAft>
              <a:buFont typeface="Arial" panose="020B0604020202020204" pitchFamily="34" charset="0"/>
              <a:buChar char="•"/>
            </a:pPr>
            <a:r>
              <a:rPr lang="fr-FR" sz="1600" kern="100">
                <a:solidFill>
                  <a:schemeClr val="tx1"/>
                </a:solidFill>
                <a:latin typeface="+mn-lt"/>
                <a:ea typeface="Calibri" panose="020F0502020204030204" pitchFamily="34" charset="0"/>
                <a:cs typeface="Times New Roman" panose="02020603050405020304" pitchFamily="18" charset="0"/>
              </a:rPr>
              <a:t>Mon association a-t-elle la </a:t>
            </a:r>
            <a:r>
              <a:rPr lang="fr-FR" sz="1600" b="1" kern="100">
                <a:solidFill>
                  <a:schemeClr val="tx1"/>
                </a:solidFill>
                <a:latin typeface="+mn-lt"/>
                <a:ea typeface="Calibri" panose="020F0502020204030204" pitchFamily="34" charset="0"/>
                <a:cs typeface="Times New Roman" panose="02020603050405020304" pitchFamily="18" charset="0"/>
              </a:rPr>
              <a:t>trésorerie </a:t>
            </a:r>
            <a:r>
              <a:rPr lang="fr-FR" sz="1600" kern="100">
                <a:solidFill>
                  <a:schemeClr val="tx1"/>
                </a:solidFill>
                <a:latin typeface="+mn-lt"/>
                <a:ea typeface="Calibri" panose="020F0502020204030204" pitchFamily="34" charset="0"/>
                <a:cs typeface="Times New Roman" panose="02020603050405020304" pitchFamily="18" charset="0"/>
              </a:rPr>
              <a:t>nécessaire pour avancer une partie du coût de la mutualisation et la </a:t>
            </a:r>
            <a:r>
              <a:rPr lang="fr-FR" sz="1600" b="1" kern="100">
                <a:solidFill>
                  <a:schemeClr val="tx1"/>
                </a:solidFill>
                <a:latin typeface="+mn-lt"/>
                <a:ea typeface="Calibri" panose="020F0502020204030204" pitchFamily="34" charset="0"/>
                <a:cs typeface="Times New Roman" panose="02020603050405020304" pitchFamily="18" charset="0"/>
              </a:rPr>
              <a:t>capacité de financer </a:t>
            </a:r>
            <a:r>
              <a:rPr lang="fr-FR" sz="1600" kern="100">
                <a:solidFill>
                  <a:schemeClr val="tx1"/>
                </a:solidFill>
                <a:latin typeface="+mn-lt"/>
                <a:ea typeface="Calibri" panose="020F0502020204030204" pitchFamily="34" charset="0"/>
                <a:cs typeface="Times New Roman" panose="02020603050405020304" pitchFamily="18" charset="0"/>
              </a:rPr>
              <a:t>ces missions </a:t>
            </a:r>
            <a:r>
              <a:rPr lang="fr-FR" sz="1600" b="1" kern="100">
                <a:solidFill>
                  <a:schemeClr val="tx1"/>
                </a:solidFill>
                <a:latin typeface="+mn-lt"/>
                <a:ea typeface="Calibri" panose="020F0502020204030204" pitchFamily="34" charset="0"/>
                <a:cs typeface="Times New Roman" panose="02020603050405020304" pitchFamily="18" charset="0"/>
              </a:rPr>
              <a:t>sur la durée </a:t>
            </a:r>
            <a:r>
              <a:rPr lang="fr-FR" sz="1600" kern="100">
                <a:solidFill>
                  <a:schemeClr val="tx1"/>
                </a:solidFill>
                <a:latin typeface="+mn-lt"/>
                <a:ea typeface="Calibri" panose="020F0502020204030204" pitchFamily="34" charset="0"/>
                <a:cs typeface="Times New Roman" panose="02020603050405020304" pitchFamily="18" charset="0"/>
              </a:rPr>
              <a:t>?</a:t>
            </a:r>
          </a:p>
          <a:p>
            <a:pPr marL="285750" indent="-285750">
              <a:lnSpc>
                <a:spcPct val="107000"/>
              </a:lnSpc>
              <a:spcAft>
                <a:spcPts val="600"/>
              </a:spcAft>
              <a:buFont typeface="Arial" panose="020B0604020202020204" pitchFamily="34" charset="0"/>
              <a:buChar char="•"/>
            </a:pPr>
            <a:r>
              <a:rPr lang="fr-FR" sz="1600" kern="100">
                <a:solidFill>
                  <a:schemeClr val="tx1"/>
                </a:solidFill>
                <a:latin typeface="+mn-lt"/>
                <a:ea typeface="Calibri" panose="020F0502020204030204" pitchFamily="34" charset="0"/>
                <a:cs typeface="Times New Roman" panose="02020603050405020304" pitchFamily="18" charset="0"/>
              </a:rPr>
              <a:t>Quel est le </a:t>
            </a:r>
            <a:r>
              <a:rPr lang="fr-FR" sz="1600" b="1" kern="100">
                <a:solidFill>
                  <a:schemeClr val="tx1"/>
                </a:solidFill>
                <a:latin typeface="+mn-lt"/>
                <a:ea typeface="Calibri" panose="020F0502020204030204" pitchFamily="34" charset="0"/>
                <a:cs typeface="Times New Roman" panose="02020603050405020304" pitchFamily="18" charset="0"/>
              </a:rPr>
              <a:t>coût minimum </a:t>
            </a:r>
            <a:r>
              <a:rPr lang="fr-FR" sz="1600" kern="100">
                <a:solidFill>
                  <a:schemeClr val="tx1"/>
                </a:solidFill>
                <a:latin typeface="+mn-lt"/>
                <a:ea typeface="Calibri" panose="020F0502020204030204" pitchFamily="34" charset="0"/>
                <a:cs typeface="Times New Roman" panose="02020603050405020304" pitchFamily="18" charset="0"/>
              </a:rPr>
              <a:t>pour</a:t>
            </a:r>
            <a:r>
              <a:rPr lang="fr-FR" sz="1600" b="1" kern="100">
                <a:solidFill>
                  <a:schemeClr val="tx1"/>
                </a:solidFill>
                <a:latin typeface="+mn-lt"/>
                <a:ea typeface="Calibri" panose="020F0502020204030204" pitchFamily="34" charset="0"/>
                <a:cs typeface="Times New Roman" panose="02020603050405020304" pitchFamily="18" charset="0"/>
              </a:rPr>
              <a:t> </a:t>
            </a:r>
            <a:r>
              <a:rPr lang="fr-FR" sz="1600" kern="100">
                <a:solidFill>
                  <a:schemeClr val="tx1"/>
                </a:solidFill>
                <a:latin typeface="+mn-lt"/>
                <a:ea typeface="Calibri" panose="020F0502020204030204" pitchFamily="34" charset="0"/>
                <a:cs typeface="Times New Roman" panose="02020603050405020304" pitchFamily="18" charset="0"/>
              </a:rPr>
              <a:t>mon association ? Quel</a:t>
            </a:r>
            <a:r>
              <a:rPr lang="fr-FR" sz="1600" b="1" kern="100">
                <a:solidFill>
                  <a:schemeClr val="tx1"/>
                </a:solidFill>
                <a:latin typeface="+mn-lt"/>
                <a:ea typeface="Calibri" panose="020F0502020204030204" pitchFamily="34" charset="0"/>
                <a:cs typeface="Times New Roman" panose="02020603050405020304" pitchFamily="18" charset="0"/>
              </a:rPr>
              <a:t> coût maximum mensuel je peux supporter ?</a:t>
            </a:r>
          </a:p>
          <a:p>
            <a:pPr marL="285750" indent="-285750">
              <a:lnSpc>
                <a:spcPct val="107000"/>
              </a:lnSpc>
              <a:spcAft>
                <a:spcPts val="600"/>
              </a:spcAft>
              <a:buFont typeface="Arial" panose="020B0604020202020204" pitchFamily="34" charset="0"/>
              <a:buChar char="•"/>
            </a:pPr>
            <a:r>
              <a:rPr lang="fr-FR" sz="1600" b="1" kern="100">
                <a:solidFill>
                  <a:schemeClr val="tx1"/>
                </a:solidFill>
                <a:latin typeface="+mn-lt"/>
                <a:ea typeface="Calibri" panose="020F0502020204030204" pitchFamily="34" charset="0"/>
                <a:cs typeface="Times New Roman" panose="02020603050405020304" pitchFamily="18" charset="0"/>
              </a:rPr>
              <a:t>Suis-je prêt à partager </a:t>
            </a:r>
            <a:r>
              <a:rPr lang="fr-FR" sz="1600" b="1" kern="100" err="1">
                <a:solidFill>
                  <a:schemeClr val="tx1"/>
                </a:solidFill>
                <a:latin typeface="+mn-lt"/>
                <a:ea typeface="Calibri" panose="020F0502020204030204" pitchFamily="34" charset="0"/>
                <a:cs typeface="Times New Roman" panose="02020603050405020304" pitchFamily="18" charset="0"/>
              </a:rPr>
              <a:t>un.e</a:t>
            </a:r>
            <a:r>
              <a:rPr lang="fr-FR" sz="1600" b="1" kern="100">
                <a:solidFill>
                  <a:schemeClr val="tx1"/>
                </a:solidFill>
                <a:latin typeface="+mn-lt"/>
                <a:ea typeface="Calibri" panose="020F0502020204030204" pitchFamily="34" charset="0"/>
                <a:cs typeface="Times New Roman" panose="02020603050405020304" pitchFamily="18" charset="0"/>
              </a:rPr>
              <a:t> </a:t>
            </a:r>
            <a:r>
              <a:rPr lang="fr-FR" sz="1600" b="1" kern="100" err="1">
                <a:solidFill>
                  <a:schemeClr val="tx1"/>
                </a:solidFill>
                <a:latin typeface="+mn-lt"/>
                <a:ea typeface="Calibri" panose="020F0502020204030204" pitchFamily="34" charset="0"/>
                <a:cs typeface="Times New Roman" panose="02020603050405020304" pitchFamily="18" charset="0"/>
              </a:rPr>
              <a:t>salarié.e</a:t>
            </a:r>
            <a:r>
              <a:rPr lang="fr-FR" sz="1600" b="1" kern="100">
                <a:solidFill>
                  <a:schemeClr val="tx1"/>
                </a:solidFill>
                <a:latin typeface="+mn-lt"/>
                <a:ea typeface="Calibri" panose="020F0502020204030204" pitchFamily="34" charset="0"/>
                <a:cs typeface="Times New Roman" panose="02020603050405020304" pitchFamily="18" charset="0"/>
              </a:rPr>
              <a:t> </a:t>
            </a:r>
            <a:r>
              <a:rPr lang="fr-FR" sz="1600" kern="100">
                <a:solidFill>
                  <a:schemeClr val="tx1"/>
                </a:solidFill>
                <a:latin typeface="+mn-lt"/>
                <a:ea typeface="Calibri" panose="020F0502020204030204" pitchFamily="34" charset="0"/>
                <a:cs typeface="Times New Roman" panose="02020603050405020304" pitchFamily="18" charset="0"/>
              </a:rPr>
              <a:t>avec une ou plusieurs autres organisations et à quelles conditions ?</a:t>
            </a:r>
          </a:p>
        </p:txBody>
      </p:sp>
      <p:sp>
        <p:nvSpPr>
          <p:cNvPr id="6" name="ZoneTexte 5">
            <a:extLst>
              <a:ext uri="{FF2B5EF4-FFF2-40B4-BE49-F238E27FC236}">
                <a16:creationId xmlns:a16="http://schemas.microsoft.com/office/drawing/2014/main" id="{D5EA7EF5-05F9-E835-E7FE-7413431F3B21}"/>
              </a:ext>
            </a:extLst>
          </p:cNvPr>
          <p:cNvSpPr txBox="1"/>
          <p:nvPr/>
        </p:nvSpPr>
        <p:spPr>
          <a:xfrm>
            <a:off x="23854" y="114683"/>
            <a:ext cx="9096292" cy="523220"/>
          </a:xfrm>
          <a:prstGeom prst="rect">
            <a:avLst/>
          </a:prstGeom>
          <a:noFill/>
        </p:spPr>
        <p:txBody>
          <a:bodyPr wrap="square">
            <a:spAutoFit/>
          </a:bodyPr>
          <a:lstStyle/>
          <a:p>
            <a:pPr algn="ctr"/>
            <a:r>
              <a:rPr lang="fr-FR" sz="2800" b="1">
                <a:solidFill>
                  <a:srgbClr val="E7304D"/>
                </a:solidFill>
              </a:rPr>
              <a:t>Se poser les bonnes questions avant de mutualiser</a:t>
            </a:r>
          </a:p>
        </p:txBody>
      </p:sp>
    </p:spTree>
    <p:extLst>
      <p:ext uri="{BB962C8B-B14F-4D97-AF65-F5344CB8AC3E}">
        <p14:creationId xmlns:p14="http://schemas.microsoft.com/office/powerpoint/2010/main" val="297619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
          <a:extLst>
            <a:ext uri="{FF2B5EF4-FFF2-40B4-BE49-F238E27FC236}">
              <a16:creationId xmlns:a16="http://schemas.microsoft.com/office/drawing/2014/main" id="{2BE9EF73-313A-A10C-1615-0AE67F7B5E22}"/>
            </a:ext>
          </a:extLst>
        </p:cNvPr>
        <p:cNvGrpSpPr/>
        <p:nvPr/>
      </p:nvGrpSpPr>
      <p:grpSpPr>
        <a:xfrm>
          <a:off x="0" y="0"/>
          <a:ext cx="0" cy="0"/>
          <a:chOff x="0" y="0"/>
          <a:chExt cx="0" cy="0"/>
        </a:xfrm>
      </p:grpSpPr>
      <p:sp>
        <p:nvSpPr>
          <p:cNvPr id="2" name="Titre 2">
            <a:extLst>
              <a:ext uri="{FF2B5EF4-FFF2-40B4-BE49-F238E27FC236}">
                <a16:creationId xmlns:a16="http://schemas.microsoft.com/office/drawing/2014/main" id="{59C60190-C44F-44D7-9869-114A70CDEF8F}"/>
              </a:ext>
            </a:extLst>
          </p:cNvPr>
          <p:cNvSpPr txBox="1">
            <a:spLocks/>
          </p:cNvSpPr>
          <p:nvPr/>
        </p:nvSpPr>
        <p:spPr>
          <a:xfrm>
            <a:off x="1657611" y="433305"/>
            <a:ext cx="5828777" cy="492443"/>
          </a:xfrm>
          <a:prstGeom prst="rect">
            <a:avLst/>
          </a:prstGeom>
          <a:ln w="19050">
            <a:solidFill>
              <a:srgbClr val="E7304D"/>
            </a:solidFill>
          </a:ln>
        </p:spPr>
        <p:txBody>
          <a:bodyPr>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400" b="1">
                <a:solidFill>
                  <a:srgbClr val="E7304D"/>
                </a:solidFill>
              </a:rPr>
              <a:t>TROIS TYPES DE PARTAGE DE L’EMPLOI</a:t>
            </a:r>
          </a:p>
        </p:txBody>
      </p:sp>
      <p:sp>
        <p:nvSpPr>
          <p:cNvPr id="11" name="ZoneTexte 10">
            <a:extLst>
              <a:ext uri="{FF2B5EF4-FFF2-40B4-BE49-F238E27FC236}">
                <a16:creationId xmlns:a16="http://schemas.microsoft.com/office/drawing/2014/main" id="{C20F619B-6134-6F00-9DF8-9E5906634C39}"/>
              </a:ext>
            </a:extLst>
          </p:cNvPr>
          <p:cNvSpPr txBox="1"/>
          <p:nvPr/>
        </p:nvSpPr>
        <p:spPr>
          <a:xfrm>
            <a:off x="669505" y="1405661"/>
            <a:ext cx="8021269" cy="2332177"/>
          </a:xfrm>
          <a:prstGeom prst="rect">
            <a:avLst/>
          </a:prstGeom>
          <a:noFill/>
        </p:spPr>
        <p:txBody>
          <a:bodyPr wrap="square">
            <a:spAutoFit/>
          </a:bodyPr>
          <a:lstStyle/>
          <a:p>
            <a:pPr marL="285750" indent="-285750">
              <a:lnSpc>
                <a:spcPct val="150000"/>
              </a:lnSpc>
              <a:spcAft>
                <a:spcPts val="1800"/>
              </a:spcAft>
              <a:buFont typeface="Arial" panose="020B0604020202020204" pitchFamily="34" charset="0"/>
              <a:buChar char="•"/>
            </a:pPr>
            <a:r>
              <a:rPr lang="fr-FR" sz="2400" b="1">
                <a:solidFill>
                  <a:srgbClr val="171643"/>
                </a:solidFill>
              </a:rPr>
              <a:t>Groupement d’employeurs</a:t>
            </a:r>
          </a:p>
          <a:p>
            <a:pPr marL="285750" indent="-285750">
              <a:spcAft>
                <a:spcPts val="1800"/>
              </a:spcAft>
              <a:buFont typeface="Arial" panose="020B0604020202020204" pitchFamily="34" charset="0"/>
              <a:buChar char="•"/>
            </a:pPr>
            <a:r>
              <a:rPr lang="fr-FR" sz="2400" b="1">
                <a:solidFill>
                  <a:srgbClr val="171643"/>
                </a:solidFill>
              </a:rPr>
              <a:t>Mise à disposition de personnel </a:t>
            </a:r>
            <a:r>
              <a:rPr lang="fr-FR" sz="2400">
                <a:solidFill>
                  <a:srgbClr val="171643"/>
                </a:solidFill>
              </a:rPr>
              <a:t>(MAD) hors groupement d’employeurs </a:t>
            </a:r>
            <a:r>
              <a:rPr lang="fr-FR" sz="2400" b="1">
                <a:solidFill>
                  <a:srgbClr val="171643"/>
                </a:solidFill>
              </a:rPr>
              <a:t>par consentement mutuel</a:t>
            </a:r>
          </a:p>
          <a:p>
            <a:pPr marL="285750" indent="-285750">
              <a:lnSpc>
                <a:spcPct val="150000"/>
              </a:lnSpc>
              <a:spcAft>
                <a:spcPts val="1800"/>
              </a:spcAft>
              <a:buFont typeface="Arial" panose="020B0604020202020204" pitchFamily="34" charset="0"/>
              <a:buChar char="•"/>
            </a:pPr>
            <a:r>
              <a:rPr lang="fr-FR" sz="2400" b="1">
                <a:solidFill>
                  <a:srgbClr val="171643"/>
                </a:solidFill>
              </a:rPr>
              <a:t>Prestation de services</a:t>
            </a:r>
          </a:p>
        </p:txBody>
      </p:sp>
    </p:spTree>
    <p:extLst>
      <p:ext uri="{BB962C8B-B14F-4D97-AF65-F5344CB8AC3E}">
        <p14:creationId xmlns:p14="http://schemas.microsoft.com/office/powerpoint/2010/main" val="123379222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26</Slides>
  <Notes>18</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Martine IWAN</dc:creator>
  <cp:revision>1</cp:revision>
  <dcterms:created xsi:type="dcterms:W3CDTF">2021-10-12T10:40:33Z</dcterms:created>
  <dcterms:modified xsi:type="dcterms:W3CDTF">2024-03-20T16:59:03Z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2021-10-12T00:00:00Z</vt:filetime>
  </property>
  <property fmtid="{D5CDD505-2E9C-101B-9397-08002B2CF9AE}" pid="3" name="Creator">
    <vt:lpwstr>Microsoft® PowerPoint® pour Microsoft 365</vt:lpwstr>
  </property>
  <property fmtid="{D5CDD505-2E9C-101B-9397-08002B2CF9AE}" pid="4" name="LastSaved">
    <vt:filetime>2021-10-12T00:00:00Z</vt:filetime>
  </property>
</Properties>
</file>