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Helvetica Neue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YqhI54i5evxcbqr/ZCCah/3rC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8" y="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3a6e78f1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13a6e78f1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3525e963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g13525e963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7dc432dc8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g17dc432dc8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7dc432dc8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g17dc432dc8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7dc432dc8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" name="Google Shape;119;g17dc432dc8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23" name="Google Shape;23;p18" descr="Une image contenant pièce, dessin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 t="67423" b="15508"/>
          <a:stretch/>
        </p:blipFill>
        <p:spPr>
          <a:xfrm>
            <a:off x="0" y="6176962"/>
            <a:ext cx="9505950" cy="68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8" descr="Le Mouvement associa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6775" y="6103934"/>
            <a:ext cx="1151244" cy="754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5" name="Google Shape;2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02842" y="6144351"/>
            <a:ext cx="1291934" cy="636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lusiscore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lusiscore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lusiscore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lusiscore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lusiscor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lusiscor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lusiscore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0" y="0"/>
            <a:ext cx="4959047" cy="6858000"/>
          </a:xfrm>
          <a:custGeom>
            <a:avLst/>
            <a:gdLst/>
            <a:ahLst/>
            <a:cxnLst/>
            <a:rect l="l" t="t" r="r" b="b"/>
            <a:pathLst>
              <a:path w="4959047" h="6858000" extrusionOk="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algn="l" rotWithShape="0">
              <a:srgbClr val="D8D8D8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0"/>
            <a:ext cx="4948887" cy="6858000"/>
          </a:xfrm>
          <a:custGeom>
            <a:avLst/>
            <a:gdLst/>
            <a:ahLst/>
            <a:cxnLst/>
            <a:rect l="l" t="t" r="r" b="b"/>
            <a:pathLst>
              <a:path w="4948887" h="6858000" extrusionOk="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462751" y="2009337"/>
            <a:ext cx="4023300" cy="3200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endParaRPr sz="2600" b="1">
              <a:highlight>
                <a:schemeClr val="lt1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endParaRPr sz="2600" b="1">
              <a:highlight>
                <a:schemeClr val="lt1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fr-FR" sz="2600" b="1"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Les assos au défi de la lutte contre les discriminations dans l'accès à la prise de responsabilité bénévole</a:t>
            </a:r>
            <a:endParaRPr sz="2600" b="1">
              <a:highlight>
                <a:schemeClr val="lt1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E7344C"/>
              </a:solidFill>
              <a:highlight>
                <a:schemeClr val="lt1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fr-FR" sz="2600" b="1"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br>
              <a:rPr lang="fr-FR" sz="2600" b="1"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</a:br>
            <a:endParaRPr sz="2600" b="1">
              <a:highlight>
                <a:schemeClr val="lt1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1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6396" y="5465357"/>
            <a:ext cx="7372254" cy="136386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" descr="Le Mouvement associat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3453" y="2009328"/>
            <a:ext cx="2871216" cy="188064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95" name="Google Shape;95;p1" descr="Une image contenant pièce, dessin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 l="14885" t="7073" r="30790"/>
          <a:stretch/>
        </p:blipFill>
        <p:spPr>
          <a:xfrm>
            <a:off x="7919075" y="1266799"/>
            <a:ext cx="4255478" cy="3365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Lien du site </a:t>
            </a:r>
            <a:r>
              <a:rPr lang="fr-FR" u="sng">
                <a:solidFill>
                  <a:schemeClr val="hlink"/>
                </a:solidFill>
                <a:hlinkClick r:id="rId3"/>
              </a:rPr>
              <a:t>www.inclusiscore.org</a:t>
            </a:r>
            <a:r>
              <a:rPr lang="fr-FR"/>
              <a:t> </a:t>
            </a:r>
            <a:endParaRPr/>
          </a:p>
        </p:txBody>
      </p:sp>
      <p:sp>
        <p:nvSpPr>
          <p:cNvPr id="159" name="Google Shape;159;p7"/>
          <p:cNvSpPr txBox="1">
            <a:spLocks noGrp="1"/>
          </p:cNvSpPr>
          <p:nvPr>
            <p:ph type="body" idx="1"/>
          </p:nvPr>
        </p:nvSpPr>
        <p:spPr>
          <a:xfrm>
            <a:off x="838200" y="1841608"/>
            <a:ext cx="10515600" cy="1067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C1942"/>
              </a:buClr>
              <a:buSzPts val="1800"/>
              <a:buNone/>
            </a:pPr>
            <a:br>
              <a:rPr lang="fr-FR" sz="1800" b="1">
                <a:solidFill>
                  <a:srgbClr val="1C194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/>
          </a:p>
        </p:txBody>
      </p:sp>
      <p:pic>
        <p:nvPicPr>
          <p:cNvPr id="160" name="Google Shape;160;p7"/>
          <p:cNvPicPr preferRelativeResize="0"/>
          <p:nvPr/>
        </p:nvPicPr>
        <p:blipFill rotWithShape="1">
          <a:blip r:embed="rId4">
            <a:alphaModFix/>
          </a:blip>
          <a:srcRect t="20324" r="1406" b="39418"/>
          <a:stretch/>
        </p:blipFill>
        <p:spPr>
          <a:xfrm>
            <a:off x="85817" y="2139518"/>
            <a:ext cx="12020365" cy="276095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7"/>
          <p:cNvSpPr/>
          <p:nvPr/>
        </p:nvSpPr>
        <p:spPr>
          <a:xfrm>
            <a:off x="10629900" y="6096000"/>
            <a:ext cx="1562100" cy="762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Lien du site </a:t>
            </a:r>
            <a:r>
              <a:rPr lang="fr-FR" u="sng">
                <a:solidFill>
                  <a:schemeClr val="hlink"/>
                </a:solidFill>
                <a:hlinkClick r:id="rId3"/>
              </a:rPr>
              <a:t>www.inclusiscore.org</a:t>
            </a:r>
            <a:r>
              <a:rPr lang="fr-FR"/>
              <a:t> </a:t>
            </a:r>
            <a:endParaRPr/>
          </a:p>
        </p:txBody>
      </p:sp>
      <p:sp>
        <p:nvSpPr>
          <p:cNvPr id="167" name="Google Shape;167;p8"/>
          <p:cNvSpPr txBox="1">
            <a:spLocks noGrp="1"/>
          </p:cNvSpPr>
          <p:nvPr>
            <p:ph type="body" idx="1"/>
          </p:nvPr>
        </p:nvSpPr>
        <p:spPr>
          <a:xfrm>
            <a:off x="838200" y="1841608"/>
            <a:ext cx="10515600" cy="1067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C1942"/>
              </a:buClr>
              <a:buSzPts val="1800"/>
              <a:buNone/>
            </a:pPr>
            <a:br>
              <a:rPr lang="fr-FR" sz="1800" b="1">
                <a:solidFill>
                  <a:srgbClr val="1C194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/>
          </a:p>
        </p:txBody>
      </p:sp>
      <p:pic>
        <p:nvPicPr>
          <p:cNvPr id="168" name="Google Shape;168;p8"/>
          <p:cNvPicPr preferRelativeResize="0"/>
          <p:nvPr/>
        </p:nvPicPr>
        <p:blipFill rotWithShape="1">
          <a:blip r:embed="rId4">
            <a:alphaModFix/>
          </a:blip>
          <a:srcRect l="6262" t="22395" r="7486" b="10677"/>
          <a:stretch/>
        </p:blipFill>
        <p:spPr>
          <a:xfrm>
            <a:off x="763480" y="1535837"/>
            <a:ext cx="10515600" cy="458975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8"/>
          <p:cNvSpPr/>
          <p:nvPr/>
        </p:nvSpPr>
        <p:spPr>
          <a:xfrm>
            <a:off x="10629900" y="6096000"/>
            <a:ext cx="1562100" cy="762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3a6e78f13c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Lien du site </a:t>
            </a:r>
            <a:r>
              <a:rPr lang="fr-FR" u="sng">
                <a:solidFill>
                  <a:schemeClr val="hlink"/>
                </a:solidFill>
                <a:hlinkClick r:id="rId3"/>
              </a:rPr>
              <a:t>www.inclusiscore.org</a:t>
            </a:r>
            <a:r>
              <a:rPr lang="fr-FR"/>
              <a:t> </a:t>
            </a:r>
            <a:endParaRPr/>
          </a:p>
        </p:txBody>
      </p:sp>
      <p:pic>
        <p:nvPicPr>
          <p:cNvPr id="175" name="Google Shape;175;g13a6e78f13c_0_0"/>
          <p:cNvPicPr preferRelativeResize="0"/>
          <p:nvPr/>
        </p:nvPicPr>
        <p:blipFill rotWithShape="1">
          <a:blip r:embed="rId4">
            <a:alphaModFix/>
          </a:blip>
          <a:srcRect l="27213"/>
          <a:stretch/>
        </p:blipFill>
        <p:spPr>
          <a:xfrm>
            <a:off x="1206325" y="1559550"/>
            <a:ext cx="9257299" cy="453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Lien du site </a:t>
            </a:r>
            <a:r>
              <a:rPr lang="fr-FR" u="sng">
                <a:solidFill>
                  <a:schemeClr val="hlink"/>
                </a:solidFill>
                <a:hlinkClick r:id="rId3"/>
              </a:rPr>
              <a:t>www.inclusiscore.org</a:t>
            </a:r>
            <a:r>
              <a:rPr lang="fr-FR"/>
              <a:t> </a:t>
            </a:r>
            <a:endParaRPr/>
          </a:p>
        </p:txBody>
      </p:sp>
      <p:sp>
        <p:nvSpPr>
          <p:cNvPr id="181" name="Google Shape;181;p9"/>
          <p:cNvSpPr txBox="1">
            <a:spLocks noGrp="1"/>
          </p:cNvSpPr>
          <p:nvPr>
            <p:ph type="body" idx="1"/>
          </p:nvPr>
        </p:nvSpPr>
        <p:spPr>
          <a:xfrm>
            <a:off x="838200" y="1841608"/>
            <a:ext cx="10515600" cy="1067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C1942"/>
              </a:buClr>
              <a:buSzPts val="1800"/>
              <a:buNone/>
            </a:pPr>
            <a:br>
              <a:rPr lang="fr-FR" sz="1800" b="1">
                <a:solidFill>
                  <a:srgbClr val="1C194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/>
          </a:p>
        </p:txBody>
      </p:sp>
      <p:pic>
        <p:nvPicPr>
          <p:cNvPr id="182" name="Google Shape;182;p9"/>
          <p:cNvPicPr preferRelativeResize="0"/>
          <p:nvPr/>
        </p:nvPicPr>
        <p:blipFill rotWithShape="1">
          <a:blip r:embed="rId4">
            <a:alphaModFix/>
          </a:blip>
          <a:srcRect t="11649" r="1990" b="9256"/>
          <a:stretch/>
        </p:blipFill>
        <p:spPr>
          <a:xfrm>
            <a:off x="-1" y="1433743"/>
            <a:ext cx="12082509" cy="5424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3525e9636a_0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13525e9636a_0_0"/>
          <p:cNvSpPr/>
          <p:nvPr/>
        </p:nvSpPr>
        <p:spPr>
          <a:xfrm>
            <a:off x="0" y="0"/>
            <a:ext cx="4959047" cy="6858000"/>
          </a:xfrm>
          <a:custGeom>
            <a:avLst/>
            <a:gdLst/>
            <a:ahLst/>
            <a:cxnLst/>
            <a:rect l="l" t="t" r="r" b="b"/>
            <a:pathLst>
              <a:path w="4959047" h="6858000" extrusionOk="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algn="l" rotWithShape="0">
              <a:srgbClr val="D8D8D8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13525e9636a_0_0"/>
          <p:cNvSpPr/>
          <p:nvPr/>
        </p:nvSpPr>
        <p:spPr>
          <a:xfrm>
            <a:off x="0" y="0"/>
            <a:ext cx="4948887" cy="6858000"/>
          </a:xfrm>
          <a:custGeom>
            <a:avLst/>
            <a:gdLst/>
            <a:ahLst/>
            <a:cxnLst/>
            <a:rect l="l" t="t" r="r" b="b"/>
            <a:pathLst>
              <a:path w="4948887" h="6858000" extrusionOk="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13525e9636a_0_0"/>
          <p:cNvSpPr txBox="1">
            <a:spLocks noGrp="1"/>
          </p:cNvSpPr>
          <p:nvPr>
            <p:ph type="ctrTitle"/>
          </p:nvPr>
        </p:nvSpPr>
        <p:spPr>
          <a:xfrm>
            <a:off x="429750" y="1481325"/>
            <a:ext cx="4023300" cy="26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fr-FR" sz="2800" b="1"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Les assos au défi de la lutte contre les discriminations dans l'accès à la prise de responsabilité bénévole</a:t>
            </a:r>
            <a:endParaRPr sz="4600"/>
          </a:p>
        </p:txBody>
      </p:sp>
      <p:sp>
        <p:nvSpPr>
          <p:cNvPr id="191" name="Google Shape;191;g13525e9636a_0_0"/>
          <p:cNvSpPr txBox="1">
            <a:spLocks noGrp="1"/>
          </p:cNvSpPr>
          <p:nvPr>
            <p:ph type="subTitle" idx="1"/>
          </p:nvPr>
        </p:nvSpPr>
        <p:spPr>
          <a:xfrm>
            <a:off x="475488" y="4873752"/>
            <a:ext cx="3931800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fr-FR" sz="5400" i="1"/>
              <a:t>Merci !</a:t>
            </a:r>
            <a:endParaRPr/>
          </a:p>
        </p:txBody>
      </p:sp>
      <p:sp>
        <p:nvSpPr>
          <p:cNvPr id="192" name="Google Shape;192;g13525e9636a_0_0"/>
          <p:cNvSpPr/>
          <p:nvPr/>
        </p:nvSpPr>
        <p:spPr>
          <a:xfrm rot="5400000">
            <a:off x="759867" y="346833"/>
            <a:ext cx="146400" cy="70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13525e9636a_0_0"/>
          <p:cNvSpPr/>
          <p:nvPr/>
        </p:nvSpPr>
        <p:spPr>
          <a:xfrm>
            <a:off x="481029" y="4546920"/>
            <a:ext cx="4023300" cy="18300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g13525e9636a_0_0" descr="Le Mouvement associa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3453" y="2009328"/>
            <a:ext cx="2871216" cy="188064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95" name="Google Shape;195;g13525e9636a_0_0" descr="Une image contenant pièce, dessin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 l="14884" t="7071" r="30790"/>
          <a:stretch/>
        </p:blipFill>
        <p:spPr>
          <a:xfrm>
            <a:off x="7919075" y="1266799"/>
            <a:ext cx="4255480" cy="336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13525e9636a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86396" y="5465357"/>
            <a:ext cx="7372253" cy="1363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fr-FR" sz="2600" b="1"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Les assos au défi de la lutte contre les discriminations dans l'accès à la prise de responsabilité bénévole</a:t>
            </a: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838200" y="1924049"/>
            <a:ext cx="10515600" cy="4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E7344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238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7344C"/>
              </a:buClr>
              <a:buSzPts val="1500"/>
              <a:buFont typeface="Arial"/>
              <a:buChar char="❖"/>
            </a:pPr>
            <a:r>
              <a:rPr lang="fr-FR" sz="1500" b="1" dirty="0">
                <a:solidFill>
                  <a:srgbClr val="E7344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Qu'entendons nous derrière le terme de discrimination ? Quels sont les types de discrimination ?</a:t>
            </a:r>
            <a:endParaRPr sz="1500" b="1" dirty="0">
              <a:solidFill>
                <a:srgbClr val="E7344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1C19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Par Madame George Pau-Langevin en charge de la lutte contre les discriminations et pour la promotion de l'égalité auprès de la Défenseure des droits</a:t>
            </a:r>
            <a:endParaRPr sz="1400" b="1" dirty="0">
              <a:solidFill>
                <a:srgbClr val="1C194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1C194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344C"/>
              </a:buClr>
              <a:buSzPts val="1500"/>
              <a:buFont typeface="Arial"/>
              <a:buChar char="❖"/>
            </a:pPr>
            <a:r>
              <a:rPr lang="fr-FR" sz="1500" b="1" dirty="0">
                <a:solidFill>
                  <a:srgbClr val="E7344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Comment s'investir dans la lutte contre les discriminations et tendre vers une gouvernance inclusive ? </a:t>
            </a:r>
            <a:endParaRPr sz="1500" b="1" dirty="0">
              <a:solidFill>
                <a:srgbClr val="E7344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1C19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Par Etienne Butzbach, Vice président éducation et numérique de la Ligue de l'enseignement</a:t>
            </a:r>
            <a:endParaRPr sz="1400" b="1" dirty="0">
              <a:solidFill>
                <a:srgbClr val="1C194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1C194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344C"/>
              </a:buClr>
              <a:buSzPts val="1500"/>
              <a:buFont typeface="Arial"/>
              <a:buChar char="❖"/>
            </a:pPr>
            <a:r>
              <a:rPr lang="fr-FR" sz="1500" b="1" dirty="0">
                <a:solidFill>
                  <a:srgbClr val="E7344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Comment une gouvernance inclusive peut nourrir les réflexions en matière de lutte contre les discriminations dans l'accès aux actions proposées par l'association ? </a:t>
            </a:r>
            <a:endParaRPr sz="1500" b="1" dirty="0">
              <a:solidFill>
                <a:srgbClr val="E7344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1C19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Témoignage de l'association Graph - CMI</a:t>
            </a:r>
            <a:endParaRPr sz="1400" b="1" dirty="0">
              <a:solidFill>
                <a:srgbClr val="1C194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1C194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344C"/>
              </a:buClr>
              <a:buSzPts val="1500"/>
              <a:buChar char="❖"/>
            </a:pPr>
            <a:r>
              <a:rPr lang="fr-FR" sz="1500" b="1" dirty="0">
                <a:solidFill>
                  <a:srgbClr val="E7344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Présentation de l'outil </a:t>
            </a:r>
            <a:r>
              <a:rPr lang="fr-FR" sz="1500" b="1" dirty="0" err="1">
                <a:solidFill>
                  <a:srgbClr val="E7344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Inclusiscore</a:t>
            </a:r>
            <a:r>
              <a:rPr lang="fr-FR" sz="1500" b="1" dirty="0">
                <a:solidFill>
                  <a:srgbClr val="E7344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500" b="1" dirty="0">
              <a:solidFill>
                <a:srgbClr val="E7344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400" b="1" dirty="0">
                <a:solidFill>
                  <a:srgbClr val="1C19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Par Sarah Bilot, Déléguée Générale d'</a:t>
            </a:r>
            <a:r>
              <a:rPr lang="fr-FR" sz="1400" b="1" dirty="0" err="1">
                <a:solidFill>
                  <a:srgbClr val="1C19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Animafac</a:t>
            </a:r>
            <a:endParaRPr sz="1400" b="1" dirty="0">
              <a:solidFill>
                <a:srgbClr val="1C194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1C194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1C194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E7344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10629900" y="6096000"/>
            <a:ext cx="1562100" cy="762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7dc432dc84_0_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Helvetica Neue"/>
              <a:buNone/>
            </a:pPr>
            <a:r>
              <a:rPr lang="fr-FR" sz="2640" b="1"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Les assos au défi de la lutte contre les discriminations dans l'accès à la prise de responsabilité bénévole</a:t>
            </a:r>
            <a:endParaRPr sz="426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endParaRPr sz="3959"/>
          </a:p>
        </p:txBody>
      </p:sp>
      <p:sp>
        <p:nvSpPr>
          <p:cNvPr id="108" name="Google Shape;108;g17dc432dc84_0_14"/>
          <p:cNvSpPr txBox="1">
            <a:spLocks noGrp="1"/>
          </p:cNvSpPr>
          <p:nvPr>
            <p:ph type="body" idx="1"/>
          </p:nvPr>
        </p:nvSpPr>
        <p:spPr>
          <a:xfrm>
            <a:off x="838200" y="2707774"/>
            <a:ext cx="10515600" cy="20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/>
          </a:bodyPr>
          <a:lstStyle/>
          <a:p>
            <a:pPr marL="457200" lvl="0" indent="-355158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7344C"/>
              </a:buClr>
              <a:buSzPct val="100000"/>
              <a:buChar char="❖"/>
            </a:pPr>
            <a:r>
              <a:rPr lang="fr-FR" sz="3623" b="1">
                <a:solidFill>
                  <a:srgbClr val="E7344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Qu'entendons nous derrière le terme de discrimination ? Quels sont les types de discrimination ?</a:t>
            </a:r>
            <a:endParaRPr sz="3623" b="1">
              <a:solidFill>
                <a:srgbClr val="E7344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29107"/>
              <a:buNone/>
            </a:pPr>
            <a:endParaRPr sz="3779" b="1">
              <a:solidFill>
                <a:srgbClr val="1C194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29107"/>
              <a:buNone/>
            </a:pPr>
            <a:r>
              <a:rPr lang="fr-FR" sz="3779" b="1">
                <a:solidFill>
                  <a:srgbClr val="1C19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Par Madame George Pau-Langevin en charge de la lutte contre les discriminations et pour la promotion de l'égalité auprès de la Défenseure des droits</a:t>
            </a:r>
            <a:endParaRPr sz="3779" b="1">
              <a:solidFill>
                <a:srgbClr val="1C194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endParaRPr sz="1800" b="1">
              <a:solidFill>
                <a:srgbClr val="E7344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" name="Google Shape;109;g17dc432dc84_0_14"/>
          <p:cNvSpPr/>
          <p:nvPr/>
        </p:nvSpPr>
        <p:spPr>
          <a:xfrm>
            <a:off x="10629900" y="6096000"/>
            <a:ext cx="1562100" cy="762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7dc432dc84_0_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Helvetica Neue"/>
              <a:buNone/>
            </a:pPr>
            <a:r>
              <a:rPr lang="fr-FR" sz="2540" b="1"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Les assos au défi de la lutte contre les discriminations dans l'accès à la prise de responsabilité bénévole</a:t>
            </a:r>
            <a:endParaRPr sz="416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endParaRPr sz="3959"/>
          </a:p>
        </p:txBody>
      </p:sp>
      <p:sp>
        <p:nvSpPr>
          <p:cNvPr id="115" name="Google Shape;115;g17dc432dc84_0_2"/>
          <p:cNvSpPr txBox="1">
            <a:spLocks noGrp="1"/>
          </p:cNvSpPr>
          <p:nvPr>
            <p:ph type="body" idx="1"/>
          </p:nvPr>
        </p:nvSpPr>
        <p:spPr>
          <a:xfrm>
            <a:off x="838200" y="2707774"/>
            <a:ext cx="10515600" cy="20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344C"/>
              </a:buClr>
              <a:buSzPts val="2000"/>
              <a:buChar char="❖"/>
            </a:pPr>
            <a:r>
              <a:rPr lang="fr-FR" sz="2000" b="1">
                <a:solidFill>
                  <a:srgbClr val="E7344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Comment s'investir dans la lutte contre les discriminations et tendre vers une gouvernance inclusive ? </a:t>
            </a:r>
            <a:endParaRPr sz="2000" b="1">
              <a:solidFill>
                <a:srgbClr val="E7344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E7344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000" b="1">
                <a:solidFill>
                  <a:srgbClr val="1C19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Par Etienne Butzbach, Vice président éducation et numérique de la Ligue de l'enseignement</a:t>
            </a:r>
            <a:endParaRPr sz="4223" b="1">
              <a:solidFill>
                <a:srgbClr val="E7344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17dc432dc84_0_2"/>
          <p:cNvSpPr/>
          <p:nvPr/>
        </p:nvSpPr>
        <p:spPr>
          <a:xfrm>
            <a:off x="10629900" y="6096000"/>
            <a:ext cx="1562100" cy="762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7dc432dc84_0_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Helvetica Neue"/>
              <a:buNone/>
            </a:pPr>
            <a:r>
              <a:rPr lang="fr-FR" sz="2540" b="1"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Les assos au défi de la lutte contre les discriminations dans l'accès à la prise de responsabilité bénévole</a:t>
            </a:r>
            <a:endParaRPr sz="416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endParaRPr sz="3959"/>
          </a:p>
        </p:txBody>
      </p:sp>
      <p:sp>
        <p:nvSpPr>
          <p:cNvPr id="122" name="Google Shape;122;g17dc432dc84_0_8"/>
          <p:cNvSpPr txBox="1">
            <a:spLocks noGrp="1"/>
          </p:cNvSpPr>
          <p:nvPr>
            <p:ph type="body" idx="1"/>
          </p:nvPr>
        </p:nvSpPr>
        <p:spPr>
          <a:xfrm>
            <a:off x="838200" y="2707774"/>
            <a:ext cx="10515600" cy="20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344C"/>
              </a:buClr>
              <a:buSzPts val="1700"/>
              <a:buChar char="❖"/>
            </a:pPr>
            <a:r>
              <a:rPr lang="fr-FR" sz="1700" b="1" dirty="0">
                <a:solidFill>
                  <a:srgbClr val="E7344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Comment une gouvernance inclusive peut nourrir les réflexions en matière de lutte contre les discriminations dans l'accès aux actions proposées par l'association ? </a:t>
            </a:r>
            <a:endParaRPr sz="1700" b="1" dirty="0">
              <a:solidFill>
                <a:srgbClr val="E7344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600" b="1" dirty="0">
              <a:solidFill>
                <a:srgbClr val="1C194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 sz="1600" b="1" dirty="0">
                <a:solidFill>
                  <a:srgbClr val="1C19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Témoignage de l'association Graph - CMI</a:t>
            </a:r>
            <a:endParaRPr sz="1600" b="1" dirty="0">
              <a:solidFill>
                <a:srgbClr val="1C194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000" b="1" dirty="0">
              <a:solidFill>
                <a:srgbClr val="E7344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17dc432dc84_0_8"/>
          <p:cNvSpPr/>
          <p:nvPr/>
        </p:nvSpPr>
        <p:spPr>
          <a:xfrm>
            <a:off x="10629900" y="6096000"/>
            <a:ext cx="1562100" cy="762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Helvetica Neue"/>
              <a:buNone/>
            </a:pPr>
            <a:r>
              <a:rPr lang="fr-FR" sz="2640" b="1"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Les assos au défi de la lutte contre les discriminations dans l'accès à la prise de responsabilité bénévole</a:t>
            </a:r>
            <a:endParaRPr sz="426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endParaRPr sz="3959"/>
          </a:p>
        </p:txBody>
      </p:sp>
      <p:sp>
        <p:nvSpPr>
          <p:cNvPr id="129" name="Google Shape;129;p3"/>
          <p:cNvSpPr txBox="1">
            <a:spLocks noGrp="1"/>
          </p:cNvSpPr>
          <p:nvPr>
            <p:ph type="body" idx="1"/>
          </p:nvPr>
        </p:nvSpPr>
        <p:spPr>
          <a:xfrm>
            <a:off x="838200" y="2707774"/>
            <a:ext cx="10515600" cy="20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344C"/>
              </a:buClr>
              <a:buSzPts val="2400"/>
              <a:buChar char="❖"/>
            </a:pPr>
            <a:r>
              <a:rPr lang="fr-FR" sz="2400" b="1">
                <a:solidFill>
                  <a:srgbClr val="E7344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Présentation de l'outil Inclusiscore </a:t>
            </a:r>
            <a:endParaRPr sz="2400" b="1">
              <a:solidFill>
                <a:srgbClr val="E7344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 b="1">
              <a:solidFill>
                <a:srgbClr val="1C194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000" b="1">
                <a:solidFill>
                  <a:srgbClr val="1C19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Par Sarah Bilot, Déléguée Générale d'Animafac</a:t>
            </a:r>
            <a:endParaRPr sz="2400" b="1">
              <a:solidFill>
                <a:srgbClr val="E7344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rgbClr val="E7344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118"/>
              <a:buNone/>
            </a:pPr>
            <a:endParaRPr sz="3623" b="1">
              <a:solidFill>
                <a:srgbClr val="E7344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10629900" y="6096000"/>
            <a:ext cx="1562100" cy="762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Le site </a:t>
            </a:r>
            <a:r>
              <a:rPr lang="fr-FR" u="sng">
                <a:solidFill>
                  <a:schemeClr val="hlink"/>
                </a:solidFill>
                <a:hlinkClick r:id="rId3"/>
              </a:rPr>
              <a:t>www.inclusiscore.org</a:t>
            </a:r>
            <a:r>
              <a:rPr lang="fr-FR"/>
              <a:t> </a:t>
            </a:r>
            <a:endParaRPr/>
          </a:p>
        </p:txBody>
      </p:sp>
      <p:sp>
        <p:nvSpPr>
          <p:cNvPr id="136" name="Google Shape;136;p4"/>
          <p:cNvSpPr txBox="1">
            <a:spLocks noGrp="1"/>
          </p:cNvSpPr>
          <p:nvPr>
            <p:ph type="body" idx="1"/>
          </p:nvPr>
        </p:nvSpPr>
        <p:spPr>
          <a:xfrm>
            <a:off x="838200" y="1841608"/>
            <a:ext cx="10515600" cy="1067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C1942"/>
              </a:buClr>
              <a:buSzPts val="1800"/>
              <a:buNone/>
            </a:pPr>
            <a:br>
              <a:rPr lang="fr-FR" sz="1800" b="1">
                <a:solidFill>
                  <a:srgbClr val="1C194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/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4">
            <a:alphaModFix/>
          </a:blip>
          <a:srcRect t="11779" r="1190" b="8608"/>
          <a:stretch/>
        </p:blipFill>
        <p:spPr>
          <a:xfrm>
            <a:off x="0" y="1305017"/>
            <a:ext cx="12192000" cy="5552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Lien du site </a:t>
            </a:r>
            <a:r>
              <a:rPr lang="fr-FR" u="sng">
                <a:solidFill>
                  <a:schemeClr val="hlink"/>
                </a:solidFill>
                <a:hlinkClick r:id="rId3"/>
              </a:rPr>
              <a:t>www.inclusiscore.org</a:t>
            </a:r>
            <a:r>
              <a:rPr lang="fr-FR"/>
              <a:t> </a:t>
            </a:r>
            <a:endParaRPr/>
          </a:p>
        </p:txBody>
      </p:sp>
      <p:sp>
        <p:nvSpPr>
          <p:cNvPr id="143" name="Google Shape;143;p5"/>
          <p:cNvSpPr txBox="1">
            <a:spLocks noGrp="1"/>
          </p:cNvSpPr>
          <p:nvPr>
            <p:ph type="body" idx="1"/>
          </p:nvPr>
        </p:nvSpPr>
        <p:spPr>
          <a:xfrm>
            <a:off x="838200" y="1841608"/>
            <a:ext cx="10515600" cy="1067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C1942"/>
              </a:buClr>
              <a:buSzPts val="1800"/>
              <a:buNone/>
            </a:pPr>
            <a:br>
              <a:rPr lang="fr-FR" sz="1800" b="1">
                <a:solidFill>
                  <a:srgbClr val="1C194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/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4">
            <a:alphaModFix/>
          </a:blip>
          <a:srcRect t="22007" b="13656"/>
          <a:stretch/>
        </p:blipFill>
        <p:spPr>
          <a:xfrm>
            <a:off x="0" y="1509204"/>
            <a:ext cx="12192000" cy="441220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10629900" y="6096000"/>
            <a:ext cx="1562100" cy="762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Lien du site </a:t>
            </a:r>
            <a:r>
              <a:rPr lang="fr-FR" u="sng">
                <a:solidFill>
                  <a:schemeClr val="hlink"/>
                </a:solidFill>
                <a:hlinkClick r:id="rId3"/>
              </a:rPr>
              <a:t>www.inclusiscore.org</a:t>
            </a:r>
            <a:r>
              <a:rPr lang="fr-FR"/>
              <a:t> </a:t>
            </a: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body" idx="1"/>
          </p:nvPr>
        </p:nvSpPr>
        <p:spPr>
          <a:xfrm>
            <a:off x="838200" y="1841608"/>
            <a:ext cx="10515600" cy="1067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C1942"/>
              </a:buClr>
              <a:buSzPts val="1800"/>
              <a:buNone/>
            </a:pPr>
            <a:br>
              <a:rPr lang="fr-FR" sz="1800" b="1">
                <a:solidFill>
                  <a:srgbClr val="1C194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/>
          </a:p>
        </p:txBody>
      </p:sp>
      <p:pic>
        <p:nvPicPr>
          <p:cNvPr id="152" name="Google Shape;152;p6"/>
          <p:cNvPicPr preferRelativeResize="0"/>
          <p:nvPr/>
        </p:nvPicPr>
        <p:blipFill rotWithShape="1">
          <a:blip r:embed="rId4">
            <a:alphaModFix/>
          </a:blip>
          <a:srcRect t="20193" r="1333" b="42782"/>
          <a:stretch/>
        </p:blipFill>
        <p:spPr>
          <a:xfrm>
            <a:off x="0" y="2375471"/>
            <a:ext cx="12029243" cy="253901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6"/>
          <p:cNvSpPr/>
          <p:nvPr/>
        </p:nvSpPr>
        <p:spPr>
          <a:xfrm>
            <a:off x="10629900" y="6096000"/>
            <a:ext cx="1562100" cy="762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</Words>
  <Application>Microsoft Office PowerPoint</Application>
  <PresentationFormat>Grand écran</PresentationFormat>
  <Paragraphs>50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Helvetica Neue</vt:lpstr>
      <vt:lpstr>Calibri</vt:lpstr>
      <vt:lpstr>Thème Office</vt:lpstr>
      <vt:lpstr>  Les assos au défi de la lutte contre les discriminations dans l'accès à la prise de responsabilité bénévole    </vt:lpstr>
      <vt:lpstr>Les assos au défi de la lutte contre les discriminations dans l'accès à la prise de responsabilité bénévole</vt:lpstr>
      <vt:lpstr>Les assos au défi de la lutte contre les discriminations dans l'accès à la prise de responsabilité bénévole </vt:lpstr>
      <vt:lpstr>Les assos au défi de la lutte contre les discriminations dans l'accès à la prise de responsabilité bénévole </vt:lpstr>
      <vt:lpstr>Les assos au défi de la lutte contre les discriminations dans l'accès à la prise de responsabilité bénévole </vt:lpstr>
      <vt:lpstr>Les assos au défi de la lutte contre les discriminations dans l'accès à la prise de responsabilité bénévole </vt:lpstr>
      <vt:lpstr>Le site www.inclusiscore.org </vt:lpstr>
      <vt:lpstr>Lien du site www.inclusiscore.org </vt:lpstr>
      <vt:lpstr>Lien du site www.inclusiscore.org </vt:lpstr>
      <vt:lpstr>Lien du site www.inclusiscore.org </vt:lpstr>
      <vt:lpstr>Lien du site www.inclusiscore.org </vt:lpstr>
      <vt:lpstr>Lien du site www.inclusiscore.org </vt:lpstr>
      <vt:lpstr>Lien du site www.inclusiscore.org </vt:lpstr>
      <vt:lpstr>Les assos au défi de la lutte contre les discriminations dans l'accès à la prise de responsabilité bénévole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Les assos au défi de la lutte contre les discriminations dans l'accès à la prise de responsabilité bénévole    </dc:title>
  <dc:creator>Lucie Suchet</dc:creator>
  <cp:lastModifiedBy>Mehdi AL BOUFARISSI</cp:lastModifiedBy>
  <cp:revision>1</cp:revision>
  <dcterms:created xsi:type="dcterms:W3CDTF">2020-11-24T14:06:58Z</dcterms:created>
  <dcterms:modified xsi:type="dcterms:W3CDTF">2022-12-12T13:30:12Z</dcterms:modified>
</cp:coreProperties>
</file>