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4"/>
    <p:sldMasterId id="2147483741" r:id="rId5"/>
    <p:sldMasterId id="2147483760" r:id="rId6"/>
  </p:sldMasterIdLst>
  <p:notesMasterIdLst>
    <p:notesMasterId r:id="rId34"/>
  </p:notesMasterIdLst>
  <p:handoutMasterIdLst>
    <p:handoutMasterId r:id="rId35"/>
  </p:handoutMasterIdLst>
  <p:sldIdLst>
    <p:sldId id="348" r:id="rId7"/>
    <p:sldId id="533" r:id="rId8"/>
    <p:sldId id="526" r:id="rId9"/>
    <p:sldId id="507" r:id="rId10"/>
    <p:sldId id="427" r:id="rId11"/>
    <p:sldId id="462" r:id="rId12"/>
    <p:sldId id="531" r:id="rId13"/>
    <p:sldId id="446" r:id="rId14"/>
    <p:sldId id="508" r:id="rId15"/>
    <p:sldId id="485" r:id="rId16"/>
    <p:sldId id="498" r:id="rId17"/>
    <p:sldId id="499" r:id="rId18"/>
    <p:sldId id="500" r:id="rId19"/>
    <p:sldId id="506" r:id="rId20"/>
    <p:sldId id="504" r:id="rId21"/>
    <p:sldId id="505" r:id="rId22"/>
    <p:sldId id="503" r:id="rId23"/>
    <p:sldId id="530" r:id="rId24"/>
    <p:sldId id="532" r:id="rId25"/>
    <p:sldId id="497" r:id="rId26"/>
    <p:sldId id="509" r:id="rId27"/>
    <p:sldId id="511" r:id="rId28"/>
    <p:sldId id="512" r:id="rId29"/>
    <p:sldId id="513" r:id="rId30"/>
    <p:sldId id="523" r:id="rId31"/>
    <p:sldId id="524" r:id="rId32"/>
    <p:sldId id="510" r:id="rId33"/>
  </p:sldIdLst>
  <p:sldSz cx="9906000" cy="6858000" type="A4"/>
  <p:notesSz cx="7099300" cy="10234613"/>
  <p:custDataLst>
    <p:tags r:id="rId36"/>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7">
          <p15:clr>
            <a:srgbClr val="A4A3A4"/>
          </p15:clr>
        </p15:guide>
        <p15:guide id="2" orient="horz" pos="2758">
          <p15:clr>
            <a:srgbClr val="A4A3A4"/>
          </p15:clr>
        </p15:guide>
        <p15:guide id="3" orient="horz" pos="2982">
          <p15:clr>
            <a:srgbClr val="A4A3A4"/>
          </p15:clr>
        </p15:guide>
        <p15:guide id="4" pos="207">
          <p15:clr>
            <a:srgbClr val="A4A3A4"/>
          </p15:clr>
        </p15:guide>
        <p15:guide id="5" pos="2588">
          <p15:clr>
            <a:srgbClr val="A4A3A4"/>
          </p15:clr>
        </p15:guide>
        <p15:guide id="6" pos="272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FF0066"/>
    <a:srgbClr val="CBBFB9"/>
    <a:srgbClr val="92796C"/>
    <a:srgbClr val="A8948A"/>
    <a:srgbClr val="EEEAE8"/>
    <a:srgbClr val="C0C0C0"/>
    <a:srgbClr val="FFABFF"/>
    <a:srgbClr val="FF99FF"/>
    <a:srgbClr val="8A8C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80" autoAdjust="0"/>
    <p:restoredTop sz="94662" autoAdjust="0"/>
  </p:normalViewPr>
  <p:slideViewPr>
    <p:cSldViewPr snapToGrid="0">
      <p:cViewPr varScale="1">
        <p:scale>
          <a:sx n="86" d="100"/>
          <a:sy n="86" d="100"/>
        </p:scale>
        <p:origin x="936" y="120"/>
      </p:cViewPr>
      <p:guideLst>
        <p:guide orient="horz" pos="717"/>
        <p:guide orient="horz" pos="2758"/>
        <p:guide orient="horz" pos="2982"/>
        <p:guide pos="207"/>
        <p:guide pos="2588"/>
        <p:guide pos="2729"/>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showGuides="1">
      <p:cViewPr varScale="1">
        <p:scale>
          <a:sx n="83" d="100"/>
          <a:sy n="83" d="100"/>
        </p:scale>
        <p:origin x="385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0635638366986305"/>
          <c:y val="0"/>
          <c:w val="0.84339315850835839"/>
          <c:h val="1"/>
        </c:manualLayout>
      </c:layout>
      <c:pieChart>
        <c:varyColors val="1"/>
        <c:ser>
          <c:idx val="0"/>
          <c:order val="0"/>
          <c:tx>
            <c:strRef>
              <c:f>Feuil1!$B$1</c:f>
              <c:strCache>
                <c:ptCount val="1"/>
                <c:pt idx="0">
                  <c:v>Ventes</c:v>
                </c:pt>
              </c:strCache>
            </c:strRef>
          </c:tx>
          <c:spPr>
            <a:ln>
              <a:noFill/>
            </a:ln>
          </c:spPr>
          <c:explosion val="6"/>
          <c:dPt>
            <c:idx val="0"/>
            <c:bubble3D val="0"/>
            <c:spPr>
              <a:solidFill>
                <a:srgbClr val="663300"/>
              </a:solidFill>
              <a:ln>
                <a:noFill/>
              </a:ln>
            </c:spPr>
            <c:extLst>
              <c:ext xmlns:c16="http://schemas.microsoft.com/office/drawing/2014/chart" uri="{C3380CC4-5D6E-409C-BE32-E72D297353CC}">
                <c16:uniqueId val="{00000001-CFCD-4E05-9D7C-F02576E915CF}"/>
              </c:ext>
            </c:extLst>
          </c:dPt>
          <c:dPt>
            <c:idx val="1"/>
            <c:bubble3D val="0"/>
            <c:spPr>
              <a:solidFill>
                <a:srgbClr val="FFCC00"/>
              </a:solidFill>
              <a:ln>
                <a:noFill/>
              </a:ln>
            </c:spPr>
            <c:extLst>
              <c:ext xmlns:c16="http://schemas.microsoft.com/office/drawing/2014/chart" uri="{C3380CC4-5D6E-409C-BE32-E72D297353CC}">
                <c16:uniqueId val="{00000003-CFCD-4E05-9D7C-F02576E915CF}"/>
              </c:ext>
            </c:extLst>
          </c:dPt>
          <c:dPt>
            <c:idx val="2"/>
            <c:bubble3D val="0"/>
            <c:spPr>
              <a:solidFill>
                <a:srgbClr val="B381D9"/>
              </a:solidFill>
              <a:ln>
                <a:noFill/>
              </a:ln>
            </c:spPr>
            <c:extLst>
              <c:ext xmlns:c16="http://schemas.microsoft.com/office/drawing/2014/chart" uri="{C3380CC4-5D6E-409C-BE32-E72D297353CC}">
                <c16:uniqueId val="{00000005-CFCD-4E05-9D7C-F02576E915CF}"/>
              </c:ext>
            </c:extLst>
          </c:dPt>
          <c:dPt>
            <c:idx val="3"/>
            <c:bubble3D val="0"/>
            <c:spPr>
              <a:solidFill>
                <a:srgbClr val="00B050"/>
              </a:solidFill>
              <a:ln>
                <a:noFill/>
              </a:ln>
            </c:spPr>
            <c:extLst>
              <c:ext xmlns:c16="http://schemas.microsoft.com/office/drawing/2014/chart" uri="{C3380CC4-5D6E-409C-BE32-E72D297353CC}">
                <c16:uniqueId val="{00000007-CFCD-4E05-9D7C-F02576E915CF}"/>
              </c:ext>
            </c:extLst>
          </c:dPt>
          <c:dPt>
            <c:idx val="4"/>
            <c:bubble3D val="0"/>
            <c:spPr>
              <a:solidFill>
                <a:srgbClr val="FF0066"/>
              </a:solidFill>
              <a:ln>
                <a:noFill/>
              </a:ln>
            </c:spPr>
            <c:extLst>
              <c:ext xmlns:c16="http://schemas.microsoft.com/office/drawing/2014/chart" uri="{C3380CC4-5D6E-409C-BE32-E72D297353CC}">
                <c16:uniqueId val="{00000009-CFCD-4E05-9D7C-F02576E915CF}"/>
              </c:ext>
            </c:extLst>
          </c:dPt>
          <c:dPt>
            <c:idx val="5"/>
            <c:bubble3D val="0"/>
            <c:spPr>
              <a:solidFill>
                <a:srgbClr val="5A7DFF"/>
              </a:solidFill>
              <a:ln>
                <a:noFill/>
              </a:ln>
            </c:spPr>
            <c:extLst>
              <c:ext xmlns:c16="http://schemas.microsoft.com/office/drawing/2014/chart" uri="{C3380CC4-5D6E-409C-BE32-E72D297353CC}">
                <c16:uniqueId val="{0000000B-CFCD-4E05-9D7C-F02576E915CF}"/>
              </c:ext>
            </c:extLst>
          </c:dPt>
          <c:dLbls>
            <c:dLbl>
              <c:idx val="0"/>
              <c:layout>
                <c:manualLayout>
                  <c:x val="-0.16503703126218133"/>
                  <c:y val="8.632209728527744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CD-4E05-9D7C-F02576E915CF}"/>
                </c:ext>
              </c:extLst>
            </c:dLbl>
            <c:dLbl>
              <c:idx val="1"/>
              <c:delete val="1"/>
              <c:extLst>
                <c:ext xmlns:c15="http://schemas.microsoft.com/office/drawing/2012/chart" uri="{CE6537A1-D6FC-4f65-9D91-7224C49458BB}"/>
                <c:ext xmlns:c16="http://schemas.microsoft.com/office/drawing/2014/chart" uri="{C3380CC4-5D6E-409C-BE32-E72D297353CC}">
                  <c16:uniqueId val="{00000003-CFCD-4E05-9D7C-F02576E915CF}"/>
                </c:ext>
              </c:extLst>
            </c:dLbl>
            <c:dLbl>
              <c:idx val="2"/>
              <c:delete val="1"/>
              <c:extLst>
                <c:ext xmlns:c15="http://schemas.microsoft.com/office/drawing/2012/chart" uri="{CE6537A1-D6FC-4f65-9D91-7224C49458BB}"/>
                <c:ext xmlns:c16="http://schemas.microsoft.com/office/drawing/2014/chart" uri="{C3380CC4-5D6E-409C-BE32-E72D297353CC}">
                  <c16:uniqueId val="{00000005-CFCD-4E05-9D7C-F02576E915CF}"/>
                </c:ext>
              </c:extLst>
            </c:dLbl>
            <c:dLbl>
              <c:idx val="5"/>
              <c:spPr>
                <a:solidFill>
                  <a:schemeClr val="accent1"/>
                </a:solidFill>
              </c:spPr>
              <c:txPr>
                <a:bodyPr/>
                <a:lstStyle/>
                <a:p>
                  <a:pPr>
                    <a:defRPr sz="1800" b="0" kern="1400" spc="-100" baseline="0"/>
                  </a:pPr>
                  <a:endParaRPr lang="fr-FR"/>
                </a:p>
              </c:txPr>
              <c:showLegendKey val="0"/>
              <c:showVal val="0"/>
              <c:showCatName val="1"/>
              <c:showSerName val="0"/>
              <c:showPercent val="0"/>
              <c:showBubbleSize val="0"/>
              <c:extLst>
                <c:ext xmlns:c16="http://schemas.microsoft.com/office/drawing/2014/chart" uri="{C3380CC4-5D6E-409C-BE32-E72D297353CC}">
                  <c16:uniqueId val="{0000000B-CFCD-4E05-9D7C-F02576E915CF}"/>
                </c:ext>
              </c:extLst>
            </c:dLbl>
            <c:spPr>
              <a:noFill/>
              <a:ln>
                <a:noFill/>
              </a:ln>
              <a:effectLst/>
            </c:spPr>
            <c:txPr>
              <a:bodyPr/>
              <a:lstStyle/>
              <a:p>
                <a:pPr>
                  <a:defRPr sz="1800" b="0" kern="1400" spc="-100" baseline="0"/>
                </a:pPr>
                <a:endParaRPr lang="fr-FR"/>
              </a:p>
            </c:txPr>
            <c:showLegendKey val="0"/>
            <c:showVal val="0"/>
            <c:showCatName val="1"/>
            <c:showSerName val="0"/>
            <c:showPercent val="0"/>
            <c:showBubbleSize val="0"/>
            <c:showLeaderLines val="0"/>
            <c:extLst>
              <c:ext xmlns:c15="http://schemas.microsoft.com/office/drawing/2012/chart" uri="{CE6537A1-D6FC-4f65-9D91-7224C49458BB}"/>
            </c:extLst>
          </c:dLbls>
          <c:cat>
            <c:numRef>
              <c:f>Feuil1!$A$2:$A$7</c:f>
              <c:numCache>
                <c:formatCode>General</c:formatCode>
                <c:ptCount val="6"/>
              </c:numCache>
            </c:numRef>
          </c:cat>
          <c:val>
            <c:numRef>
              <c:f>Feuil1!$B$2:$B$7</c:f>
              <c:numCache>
                <c:formatCode>General</c:formatCode>
                <c:ptCount val="6"/>
                <c:pt idx="0">
                  <c:v>30</c:v>
                </c:pt>
                <c:pt idx="1">
                  <c:v>30</c:v>
                </c:pt>
                <c:pt idx="2">
                  <c:v>30</c:v>
                </c:pt>
                <c:pt idx="3">
                  <c:v>30</c:v>
                </c:pt>
                <c:pt idx="4">
                  <c:v>30</c:v>
                </c:pt>
                <c:pt idx="5">
                  <c:v>30</c:v>
                </c:pt>
              </c:numCache>
            </c:numRef>
          </c:val>
          <c:extLst>
            <c:ext xmlns:c16="http://schemas.microsoft.com/office/drawing/2014/chart" uri="{C3380CC4-5D6E-409C-BE32-E72D297353CC}">
              <c16:uniqueId val="{0000000C-CFCD-4E05-9D7C-F02576E915CF}"/>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0635636262747854"/>
          <c:y val="8.4599094493938952E-3"/>
          <c:w val="0.84339315850835839"/>
          <c:h val="1"/>
        </c:manualLayout>
      </c:layout>
      <c:pieChart>
        <c:varyColors val="1"/>
        <c:ser>
          <c:idx val="0"/>
          <c:order val="0"/>
          <c:tx>
            <c:strRef>
              <c:f>Feuil1!$B$1</c:f>
              <c:strCache>
                <c:ptCount val="1"/>
                <c:pt idx="0">
                  <c:v>Ventes</c:v>
                </c:pt>
              </c:strCache>
            </c:strRef>
          </c:tx>
          <c:spPr>
            <a:ln>
              <a:noFill/>
            </a:ln>
          </c:spPr>
          <c:explosion val="4"/>
          <c:dPt>
            <c:idx val="0"/>
            <c:bubble3D val="0"/>
            <c:spPr>
              <a:solidFill>
                <a:srgbClr val="663300"/>
              </a:solidFill>
              <a:ln>
                <a:noFill/>
              </a:ln>
            </c:spPr>
            <c:extLst>
              <c:ext xmlns:c16="http://schemas.microsoft.com/office/drawing/2014/chart" uri="{C3380CC4-5D6E-409C-BE32-E72D297353CC}">
                <c16:uniqueId val="{00000001-6742-412C-BA93-53C5C82FC901}"/>
              </c:ext>
            </c:extLst>
          </c:dPt>
          <c:dPt>
            <c:idx val="1"/>
            <c:bubble3D val="0"/>
            <c:spPr>
              <a:solidFill>
                <a:srgbClr val="FFCC00"/>
              </a:solidFill>
              <a:ln>
                <a:noFill/>
              </a:ln>
            </c:spPr>
            <c:extLst>
              <c:ext xmlns:c16="http://schemas.microsoft.com/office/drawing/2014/chart" uri="{C3380CC4-5D6E-409C-BE32-E72D297353CC}">
                <c16:uniqueId val="{00000003-6742-412C-BA93-53C5C82FC901}"/>
              </c:ext>
            </c:extLst>
          </c:dPt>
          <c:dPt>
            <c:idx val="2"/>
            <c:bubble3D val="0"/>
            <c:spPr>
              <a:solidFill>
                <a:srgbClr val="B381D9"/>
              </a:solidFill>
              <a:ln>
                <a:noFill/>
              </a:ln>
            </c:spPr>
            <c:extLst>
              <c:ext xmlns:c16="http://schemas.microsoft.com/office/drawing/2014/chart" uri="{C3380CC4-5D6E-409C-BE32-E72D297353CC}">
                <c16:uniqueId val="{00000005-6742-412C-BA93-53C5C82FC901}"/>
              </c:ext>
            </c:extLst>
          </c:dPt>
          <c:dPt>
            <c:idx val="3"/>
            <c:bubble3D val="0"/>
            <c:spPr>
              <a:solidFill>
                <a:srgbClr val="00B050"/>
              </a:solidFill>
              <a:ln>
                <a:noFill/>
              </a:ln>
            </c:spPr>
            <c:extLst>
              <c:ext xmlns:c16="http://schemas.microsoft.com/office/drawing/2014/chart" uri="{C3380CC4-5D6E-409C-BE32-E72D297353CC}">
                <c16:uniqueId val="{00000007-6742-412C-BA93-53C5C82FC901}"/>
              </c:ext>
            </c:extLst>
          </c:dPt>
          <c:dPt>
            <c:idx val="4"/>
            <c:bubble3D val="0"/>
            <c:spPr>
              <a:solidFill>
                <a:srgbClr val="FF0066"/>
              </a:solidFill>
              <a:ln>
                <a:noFill/>
              </a:ln>
            </c:spPr>
            <c:extLst>
              <c:ext xmlns:c16="http://schemas.microsoft.com/office/drawing/2014/chart" uri="{C3380CC4-5D6E-409C-BE32-E72D297353CC}">
                <c16:uniqueId val="{00000009-6742-412C-BA93-53C5C82FC901}"/>
              </c:ext>
            </c:extLst>
          </c:dPt>
          <c:dPt>
            <c:idx val="5"/>
            <c:bubble3D val="0"/>
            <c:spPr>
              <a:solidFill>
                <a:srgbClr val="5A7DFF"/>
              </a:solidFill>
              <a:ln>
                <a:noFill/>
              </a:ln>
            </c:spPr>
            <c:extLst>
              <c:ext xmlns:c16="http://schemas.microsoft.com/office/drawing/2014/chart" uri="{C3380CC4-5D6E-409C-BE32-E72D297353CC}">
                <c16:uniqueId val="{0000000B-6742-412C-BA93-53C5C82FC901}"/>
              </c:ext>
            </c:extLst>
          </c:dPt>
          <c:dLbls>
            <c:dLbl>
              <c:idx val="0"/>
              <c:layout>
                <c:manualLayout>
                  <c:x val="-0.16503703126218133"/>
                  <c:y val="8.632209728527744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42-412C-BA93-53C5C82FC901}"/>
                </c:ext>
              </c:extLst>
            </c:dLbl>
            <c:dLbl>
              <c:idx val="1"/>
              <c:delete val="1"/>
              <c:extLst>
                <c:ext xmlns:c15="http://schemas.microsoft.com/office/drawing/2012/chart" uri="{CE6537A1-D6FC-4f65-9D91-7224C49458BB}"/>
                <c:ext xmlns:c16="http://schemas.microsoft.com/office/drawing/2014/chart" uri="{C3380CC4-5D6E-409C-BE32-E72D297353CC}">
                  <c16:uniqueId val="{00000003-6742-412C-BA93-53C5C82FC901}"/>
                </c:ext>
              </c:extLst>
            </c:dLbl>
            <c:dLbl>
              <c:idx val="2"/>
              <c:delete val="1"/>
              <c:extLst>
                <c:ext xmlns:c15="http://schemas.microsoft.com/office/drawing/2012/chart" uri="{CE6537A1-D6FC-4f65-9D91-7224C49458BB}"/>
                <c:ext xmlns:c16="http://schemas.microsoft.com/office/drawing/2014/chart" uri="{C3380CC4-5D6E-409C-BE32-E72D297353CC}">
                  <c16:uniqueId val="{00000005-6742-412C-BA93-53C5C82FC901}"/>
                </c:ext>
              </c:extLst>
            </c:dLbl>
            <c:dLbl>
              <c:idx val="5"/>
              <c:spPr>
                <a:solidFill>
                  <a:schemeClr val="accent1"/>
                </a:solidFill>
              </c:spPr>
              <c:txPr>
                <a:bodyPr/>
                <a:lstStyle/>
                <a:p>
                  <a:pPr>
                    <a:defRPr sz="1800" b="0" kern="1400" spc="-100" baseline="0"/>
                  </a:pPr>
                  <a:endParaRPr lang="fr-FR"/>
                </a:p>
              </c:txPr>
              <c:showLegendKey val="0"/>
              <c:showVal val="0"/>
              <c:showCatName val="1"/>
              <c:showSerName val="0"/>
              <c:showPercent val="0"/>
              <c:showBubbleSize val="0"/>
              <c:extLst>
                <c:ext xmlns:c16="http://schemas.microsoft.com/office/drawing/2014/chart" uri="{C3380CC4-5D6E-409C-BE32-E72D297353CC}">
                  <c16:uniqueId val="{0000000B-6742-412C-BA93-53C5C82FC901}"/>
                </c:ext>
              </c:extLst>
            </c:dLbl>
            <c:spPr>
              <a:noFill/>
              <a:ln>
                <a:noFill/>
              </a:ln>
              <a:effectLst/>
            </c:spPr>
            <c:txPr>
              <a:bodyPr/>
              <a:lstStyle/>
              <a:p>
                <a:pPr>
                  <a:defRPr sz="1800" b="0" kern="1400" spc="-100" baseline="0"/>
                </a:pPr>
                <a:endParaRPr lang="fr-FR"/>
              </a:p>
            </c:txPr>
            <c:showLegendKey val="0"/>
            <c:showVal val="0"/>
            <c:showCatName val="1"/>
            <c:showSerName val="0"/>
            <c:showPercent val="0"/>
            <c:showBubbleSize val="0"/>
            <c:showLeaderLines val="0"/>
            <c:extLst>
              <c:ext xmlns:c15="http://schemas.microsoft.com/office/drawing/2012/chart" uri="{CE6537A1-D6FC-4f65-9D91-7224C49458BB}"/>
            </c:extLst>
          </c:dLbls>
          <c:cat>
            <c:numRef>
              <c:f>Feuil1!$A$2:$A$7</c:f>
              <c:numCache>
                <c:formatCode>General</c:formatCode>
                <c:ptCount val="6"/>
              </c:numCache>
            </c:numRef>
          </c:cat>
          <c:val>
            <c:numRef>
              <c:f>Feuil1!$B$2:$B$7</c:f>
              <c:numCache>
                <c:formatCode>General</c:formatCode>
                <c:ptCount val="6"/>
                <c:pt idx="0">
                  <c:v>30</c:v>
                </c:pt>
                <c:pt idx="1">
                  <c:v>30</c:v>
                </c:pt>
                <c:pt idx="2">
                  <c:v>30</c:v>
                </c:pt>
                <c:pt idx="3">
                  <c:v>30</c:v>
                </c:pt>
                <c:pt idx="4">
                  <c:v>30</c:v>
                </c:pt>
                <c:pt idx="5">
                  <c:v>30</c:v>
                </c:pt>
              </c:numCache>
            </c:numRef>
          </c:val>
          <c:extLst>
            <c:ext xmlns:c16="http://schemas.microsoft.com/office/drawing/2014/chart" uri="{C3380CC4-5D6E-409C-BE32-E72D297353CC}">
              <c16:uniqueId val="{0000000C-6742-412C-BA93-53C5C82FC901}"/>
            </c:ext>
          </c:extLst>
        </c:ser>
        <c:dLbls>
          <c:showLegendKey val="0"/>
          <c:showVal val="0"/>
          <c:showCatName val="0"/>
          <c:showSerName val="0"/>
          <c:showPercent val="0"/>
          <c:showBubbleSize val="0"/>
          <c:showLeaderLines val="0"/>
        </c:dLbls>
        <c:firstSliceAng val="0"/>
      </c:pieChart>
      <c:spPr>
        <a:noFill/>
        <a:ln w="25400">
          <a:noFill/>
        </a:ln>
      </c:spPr>
    </c:plotArea>
    <c:plotVisOnly val="1"/>
    <c:dispBlanksAs val="gap"/>
    <c:showDLblsOverMax val="0"/>
  </c:chart>
  <c:spPr>
    <a:noFill/>
  </c:spPr>
  <c:txPr>
    <a:bodyPr/>
    <a:lstStyle/>
    <a:p>
      <a:pPr>
        <a:defRPr sz="18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38"/>
    </mc:Choice>
    <mc:Fallback>
      <c:style val="38"/>
    </mc:Fallback>
  </mc:AlternateContent>
  <c:chart>
    <c:autoTitleDeleted val="1"/>
    <c:plotArea>
      <c:layout>
        <c:manualLayout>
          <c:layoutTarget val="inner"/>
          <c:xMode val="edge"/>
          <c:yMode val="edge"/>
          <c:x val="0.16689947159069424"/>
          <c:y val="6.4338437876314922E-2"/>
          <c:w val="0.52654251168035537"/>
          <c:h val="0.61600815997541714"/>
        </c:manualLayout>
      </c:layout>
      <c:radarChart>
        <c:radarStyle val="marker"/>
        <c:varyColors val="0"/>
        <c:ser>
          <c:idx val="0"/>
          <c:order val="0"/>
          <c:tx>
            <c:strRef>
              <c:f>Feuil1!$B$1</c:f>
              <c:strCache>
                <c:ptCount val="1"/>
                <c:pt idx="0">
                  <c:v>1er niveau</c:v>
                </c:pt>
              </c:strCache>
            </c:strRef>
          </c:tx>
          <c:spPr>
            <a:ln w="38100"/>
          </c:spPr>
          <c:marker>
            <c:symbol val="none"/>
          </c:marker>
          <c:dLbls>
            <c:dLbl>
              <c:idx val="0"/>
              <c:layout>
                <c:manualLayout>
                  <c:x val="0"/>
                  <c:y val="5.5241722379038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BB-4549-B2EB-D7175BB7432E}"/>
                </c:ext>
              </c:extLst>
            </c:dLbl>
            <c:dLbl>
              <c:idx val="1"/>
              <c:layout>
                <c:manualLayout>
                  <c:x val="-4.6649053023140687E-2"/>
                  <c:y val="2.94560311340386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BB-4549-B2EB-D7175BB7432E}"/>
                </c:ext>
              </c:extLst>
            </c:dLbl>
            <c:dLbl>
              <c:idx val="2"/>
              <c:layout>
                <c:manualLayout>
                  <c:x val="-5.1015151901808949E-2"/>
                  <c:y val="-2.61831174042222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CBB-4549-B2EB-D7175BB7432E}"/>
                </c:ext>
              </c:extLst>
            </c:dLbl>
            <c:dLbl>
              <c:idx val="3"/>
              <c:layout>
                <c:manualLayout>
                  <c:x val="3.0006549976890774E-3"/>
                  <c:y val="-6.5457793510555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CBB-4549-B2EB-D7175BB7432E}"/>
                </c:ext>
              </c:extLst>
            </c:dLbl>
            <c:dLbl>
              <c:idx val="4"/>
              <c:layout>
                <c:manualLayout>
                  <c:x val="5.1015151901809004E-2"/>
                  <c:y val="-2.61831174042222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CBB-4549-B2EB-D7175BB7432E}"/>
                </c:ext>
              </c:extLst>
            </c:dLbl>
            <c:dLbl>
              <c:idx val="5"/>
              <c:layout>
                <c:manualLayout>
                  <c:x val="4.8014260613467245E-2"/>
                  <c:y val="3.27288967552777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CBB-4549-B2EB-D7175BB7432E}"/>
                </c:ext>
              </c:extLst>
            </c:dLbl>
            <c:spPr>
              <a:solidFill>
                <a:srgbClr val="002060"/>
              </a:solidFill>
            </c:spPr>
            <c:txPr>
              <a:bodyPr/>
              <a:lstStyle/>
              <a:p>
                <a:pPr>
                  <a:defRPr sz="800" b="1">
                    <a:solidFill>
                      <a:schemeClr val="bg1"/>
                    </a:solidFill>
                    <a:latin typeface="Segoe UI Light"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Mise en réseau</c:v>
                </c:pt>
                <c:pt idx="1">
                  <c:v>Ingénierie</c:v>
                </c:pt>
                <c:pt idx="2">
                  <c:v>Projets</c:v>
                </c:pt>
                <c:pt idx="3">
                  <c:v>Accompagnement personnalisé</c:v>
                </c:pt>
                <c:pt idx="4">
                  <c:v>Opérateur</c:v>
                </c:pt>
                <c:pt idx="5">
                  <c:v>Plaidoyer</c:v>
                </c:pt>
              </c:strCache>
            </c:strRef>
          </c:cat>
          <c:val>
            <c:numRef>
              <c:f>Feuil1!$B$2:$B$7</c:f>
              <c:numCache>
                <c:formatCode>General</c:formatCode>
                <c:ptCount val="6"/>
                <c:pt idx="0">
                  <c:v>5</c:v>
                </c:pt>
                <c:pt idx="1">
                  <c:v>4</c:v>
                </c:pt>
                <c:pt idx="2">
                  <c:v>3</c:v>
                </c:pt>
                <c:pt idx="3">
                  <c:v>3</c:v>
                </c:pt>
                <c:pt idx="4">
                  <c:v>2</c:v>
                </c:pt>
                <c:pt idx="5">
                  <c:v>5</c:v>
                </c:pt>
              </c:numCache>
            </c:numRef>
          </c:val>
          <c:extLst>
            <c:ext xmlns:c16="http://schemas.microsoft.com/office/drawing/2014/chart" uri="{C3380CC4-5D6E-409C-BE32-E72D297353CC}">
              <c16:uniqueId val="{00000006-FCBB-4549-B2EB-D7175BB7432E}"/>
            </c:ext>
          </c:extLst>
        </c:ser>
        <c:dLbls>
          <c:showLegendKey val="0"/>
          <c:showVal val="1"/>
          <c:showCatName val="0"/>
          <c:showSerName val="0"/>
          <c:showPercent val="0"/>
          <c:showBubbleSize val="0"/>
        </c:dLbls>
        <c:axId val="82197888"/>
        <c:axId val="82217216"/>
      </c:radarChart>
      <c:catAx>
        <c:axId val="82197888"/>
        <c:scaling>
          <c:orientation val="minMax"/>
        </c:scaling>
        <c:delete val="1"/>
        <c:axPos val="b"/>
        <c:majorGridlines/>
        <c:numFmt formatCode="General" sourceLinked="0"/>
        <c:majorTickMark val="out"/>
        <c:minorTickMark val="none"/>
        <c:tickLblPos val="nextTo"/>
        <c:crossAx val="82217216"/>
        <c:crosses val="autoZero"/>
        <c:auto val="1"/>
        <c:lblAlgn val="ctr"/>
        <c:lblOffset val="100"/>
        <c:noMultiLvlLbl val="0"/>
      </c:catAx>
      <c:valAx>
        <c:axId val="82217216"/>
        <c:scaling>
          <c:orientation val="minMax"/>
        </c:scaling>
        <c:delete val="1"/>
        <c:axPos val="l"/>
        <c:majorGridlines>
          <c:spPr>
            <a:ln w="3175">
              <a:solidFill>
                <a:srgbClr val="002060"/>
              </a:solidFill>
              <a:prstDash val="dash"/>
            </a:ln>
          </c:spPr>
        </c:majorGridlines>
        <c:numFmt formatCode="General" sourceLinked="1"/>
        <c:majorTickMark val="none"/>
        <c:minorTickMark val="none"/>
        <c:tickLblPos val="none"/>
        <c:crossAx val="82197888"/>
        <c:crosses val="autoZero"/>
        <c:crossBetween val="between"/>
      </c:valAx>
      <c:spPr>
        <a:noFill/>
      </c:spPr>
    </c:plotArea>
    <c:plotVisOnly val="1"/>
    <c:dispBlanksAs val="gap"/>
    <c:showDLblsOverMax val="0"/>
  </c:chart>
  <c:spPr>
    <a:ln>
      <a:noFill/>
    </a:ln>
  </c:spPr>
  <c:txPr>
    <a:bodyPr/>
    <a:lstStyle/>
    <a:p>
      <a:pPr>
        <a:defRPr sz="1800"/>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1"/>
    <c:plotArea>
      <c:layout>
        <c:manualLayout>
          <c:layoutTarget val="inner"/>
          <c:xMode val="edge"/>
          <c:yMode val="edge"/>
          <c:x val="0.13732725056287395"/>
          <c:y val="7.6686327637504215E-2"/>
          <c:w val="0.74481627296587927"/>
          <c:h val="0.75767054666356648"/>
        </c:manualLayout>
      </c:layout>
      <c:radarChart>
        <c:radarStyle val="marker"/>
        <c:varyColors val="0"/>
        <c:ser>
          <c:idx val="0"/>
          <c:order val="0"/>
          <c:tx>
            <c:strRef>
              <c:f>Feuil1!$B$1</c:f>
              <c:strCache>
                <c:ptCount val="1"/>
                <c:pt idx="0">
                  <c:v>1er niveau</c:v>
                </c:pt>
              </c:strCache>
            </c:strRef>
          </c:tx>
          <c:spPr>
            <a:ln>
              <a:solidFill>
                <a:schemeClr val="accent3">
                  <a:lumMod val="40000"/>
                  <a:lumOff val="60000"/>
                </a:schemeClr>
              </a:solidFill>
            </a:ln>
          </c:spPr>
          <c:marker>
            <c:symbol val="none"/>
          </c:marker>
          <c:dLbls>
            <c:dLbl>
              <c:idx val="0"/>
              <c:layout>
                <c:manualLayout>
                  <c:x val="0"/>
                  <c:y val="7.23169418095369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5A-4E3A-AF9F-D25981339E9D}"/>
                </c:ext>
              </c:extLst>
            </c:dLbl>
            <c:dLbl>
              <c:idx val="1"/>
              <c:layout>
                <c:manualLayout>
                  <c:x val="-5.5292259083728278E-2"/>
                  <c:y val="3.21408630264608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5A-4E3A-AF9F-D25981339E9D}"/>
                </c:ext>
              </c:extLst>
            </c:dLbl>
            <c:dLbl>
              <c:idx val="2"/>
              <c:layout>
                <c:manualLayout>
                  <c:x val="-5.134281200631919E-2"/>
                  <c:y val="-2.4105647269845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5A-4E3A-AF9F-D25981339E9D}"/>
                </c:ext>
              </c:extLst>
            </c:dLbl>
            <c:dLbl>
              <c:idx val="3"/>
              <c:layout>
                <c:manualLayout>
                  <c:x val="-3.9494470774091624E-3"/>
                  <c:y val="-7.6334549687844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5A-4E3A-AF9F-D25981339E9D}"/>
                </c:ext>
              </c:extLst>
            </c:dLbl>
            <c:dLbl>
              <c:idx val="4"/>
              <c:layout>
                <c:manualLayout>
                  <c:x val="0"/>
                  <c:y val="-6.4281726052921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15A-4E3A-AF9F-D25981339E9D}"/>
                </c:ext>
              </c:extLst>
            </c:dLbl>
            <c:dLbl>
              <c:idx val="5"/>
              <c:layout>
                <c:manualLayout>
                  <c:x val="5.9241706161137442E-2"/>
                  <c:y val="3.6158470904768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15A-4E3A-AF9F-D25981339E9D}"/>
                </c:ext>
              </c:extLst>
            </c:dLbl>
            <c:spPr>
              <a:solidFill>
                <a:srgbClr val="663300"/>
              </a:solidFill>
            </c:spPr>
            <c:txPr>
              <a:bodyPr/>
              <a:lstStyle/>
              <a:p>
                <a:pPr>
                  <a:defRPr sz="800" b="1">
                    <a:solidFill>
                      <a:schemeClr val="bg1"/>
                    </a:solidFill>
                    <a:latin typeface="Segoe UI Light"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Mise en réseau</c:v>
                </c:pt>
                <c:pt idx="1">
                  <c:v>Ingénierie</c:v>
                </c:pt>
                <c:pt idx="2">
                  <c:v>Projets</c:v>
                </c:pt>
                <c:pt idx="3">
                  <c:v>Accompagnement personnalisé</c:v>
                </c:pt>
                <c:pt idx="4">
                  <c:v>Opérateur</c:v>
                </c:pt>
                <c:pt idx="5">
                  <c:v>Plaidoyer</c:v>
                </c:pt>
              </c:strCache>
            </c:strRef>
          </c:cat>
          <c:val>
            <c:numRef>
              <c:f>Feuil1!$B$2:$B$7</c:f>
              <c:numCache>
                <c:formatCode>General</c:formatCode>
                <c:ptCount val="6"/>
                <c:pt idx="0">
                  <c:v>5</c:v>
                </c:pt>
                <c:pt idx="1">
                  <c:v>3</c:v>
                </c:pt>
                <c:pt idx="2">
                  <c:v>2</c:v>
                </c:pt>
                <c:pt idx="3">
                  <c:v>0</c:v>
                </c:pt>
                <c:pt idx="4">
                  <c:v>0</c:v>
                </c:pt>
                <c:pt idx="5">
                  <c:v>5</c:v>
                </c:pt>
              </c:numCache>
            </c:numRef>
          </c:val>
          <c:extLst>
            <c:ext xmlns:c16="http://schemas.microsoft.com/office/drawing/2014/chart" uri="{C3380CC4-5D6E-409C-BE32-E72D297353CC}">
              <c16:uniqueId val="{00000006-F15A-4E3A-AF9F-D25981339E9D}"/>
            </c:ext>
          </c:extLst>
        </c:ser>
        <c:dLbls>
          <c:showLegendKey val="0"/>
          <c:showVal val="1"/>
          <c:showCatName val="0"/>
          <c:showSerName val="0"/>
          <c:showPercent val="0"/>
          <c:showBubbleSize val="0"/>
        </c:dLbls>
        <c:axId val="82240256"/>
        <c:axId val="82242944"/>
      </c:radarChart>
      <c:catAx>
        <c:axId val="82240256"/>
        <c:scaling>
          <c:orientation val="minMax"/>
        </c:scaling>
        <c:delete val="1"/>
        <c:axPos val="b"/>
        <c:majorGridlines/>
        <c:numFmt formatCode="General" sourceLinked="0"/>
        <c:majorTickMark val="out"/>
        <c:minorTickMark val="none"/>
        <c:tickLblPos val="nextTo"/>
        <c:crossAx val="82242944"/>
        <c:crosses val="autoZero"/>
        <c:auto val="1"/>
        <c:lblAlgn val="ctr"/>
        <c:lblOffset val="100"/>
        <c:noMultiLvlLbl val="0"/>
      </c:catAx>
      <c:valAx>
        <c:axId val="82242944"/>
        <c:scaling>
          <c:orientation val="minMax"/>
        </c:scaling>
        <c:delete val="1"/>
        <c:axPos val="l"/>
        <c:majorGridlines>
          <c:spPr>
            <a:ln w="3175">
              <a:solidFill>
                <a:schemeClr val="accent3">
                  <a:lumMod val="75000"/>
                </a:schemeClr>
              </a:solidFill>
              <a:prstDash val="dash"/>
            </a:ln>
          </c:spPr>
        </c:majorGridlines>
        <c:numFmt formatCode="General" sourceLinked="1"/>
        <c:majorTickMark val="cross"/>
        <c:minorTickMark val="none"/>
        <c:tickLblPos val="none"/>
        <c:crossAx val="82240256"/>
        <c:crosses val="autoZero"/>
        <c:crossBetween val="between"/>
      </c:valAx>
      <c:spPr>
        <a:noFill/>
      </c:spPr>
    </c:plotArea>
    <c:plotVisOnly val="1"/>
    <c:dispBlanksAs val="gap"/>
    <c:showDLblsOverMax val="0"/>
  </c:chart>
  <c:spPr>
    <a:ln>
      <a:noFill/>
    </a:ln>
  </c:spPr>
  <c:txPr>
    <a:bodyPr/>
    <a:lstStyle/>
    <a:p>
      <a:pPr>
        <a:defRPr sz="1800"/>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0635638366986305"/>
          <c:y val="0"/>
          <c:w val="0.84339315850835839"/>
          <c:h val="1"/>
        </c:manualLayout>
      </c:layout>
      <c:pieChart>
        <c:varyColors val="1"/>
        <c:ser>
          <c:idx val="0"/>
          <c:order val="0"/>
          <c:tx>
            <c:strRef>
              <c:f>Feuil1!$B$1</c:f>
              <c:strCache>
                <c:ptCount val="1"/>
                <c:pt idx="0">
                  <c:v>Ventes</c:v>
                </c:pt>
              </c:strCache>
            </c:strRef>
          </c:tx>
          <c:spPr>
            <a:ln>
              <a:noFill/>
            </a:ln>
          </c:spPr>
          <c:explosion val="4"/>
          <c:dPt>
            <c:idx val="0"/>
            <c:bubble3D val="0"/>
            <c:spPr>
              <a:solidFill>
                <a:srgbClr val="663300"/>
              </a:solidFill>
              <a:ln>
                <a:noFill/>
              </a:ln>
            </c:spPr>
            <c:extLst>
              <c:ext xmlns:c16="http://schemas.microsoft.com/office/drawing/2014/chart" uri="{C3380CC4-5D6E-409C-BE32-E72D297353CC}">
                <c16:uniqueId val="{00000001-5449-495D-80AB-07C2EC22753C}"/>
              </c:ext>
            </c:extLst>
          </c:dPt>
          <c:dPt>
            <c:idx val="1"/>
            <c:bubble3D val="0"/>
            <c:spPr>
              <a:solidFill>
                <a:srgbClr val="FFCC00"/>
              </a:solidFill>
              <a:ln>
                <a:noFill/>
              </a:ln>
            </c:spPr>
            <c:extLst>
              <c:ext xmlns:c16="http://schemas.microsoft.com/office/drawing/2014/chart" uri="{C3380CC4-5D6E-409C-BE32-E72D297353CC}">
                <c16:uniqueId val="{00000003-5449-495D-80AB-07C2EC22753C}"/>
              </c:ext>
            </c:extLst>
          </c:dPt>
          <c:dPt>
            <c:idx val="2"/>
            <c:bubble3D val="0"/>
            <c:spPr>
              <a:solidFill>
                <a:srgbClr val="B381D9"/>
              </a:solidFill>
              <a:ln>
                <a:noFill/>
              </a:ln>
            </c:spPr>
            <c:extLst>
              <c:ext xmlns:c16="http://schemas.microsoft.com/office/drawing/2014/chart" uri="{C3380CC4-5D6E-409C-BE32-E72D297353CC}">
                <c16:uniqueId val="{00000005-5449-495D-80AB-07C2EC22753C}"/>
              </c:ext>
            </c:extLst>
          </c:dPt>
          <c:dPt>
            <c:idx val="3"/>
            <c:bubble3D val="0"/>
            <c:spPr>
              <a:solidFill>
                <a:srgbClr val="00B050"/>
              </a:solidFill>
              <a:ln>
                <a:noFill/>
              </a:ln>
            </c:spPr>
            <c:extLst>
              <c:ext xmlns:c16="http://schemas.microsoft.com/office/drawing/2014/chart" uri="{C3380CC4-5D6E-409C-BE32-E72D297353CC}">
                <c16:uniqueId val="{00000007-5449-495D-80AB-07C2EC22753C}"/>
              </c:ext>
            </c:extLst>
          </c:dPt>
          <c:dPt>
            <c:idx val="4"/>
            <c:bubble3D val="0"/>
            <c:spPr>
              <a:solidFill>
                <a:srgbClr val="FF0066"/>
              </a:solidFill>
              <a:ln>
                <a:noFill/>
              </a:ln>
            </c:spPr>
            <c:extLst>
              <c:ext xmlns:c16="http://schemas.microsoft.com/office/drawing/2014/chart" uri="{C3380CC4-5D6E-409C-BE32-E72D297353CC}">
                <c16:uniqueId val="{00000009-5449-495D-80AB-07C2EC22753C}"/>
              </c:ext>
            </c:extLst>
          </c:dPt>
          <c:dPt>
            <c:idx val="5"/>
            <c:bubble3D val="0"/>
            <c:spPr>
              <a:solidFill>
                <a:srgbClr val="5A7DFF"/>
              </a:solidFill>
              <a:ln>
                <a:noFill/>
              </a:ln>
            </c:spPr>
            <c:extLst>
              <c:ext xmlns:c16="http://schemas.microsoft.com/office/drawing/2014/chart" uri="{C3380CC4-5D6E-409C-BE32-E72D297353CC}">
                <c16:uniqueId val="{0000000B-5449-495D-80AB-07C2EC22753C}"/>
              </c:ext>
            </c:extLst>
          </c:dPt>
          <c:dLbls>
            <c:dLbl>
              <c:idx val="0"/>
              <c:layout>
                <c:manualLayout>
                  <c:x val="-0.16503703126218133"/>
                  <c:y val="8.632209728527744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49-495D-80AB-07C2EC22753C}"/>
                </c:ext>
              </c:extLst>
            </c:dLbl>
            <c:dLbl>
              <c:idx val="1"/>
              <c:delete val="1"/>
              <c:extLst>
                <c:ext xmlns:c15="http://schemas.microsoft.com/office/drawing/2012/chart" uri="{CE6537A1-D6FC-4f65-9D91-7224C49458BB}"/>
                <c:ext xmlns:c16="http://schemas.microsoft.com/office/drawing/2014/chart" uri="{C3380CC4-5D6E-409C-BE32-E72D297353CC}">
                  <c16:uniqueId val="{00000003-5449-495D-80AB-07C2EC22753C}"/>
                </c:ext>
              </c:extLst>
            </c:dLbl>
            <c:dLbl>
              <c:idx val="2"/>
              <c:delete val="1"/>
              <c:extLst>
                <c:ext xmlns:c15="http://schemas.microsoft.com/office/drawing/2012/chart" uri="{CE6537A1-D6FC-4f65-9D91-7224C49458BB}"/>
                <c:ext xmlns:c16="http://schemas.microsoft.com/office/drawing/2014/chart" uri="{C3380CC4-5D6E-409C-BE32-E72D297353CC}">
                  <c16:uniqueId val="{00000005-5449-495D-80AB-07C2EC22753C}"/>
                </c:ext>
              </c:extLst>
            </c:dLbl>
            <c:dLbl>
              <c:idx val="5"/>
              <c:spPr>
                <a:solidFill>
                  <a:schemeClr val="accent1"/>
                </a:solidFill>
              </c:spPr>
              <c:txPr>
                <a:bodyPr/>
                <a:lstStyle/>
                <a:p>
                  <a:pPr>
                    <a:defRPr sz="1800" b="0" kern="1400" spc="-100" baseline="0"/>
                  </a:pPr>
                  <a:endParaRPr lang="fr-FR"/>
                </a:p>
              </c:txPr>
              <c:showLegendKey val="0"/>
              <c:showVal val="0"/>
              <c:showCatName val="1"/>
              <c:showSerName val="0"/>
              <c:showPercent val="0"/>
              <c:showBubbleSize val="0"/>
              <c:extLst>
                <c:ext xmlns:c16="http://schemas.microsoft.com/office/drawing/2014/chart" uri="{C3380CC4-5D6E-409C-BE32-E72D297353CC}">
                  <c16:uniqueId val="{0000000B-5449-495D-80AB-07C2EC22753C}"/>
                </c:ext>
              </c:extLst>
            </c:dLbl>
            <c:spPr>
              <a:noFill/>
              <a:ln>
                <a:noFill/>
              </a:ln>
              <a:effectLst/>
            </c:spPr>
            <c:txPr>
              <a:bodyPr/>
              <a:lstStyle/>
              <a:p>
                <a:pPr>
                  <a:defRPr sz="1800" b="0" kern="1400" spc="-100" baseline="0"/>
                </a:pPr>
                <a:endParaRPr lang="fr-FR"/>
              </a:p>
            </c:txPr>
            <c:showLegendKey val="0"/>
            <c:showVal val="0"/>
            <c:showCatName val="1"/>
            <c:showSerName val="0"/>
            <c:showPercent val="0"/>
            <c:showBubbleSize val="0"/>
            <c:showLeaderLines val="0"/>
            <c:extLst>
              <c:ext xmlns:c15="http://schemas.microsoft.com/office/drawing/2012/chart" uri="{CE6537A1-D6FC-4f65-9D91-7224C49458BB}"/>
            </c:extLst>
          </c:dLbls>
          <c:cat>
            <c:numRef>
              <c:f>Feuil1!$A$2:$A$7</c:f>
              <c:numCache>
                <c:formatCode>General</c:formatCode>
                <c:ptCount val="6"/>
              </c:numCache>
            </c:numRef>
          </c:cat>
          <c:val>
            <c:numRef>
              <c:f>Feuil1!$B$2:$B$7</c:f>
              <c:numCache>
                <c:formatCode>General</c:formatCode>
                <c:ptCount val="6"/>
                <c:pt idx="0">
                  <c:v>30</c:v>
                </c:pt>
                <c:pt idx="1">
                  <c:v>30</c:v>
                </c:pt>
                <c:pt idx="2">
                  <c:v>30</c:v>
                </c:pt>
                <c:pt idx="3">
                  <c:v>30</c:v>
                </c:pt>
                <c:pt idx="4">
                  <c:v>30</c:v>
                </c:pt>
                <c:pt idx="5">
                  <c:v>30</c:v>
                </c:pt>
              </c:numCache>
            </c:numRef>
          </c:val>
          <c:extLst>
            <c:ext xmlns:c16="http://schemas.microsoft.com/office/drawing/2014/chart" uri="{C3380CC4-5D6E-409C-BE32-E72D297353CC}">
              <c16:uniqueId val="{0000000C-5449-495D-80AB-07C2EC22753C}"/>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4" cy="513508"/>
          </a:xfrm>
          <a:prstGeom prst="rect">
            <a:avLst/>
          </a:prstGeom>
        </p:spPr>
        <p:txBody>
          <a:bodyPr vert="horz" lIns="94588" tIns="47295" rIns="94588" bIns="47295" rtlCol="0"/>
          <a:lstStyle>
            <a:lvl1pPr algn="l">
              <a:defRPr sz="1200"/>
            </a:lvl1pPr>
          </a:lstStyle>
          <a:p>
            <a:endParaRPr lang="fr-FR" dirty="0">
              <a:latin typeface="Arial" panose="020B0604020202020204" pitchFamily="34" charset="0"/>
            </a:endParaRPr>
          </a:p>
        </p:txBody>
      </p:sp>
      <p:sp>
        <p:nvSpPr>
          <p:cNvPr id="3" name="Espace réservé de la date 2"/>
          <p:cNvSpPr>
            <a:spLocks noGrp="1"/>
          </p:cNvSpPr>
          <p:nvPr>
            <p:ph type="dt" sz="quarter" idx="1"/>
          </p:nvPr>
        </p:nvSpPr>
        <p:spPr>
          <a:xfrm>
            <a:off x="4021294" y="0"/>
            <a:ext cx="3076364" cy="513508"/>
          </a:xfrm>
          <a:prstGeom prst="rect">
            <a:avLst/>
          </a:prstGeom>
        </p:spPr>
        <p:txBody>
          <a:bodyPr vert="horz" lIns="94588" tIns="47295" rIns="94588" bIns="47295" rtlCol="0"/>
          <a:lstStyle>
            <a:lvl1pPr algn="r">
              <a:defRPr sz="1200"/>
            </a:lvl1pPr>
          </a:lstStyle>
          <a:p>
            <a:fld id="{36D2B540-037A-465D-B310-0EE401E8248D}" type="datetimeFigureOut">
              <a:rPr lang="fr-FR" smtClean="0">
                <a:latin typeface="Arial" panose="020B0604020202020204" pitchFamily="34" charset="0"/>
              </a:rPr>
              <a:t>09/06/2017</a:t>
            </a:fld>
            <a:endParaRPr lang="fr-FR" dirty="0">
              <a:latin typeface="Arial" panose="020B0604020202020204" pitchFamily="34" charset="0"/>
            </a:endParaRPr>
          </a:p>
        </p:txBody>
      </p:sp>
      <p:sp>
        <p:nvSpPr>
          <p:cNvPr id="4" name="Espace réservé du pied de page 3"/>
          <p:cNvSpPr>
            <a:spLocks noGrp="1"/>
          </p:cNvSpPr>
          <p:nvPr>
            <p:ph type="ftr" sz="quarter" idx="2"/>
          </p:nvPr>
        </p:nvSpPr>
        <p:spPr>
          <a:xfrm>
            <a:off x="0" y="9721106"/>
            <a:ext cx="3076364" cy="513507"/>
          </a:xfrm>
          <a:prstGeom prst="rect">
            <a:avLst/>
          </a:prstGeom>
        </p:spPr>
        <p:txBody>
          <a:bodyPr vert="horz" lIns="94588" tIns="47295" rIns="94588" bIns="47295" rtlCol="0" anchor="b"/>
          <a:lstStyle>
            <a:lvl1pPr algn="l">
              <a:defRPr sz="1200"/>
            </a:lvl1pPr>
          </a:lstStyle>
          <a:p>
            <a:endParaRPr lang="fr-FR" dirty="0">
              <a:latin typeface="Arial" panose="020B0604020202020204" pitchFamily="34" charset="0"/>
            </a:endParaRPr>
          </a:p>
        </p:txBody>
      </p:sp>
      <p:sp>
        <p:nvSpPr>
          <p:cNvPr id="5" name="Espace réservé du numéro de diapositive 4"/>
          <p:cNvSpPr>
            <a:spLocks noGrp="1"/>
          </p:cNvSpPr>
          <p:nvPr>
            <p:ph type="sldNum" sz="quarter" idx="3"/>
          </p:nvPr>
        </p:nvSpPr>
        <p:spPr>
          <a:xfrm>
            <a:off x="4021294" y="9721106"/>
            <a:ext cx="3076364" cy="513507"/>
          </a:xfrm>
          <a:prstGeom prst="rect">
            <a:avLst/>
          </a:prstGeom>
        </p:spPr>
        <p:txBody>
          <a:bodyPr vert="horz" lIns="94588" tIns="47295" rIns="94588" bIns="47295" rtlCol="0" anchor="b"/>
          <a:lstStyle>
            <a:lvl1pPr algn="r">
              <a:defRPr sz="1200"/>
            </a:lvl1pPr>
          </a:lstStyle>
          <a:p>
            <a:fld id="{E688195D-08A5-4BF4-BCCE-A008F836C139}" type="slidenum">
              <a:rPr lang="fr-FR" smtClean="0">
                <a:latin typeface="Arial" panose="020B0604020202020204" pitchFamily="34" charset="0"/>
              </a:rPr>
              <a:t>‹N°›</a:t>
            </a:fld>
            <a:endParaRPr lang="fr-FR" dirty="0">
              <a:latin typeface="Arial" panose="020B0604020202020204" pitchFamily="34" charset="0"/>
            </a:endParaRPr>
          </a:p>
        </p:txBody>
      </p:sp>
    </p:spTree>
    <p:extLst>
      <p:ext uri="{BB962C8B-B14F-4D97-AF65-F5344CB8AC3E}">
        <p14:creationId xmlns:p14="http://schemas.microsoft.com/office/powerpoint/2010/main" val="870674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4" cy="513508"/>
          </a:xfrm>
          <a:prstGeom prst="rect">
            <a:avLst/>
          </a:prstGeom>
        </p:spPr>
        <p:txBody>
          <a:bodyPr vert="horz" lIns="94588" tIns="47295" rIns="94588" bIns="47295" rtlCol="0"/>
          <a:lstStyle>
            <a:lvl1pPr algn="l">
              <a:defRPr sz="1200">
                <a:latin typeface="Arial" panose="020B0604020202020204" pitchFamily="34" charset="0"/>
              </a:defRPr>
            </a:lvl1pPr>
          </a:lstStyle>
          <a:p>
            <a:endParaRPr lang="fr-FR" dirty="0"/>
          </a:p>
        </p:txBody>
      </p:sp>
      <p:sp>
        <p:nvSpPr>
          <p:cNvPr id="3" name="Date Placeholder 2"/>
          <p:cNvSpPr>
            <a:spLocks noGrp="1"/>
          </p:cNvSpPr>
          <p:nvPr>
            <p:ph type="dt" idx="1"/>
          </p:nvPr>
        </p:nvSpPr>
        <p:spPr>
          <a:xfrm>
            <a:off x="4021294" y="0"/>
            <a:ext cx="3076364" cy="513508"/>
          </a:xfrm>
          <a:prstGeom prst="rect">
            <a:avLst/>
          </a:prstGeom>
        </p:spPr>
        <p:txBody>
          <a:bodyPr vert="horz" lIns="94588" tIns="47295" rIns="94588" bIns="47295" rtlCol="0"/>
          <a:lstStyle>
            <a:lvl1pPr algn="r">
              <a:defRPr sz="1200">
                <a:latin typeface="Arial" panose="020B0604020202020204" pitchFamily="34" charset="0"/>
              </a:defRPr>
            </a:lvl1pPr>
          </a:lstStyle>
          <a:p>
            <a:fld id="{B0E007A0-B67B-4542-84E0-6DD27D8FE8DC}" type="datetimeFigureOut">
              <a:rPr lang="fr-FR" smtClean="0"/>
              <a:pPr/>
              <a:t>09/06/2017</a:t>
            </a:fld>
            <a:endParaRPr lang="fr-FR" dirty="0"/>
          </a:p>
        </p:txBody>
      </p:sp>
      <p:sp>
        <p:nvSpPr>
          <p:cNvPr id="4" name="Slide Image Placeholder 3"/>
          <p:cNvSpPr>
            <a:spLocks noGrp="1" noRot="1" noChangeAspect="1"/>
          </p:cNvSpPr>
          <p:nvPr>
            <p:ph type="sldImg" idx="2"/>
          </p:nvPr>
        </p:nvSpPr>
        <p:spPr>
          <a:xfrm>
            <a:off x="1054100" y="1279525"/>
            <a:ext cx="4991100" cy="3454400"/>
          </a:xfrm>
          <a:prstGeom prst="rect">
            <a:avLst/>
          </a:prstGeom>
          <a:noFill/>
          <a:ln w="12700">
            <a:solidFill>
              <a:prstClr val="black"/>
            </a:solidFill>
          </a:ln>
        </p:spPr>
        <p:txBody>
          <a:bodyPr vert="horz" lIns="94588" tIns="47295" rIns="94588" bIns="47295" rtlCol="0" anchor="ctr"/>
          <a:lstStyle/>
          <a:p>
            <a:endParaRPr lang="fr-FR" dirty="0"/>
          </a:p>
        </p:txBody>
      </p:sp>
      <p:sp>
        <p:nvSpPr>
          <p:cNvPr id="5" name="Notes Placeholder 4"/>
          <p:cNvSpPr>
            <a:spLocks noGrp="1"/>
          </p:cNvSpPr>
          <p:nvPr>
            <p:ph type="body" sz="quarter" idx="3"/>
          </p:nvPr>
        </p:nvSpPr>
        <p:spPr>
          <a:xfrm>
            <a:off x="709931" y="4925408"/>
            <a:ext cx="5679440" cy="4029878"/>
          </a:xfrm>
          <a:prstGeom prst="rect">
            <a:avLst/>
          </a:prstGeom>
        </p:spPr>
        <p:txBody>
          <a:bodyPr vert="horz" lIns="94588" tIns="47295" rIns="94588" bIns="4729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6" name="Footer Placeholder 5"/>
          <p:cNvSpPr>
            <a:spLocks noGrp="1"/>
          </p:cNvSpPr>
          <p:nvPr>
            <p:ph type="ftr" sz="quarter" idx="4"/>
          </p:nvPr>
        </p:nvSpPr>
        <p:spPr>
          <a:xfrm>
            <a:off x="0" y="9721106"/>
            <a:ext cx="3076364" cy="513507"/>
          </a:xfrm>
          <a:prstGeom prst="rect">
            <a:avLst/>
          </a:prstGeom>
        </p:spPr>
        <p:txBody>
          <a:bodyPr vert="horz" lIns="94588" tIns="47295" rIns="94588" bIns="47295" rtlCol="0" anchor="b"/>
          <a:lstStyle>
            <a:lvl1pPr algn="l">
              <a:defRPr sz="1200">
                <a:latin typeface="Arial" panose="020B0604020202020204" pitchFamily="34" charset="0"/>
              </a:defRPr>
            </a:lvl1pPr>
          </a:lstStyle>
          <a:p>
            <a:endParaRPr lang="fr-FR" dirty="0"/>
          </a:p>
        </p:txBody>
      </p:sp>
      <p:sp>
        <p:nvSpPr>
          <p:cNvPr id="7" name="Slide Number Placeholder 6"/>
          <p:cNvSpPr>
            <a:spLocks noGrp="1"/>
          </p:cNvSpPr>
          <p:nvPr>
            <p:ph type="sldNum" sz="quarter" idx="5"/>
          </p:nvPr>
        </p:nvSpPr>
        <p:spPr>
          <a:xfrm>
            <a:off x="4021294" y="9721106"/>
            <a:ext cx="3076364" cy="513507"/>
          </a:xfrm>
          <a:prstGeom prst="rect">
            <a:avLst/>
          </a:prstGeom>
        </p:spPr>
        <p:txBody>
          <a:bodyPr vert="horz" lIns="94588" tIns="47295" rIns="94588" bIns="47295" rtlCol="0" anchor="b"/>
          <a:lstStyle>
            <a:lvl1pPr algn="r">
              <a:defRPr sz="1200">
                <a:latin typeface="Arial" panose="020B0604020202020204" pitchFamily="34" charset="0"/>
              </a:defRPr>
            </a:lvl1pPr>
          </a:lstStyle>
          <a:p>
            <a:fld id="{9726963B-9C39-4886-9484-295378C76595}" type="slidenum">
              <a:rPr lang="fr-FR" smtClean="0"/>
              <a:pPr/>
              <a:t>‹N°›</a:t>
            </a:fld>
            <a:endParaRPr lang="fr-FR" dirty="0"/>
          </a:p>
        </p:txBody>
      </p:sp>
    </p:spTree>
    <p:extLst>
      <p:ext uri="{BB962C8B-B14F-4D97-AF65-F5344CB8AC3E}">
        <p14:creationId xmlns:p14="http://schemas.microsoft.com/office/powerpoint/2010/main" val="3591730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9726963B-9C39-4886-9484-295378C76595}" type="slidenum">
              <a:rPr lang="fr-FR" smtClean="0"/>
              <a:t>0</a:t>
            </a:fld>
            <a:endParaRPr lang="fr-FR"/>
          </a:p>
        </p:txBody>
      </p:sp>
    </p:spTree>
    <p:extLst>
      <p:ext uri="{BB962C8B-B14F-4D97-AF65-F5344CB8AC3E}">
        <p14:creationId xmlns:p14="http://schemas.microsoft.com/office/powerpoint/2010/main" val="485254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twitter.com/EurogroupFR" TargetMode="External"/><Relationship Id="rId2" Type="http://schemas.openxmlformats.org/officeDocument/2006/relationships/hyperlink" Target="https://www.youtube.com/user/EUROGROUPCONSULTINGhttps:/www.linkedin.com/company/eurogroup-consulting-france" TargetMode="External"/><Relationship Id="rId1" Type="http://schemas.openxmlformats.org/officeDocument/2006/relationships/slideMaster" Target="../slideMasters/slideMaster1.xml"/><Relationship Id="rId6" Type="http://schemas.openxmlformats.org/officeDocument/2006/relationships/hyperlink" Target="http://www.eurogroupconsulting.fr/" TargetMode="External"/><Relationship Id="rId5" Type="http://schemas.openxmlformats.org/officeDocument/2006/relationships/image" Target="../media/image5.png"/><Relationship Id="rId4" Type="http://schemas.openxmlformats.org/officeDocument/2006/relationships/hyperlink" Target="https://www.linkedin.com/company/eurogroup-consulting-france" TargetMode="Externa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twitter.com/EurogroupFR" TargetMode="External"/><Relationship Id="rId2" Type="http://schemas.openxmlformats.org/officeDocument/2006/relationships/hyperlink" Target="https://www.youtube.com/user/EUROGROUPCONSULTINGhttps:/www.linkedin.com/company/eurogroup-consulting-france" TargetMode="External"/><Relationship Id="rId1" Type="http://schemas.openxmlformats.org/officeDocument/2006/relationships/slideMaster" Target="../slideMasters/slideMaster2.xml"/><Relationship Id="rId6" Type="http://schemas.openxmlformats.org/officeDocument/2006/relationships/hyperlink" Target="http://www.eurogroupconsulting.fr/" TargetMode="External"/><Relationship Id="rId5" Type="http://schemas.openxmlformats.org/officeDocument/2006/relationships/image" Target="../media/image5.png"/><Relationship Id="rId4" Type="http://schemas.openxmlformats.org/officeDocument/2006/relationships/hyperlink" Target="https://www.linkedin.com/company/eurogroup-consulting-france"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s://twitter.com/EurogroupFR" TargetMode="External"/><Relationship Id="rId2" Type="http://schemas.openxmlformats.org/officeDocument/2006/relationships/hyperlink" Target="https://www.youtube.com/user/EUROGROUPCONSULTINGhttps:/www.linkedin.com/company/eurogroup-consulting-france" TargetMode="External"/><Relationship Id="rId1" Type="http://schemas.openxmlformats.org/officeDocument/2006/relationships/slideMaster" Target="../slideMasters/slideMaster3.xml"/><Relationship Id="rId6" Type="http://schemas.openxmlformats.org/officeDocument/2006/relationships/hyperlink" Target="http://www.eurogroupconsulting.fr/" TargetMode="External"/><Relationship Id="rId5" Type="http://schemas.openxmlformats.org/officeDocument/2006/relationships/image" Target="../media/image5.png"/><Relationship Id="rId4" Type="http://schemas.openxmlformats.org/officeDocument/2006/relationships/hyperlink" Target="https://www.linkedin.com/company/eurogroup-consulting-france" TargetMode="Externa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ver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36"/>
          <a:stretch/>
        </p:blipFill>
        <p:spPr>
          <a:xfrm>
            <a:off x="-7619" y="1"/>
            <a:ext cx="4410722" cy="6857999"/>
          </a:xfrm>
          <a:prstGeom prst="rect">
            <a:avLst/>
          </a:prstGeom>
        </p:spPr>
      </p:pic>
      <p:sp>
        <p:nvSpPr>
          <p:cNvPr id="94" name="Text Placeholder 2"/>
          <p:cNvSpPr>
            <a:spLocks noGrp="1"/>
          </p:cNvSpPr>
          <p:nvPr>
            <p:ph type="body" sz="quarter" idx="10" hasCustomPrompt="1"/>
          </p:nvPr>
        </p:nvSpPr>
        <p:spPr>
          <a:xfrm>
            <a:off x="4626322" y="409882"/>
            <a:ext cx="4935192" cy="978729"/>
          </a:xfrm>
          <a:prstGeom prst="rect">
            <a:avLst/>
          </a:prstGeom>
        </p:spPr>
        <p:txBody>
          <a:bodyPr wrap="square" anchor="b" anchorCtr="0">
            <a:spAutoFit/>
          </a:bodyPr>
          <a:lstStyle>
            <a:lvl1pPr marL="0" indent="0">
              <a:lnSpc>
                <a:spcPct val="90000"/>
              </a:lnSpc>
              <a:buNone/>
              <a:defRPr sz="3200" b="1" spc="-50" baseline="0">
                <a:solidFill>
                  <a:schemeClr val="tx1"/>
                </a:solidFill>
                <a:latin typeface="Arial" pitchFamily="34" charset="0"/>
                <a:cs typeface="Arial" pitchFamily="34" charset="0"/>
              </a:defRPr>
            </a:lvl1pPr>
          </a:lstStyle>
          <a:p>
            <a:pPr lvl="0"/>
            <a:r>
              <a:rPr lang="en-US" dirty="0" err="1"/>
              <a:t>Titre</a:t>
            </a:r>
            <a:r>
              <a:rPr lang="en-US" dirty="0"/>
              <a:t> de la </a:t>
            </a:r>
            <a:br>
              <a:rPr lang="en-US" dirty="0"/>
            </a:br>
            <a:r>
              <a:rPr lang="en-US" dirty="0" err="1"/>
              <a:t>présentation</a:t>
            </a:r>
            <a:r>
              <a:rPr lang="en-US" dirty="0"/>
              <a:t>.</a:t>
            </a:r>
          </a:p>
        </p:txBody>
      </p:sp>
      <p:sp>
        <p:nvSpPr>
          <p:cNvPr id="96" name="Text Placeholder 95"/>
          <p:cNvSpPr>
            <a:spLocks noGrp="1"/>
          </p:cNvSpPr>
          <p:nvPr>
            <p:ph type="body" sz="quarter" idx="11" hasCustomPrompt="1"/>
          </p:nvPr>
        </p:nvSpPr>
        <p:spPr>
          <a:xfrm>
            <a:off x="4626768" y="1579082"/>
            <a:ext cx="4934746" cy="278538"/>
          </a:xfrm>
          <a:prstGeom prst="rect">
            <a:avLst/>
          </a:prstGeom>
        </p:spPr>
        <p:txBody>
          <a:bodyPr wrap="square">
            <a:spAutoFit/>
          </a:bodyPr>
          <a:lstStyle>
            <a:lvl1pPr marL="0" indent="0">
              <a:buNone/>
              <a:defRPr sz="1100" baseline="0">
                <a:solidFill>
                  <a:schemeClr val="tx1"/>
                </a:solidFill>
                <a:latin typeface="Arial" panose="020B0604020202020204" pitchFamily="34" charset="0"/>
              </a:defRPr>
            </a:lvl1pPr>
          </a:lstStyle>
          <a:p>
            <a:pPr lvl="0"/>
            <a:r>
              <a:rPr lang="fr-FR" dirty="0"/>
              <a:t>Sous-titre de la proposition commerciale</a:t>
            </a:r>
          </a:p>
        </p:txBody>
      </p:sp>
      <p:sp>
        <p:nvSpPr>
          <p:cNvPr id="97" name="Text Placeholder 95"/>
          <p:cNvSpPr>
            <a:spLocks noGrp="1"/>
          </p:cNvSpPr>
          <p:nvPr>
            <p:ph type="body" sz="quarter" idx="12" hasCustomPrompt="1"/>
          </p:nvPr>
        </p:nvSpPr>
        <p:spPr>
          <a:xfrm>
            <a:off x="4626767" y="2258917"/>
            <a:ext cx="4934747" cy="223700"/>
          </a:xfrm>
          <a:prstGeom prst="rect">
            <a:avLst/>
          </a:prstGeom>
        </p:spPr>
        <p:txBody>
          <a:bodyPr>
            <a:noAutofit/>
          </a:bodyPr>
          <a:lstStyle>
            <a:lvl1pPr marL="0" indent="0">
              <a:buNone/>
              <a:defRPr sz="1100" i="1" baseline="0">
                <a:solidFill>
                  <a:schemeClr val="accent6"/>
                </a:solidFill>
                <a:latin typeface="Arial" panose="020B0604020202020204" pitchFamily="34" charset="0"/>
              </a:defRPr>
            </a:lvl1pPr>
          </a:lstStyle>
          <a:p>
            <a:r>
              <a:rPr lang="fr-FR" dirty="0"/>
              <a:t>Lot 1 N° XXXXXX</a:t>
            </a:r>
          </a:p>
        </p:txBody>
      </p:sp>
      <p:sp>
        <p:nvSpPr>
          <p:cNvPr id="50" name="Text Placeholder 95"/>
          <p:cNvSpPr>
            <a:spLocks noGrp="1"/>
          </p:cNvSpPr>
          <p:nvPr>
            <p:ph type="body" sz="quarter" idx="14" hasCustomPrompt="1"/>
          </p:nvPr>
        </p:nvSpPr>
        <p:spPr>
          <a:xfrm>
            <a:off x="4626767" y="2508744"/>
            <a:ext cx="1650895" cy="249827"/>
          </a:xfrm>
          <a:prstGeom prst="rect">
            <a:avLst/>
          </a:prstGeom>
        </p:spPr>
        <p:txBody>
          <a:bodyPr>
            <a:noAutofit/>
          </a:bodyPr>
          <a:lstStyle>
            <a:lvl1pPr marL="0" indent="0">
              <a:buNone/>
              <a:defRPr sz="1000" i="1" baseline="0">
                <a:solidFill>
                  <a:schemeClr val="tx1"/>
                </a:solidFill>
                <a:latin typeface="Arial" panose="020B0604020202020204" pitchFamily="34" charset="0"/>
              </a:defRPr>
            </a:lvl1pPr>
          </a:lstStyle>
          <a:p>
            <a:r>
              <a:rPr lang="fr-FR" dirty="0"/>
              <a:t>Paris, le 00 mois 2014</a:t>
            </a:r>
          </a:p>
        </p:txBody>
      </p:sp>
      <p:sp>
        <p:nvSpPr>
          <p:cNvPr id="54" name="Picture Placeholder 98"/>
          <p:cNvSpPr>
            <a:spLocks noGrp="1"/>
          </p:cNvSpPr>
          <p:nvPr>
            <p:ph type="pic" sz="quarter" idx="15" hasCustomPrompt="1"/>
          </p:nvPr>
        </p:nvSpPr>
        <p:spPr>
          <a:xfrm>
            <a:off x="4626321" y="3231547"/>
            <a:ext cx="1251032" cy="685341"/>
          </a:xfrm>
          <a:prstGeom prst="rect">
            <a:avLst/>
          </a:prstGeom>
        </p:spPr>
        <p:txBody>
          <a:bodyPr/>
          <a:lstStyle>
            <a:lvl1pPr marL="0" indent="0">
              <a:buNone/>
              <a:defRPr sz="1800">
                <a:solidFill>
                  <a:schemeClr val="tx2">
                    <a:lumMod val="25000"/>
                    <a:lumOff val="75000"/>
                  </a:schemeClr>
                </a:solidFill>
                <a:latin typeface="Arial" panose="020B0604020202020204" pitchFamily="34" charset="0"/>
              </a:defRPr>
            </a:lvl1pPr>
          </a:lstStyle>
          <a:p>
            <a:r>
              <a:rPr lang="fr-FR" dirty="0"/>
              <a:t>Logo du partenaire</a:t>
            </a:r>
          </a:p>
        </p:txBody>
      </p:sp>
      <p:sp>
        <p:nvSpPr>
          <p:cNvPr id="55" name="Picture Placeholder 98"/>
          <p:cNvSpPr>
            <a:spLocks noGrp="1"/>
          </p:cNvSpPr>
          <p:nvPr>
            <p:ph type="pic" sz="quarter" idx="16" hasCustomPrompt="1"/>
          </p:nvPr>
        </p:nvSpPr>
        <p:spPr>
          <a:xfrm>
            <a:off x="6703819" y="3231546"/>
            <a:ext cx="1251032" cy="685341"/>
          </a:xfrm>
          <a:prstGeom prst="rect">
            <a:avLst/>
          </a:prstGeom>
        </p:spPr>
        <p:txBody>
          <a:bodyPr/>
          <a:lstStyle>
            <a:lvl1pPr marL="0" indent="0">
              <a:buNone/>
              <a:defRPr sz="2000" baseline="0">
                <a:solidFill>
                  <a:schemeClr val="tx2">
                    <a:lumMod val="25000"/>
                    <a:lumOff val="75000"/>
                  </a:schemeClr>
                </a:solidFill>
                <a:latin typeface="Arial" panose="020B0604020202020204" pitchFamily="34" charset="0"/>
              </a:defRPr>
            </a:lvl1pPr>
          </a:lstStyle>
          <a:p>
            <a:r>
              <a:rPr lang="fr-FR" dirty="0"/>
              <a:t>Logo du client</a:t>
            </a:r>
          </a:p>
        </p:txBody>
      </p:sp>
      <p:grpSp>
        <p:nvGrpSpPr>
          <p:cNvPr id="35" name="Groupe 56"/>
          <p:cNvGrpSpPr/>
          <p:nvPr/>
        </p:nvGrpSpPr>
        <p:grpSpPr>
          <a:xfrm>
            <a:off x="707154" y="5843473"/>
            <a:ext cx="2928049" cy="471314"/>
            <a:chOff x="721663" y="6029980"/>
            <a:chExt cx="2055017" cy="330786"/>
          </a:xfrm>
          <a:solidFill>
            <a:schemeClr val="bg1"/>
          </a:solidFill>
        </p:grpSpPr>
        <p:sp>
          <p:nvSpPr>
            <p:cNvPr id="37" name="Freeform 6"/>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8" name="Freeform 7"/>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9" name="Freeform 8"/>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0" name="Freeform 9"/>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1" name="Freeform 10"/>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2" name="Freeform 11"/>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3" name="Freeform 12"/>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4" name="Freeform 13"/>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5" name="Freeform 14"/>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6" name="Freeform 15"/>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7" name="Freeform 16"/>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8" name="Freeform 17"/>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9" name="Freeform 18"/>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1" name="Freeform 19"/>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3" name="Freeform 20"/>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6" name="Freeform 21"/>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7" name="Freeform 22"/>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8" name="Freeform 23"/>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9" name="Freeform 24"/>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pic>
        <p:nvPicPr>
          <p:cNvPr id="36" name="Image 1" descr="L'art de la mobilis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635" y="6173521"/>
            <a:ext cx="2523465" cy="141266"/>
          </a:xfrm>
          <a:prstGeom prst="rect">
            <a:avLst/>
          </a:prstGeom>
          <a:solidFill>
            <a:schemeClr val="bg1"/>
          </a:solidFill>
        </p:spPr>
      </p:pic>
      <p:sp>
        <p:nvSpPr>
          <p:cNvPr id="60" name="TextBox 59"/>
          <p:cNvSpPr txBox="1"/>
          <p:nvPr userDrawn="1"/>
        </p:nvSpPr>
        <p:spPr>
          <a:xfrm>
            <a:off x="4626320" y="6520364"/>
            <a:ext cx="4935193" cy="276999"/>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 b="0" i="1" u="none" strike="noStrike" kern="1200" cap="none" spc="0" normalizeH="0" baseline="0" noProof="0" dirty="0">
                <a:ln>
                  <a:noFill/>
                </a:ln>
                <a:solidFill>
                  <a:schemeClr val="tx1">
                    <a:lumMod val="20000"/>
                    <a:lumOff val="80000"/>
                  </a:schemeClr>
                </a:solidFill>
                <a:effectLst/>
                <a:uLnTx/>
                <a:uFillTx/>
                <a:latin typeface="Arial" panose="020B0604020202020204" pitchFamily="34" charset="0"/>
                <a:ea typeface="+mn-ea"/>
                <a:cs typeface="Arial" panose="020B0604020202020204" pitchFamily="34" charset="0"/>
              </a:rPr>
              <a:t>Les informations du présent document sont exclusivement adressées au(x) destinataire(s). Elles peuvent contenir des informations confidentielles, protégées par un secret professionnel et restent la propriété exclusive d’EUROGROUP CONSULTING. Reproduction interdite.</a:t>
            </a:r>
          </a:p>
        </p:txBody>
      </p:sp>
    </p:spTree>
    <p:extLst>
      <p:ext uri="{BB962C8B-B14F-4D97-AF65-F5344CB8AC3E}">
        <p14:creationId xmlns:p14="http://schemas.microsoft.com/office/powerpoint/2010/main" val="81968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 calcmode="lin" valueType="num">
                                      <p:cBhvr additive="base">
                                        <p:cTn id="7" dur="750" fill="hold"/>
                                        <p:tgtEl>
                                          <p:spTgt spid="9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9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tmplLst>
          <p:tmpl lvl="1">
            <p:tnLst>
              <p:par>
                <p:cTn presetID="2" presetClass="entr" presetSubtype="8" decel="100000"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750" fill="hold"/>
                        <p:tgtEl>
                          <p:spTgt spid="94"/>
                        </p:tgtEl>
                        <p:attrNameLst>
                          <p:attrName>ppt_x</p:attrName>
                        </p:attrNameLst>
                      </p:cBhvr>
                      <p:tavLst>
                        <p:tav tm="0">
                          <p:val>
                            <p:strVal val="0-#ppt_w/2"/>
                          </p:val>
                        </p:tav>
                        <p:tav tm="100000">
                          <p:val>
                            <p:strVal val="#ppt_x"/>
                          </p:val>
                        </p:tav>
                      </p:tavLst>
                    </p:anim>
                    <p:anim calcmode="lin" valueType="num">
                      <p:cBhvr additive="base">
                        <p:cTn dur="750" fill="hold"/>
                        <p:tgtEl>
                          <p:spTgt spid="94"/>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Titre + 1 Paragraphe">
    <p:spTree>
      <p:nvGrpSpPr>
        <p:cNvPr id="1" name=""/>
        <p:cNvGrpSpPr/>
        <p:nvPr/>
      </p:nvGrpSpPr>
      <p:grpSpPr>
        <a:xfrm>
          <a:off x="0" y="0"/>
          <a:ext cx="0" cy="0"/>
          <a:chOff x="0" y="0"/>
          <a:chExt cx="0" cy="0"/>
        </a:xfrm>
      </p:grpSpPr>
      <p:sp>
        <p:nvSpPr>
          <p:cNvPr id="29" name="Text Placeholder 13"/>
          <p:cNvSpPr>
            <a:spLocks noGrp="1"/>
          </p:cNvSpPr>
          <p:nvPr>
            <p:ph type="body" sz="quarter" idx="45" hasCustomPrompt="1"/>
          </p:nvPr>
        </p:nvSpPr>
        <p:spPr>
          <a:xfrm>
            <a:off x="344488" y="1028208"/>
            <a:ext cx="5864471" cy="542926"/>
          </a:xfrm>
          <a:prstGeom prst="rect">
            <a:avLst/>
          </a:prstGeom>
        </p:spPr>
        <p:txBody>
          <a:bodyPr lIns="0" tIns="0" anchor="b">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20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Titre de paragraphe</a:t>
            </a:r>
          </a:p>
        </p:txBody>
      </p:sp>
      <p:sp>
        <p:nvSpPr>
          <p:cNvPr id="28"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a:t>
            </a:r>
          </a:p>
        </p:txBody>
      </p:sp>
      <p:sp>
        <p:nvSpPr>
          <p:cNvPr id="30" name="Espace réservé du texte 4"/>
          <p:cNvSpPr>
            <a:spLocks noGrp="1"/>
          </p:cNvSpPr>
          <p:nvPr>
            <p:ph type="body" sz="quarter" idx="69"/>
          </p:nvPr>
        </p:nvSpPr>
        <p:spPr>
          <a:xfrm>
            <a:off x="344487" y="1663699"/>
            <a:ext cx="9217025" cy="4645026"/>
          </a:xfrm>
        </p:spPr>
        <p:txBody>
          <a:bodyPr lIns="0">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grpSp>
        <p:nvGrpSpPr>
          <p:cNvPr id="31" name="Group 45"/>
          <p:cNvGrpSpPr/>
          <p:nvPr userDrawn="1"/>
        </p:nvGrpSpPr>
        <p:grpSpPr>
          <a:xfrm>
            <a:off x="344488" y="6560415"/>
            <a:ext cx="1345776" cy="216623"/>
            <a:chOff x="1667390" y="5261506"/>
            <a:chExt cx="2969477" cy="477982"/>
          </a:xfrm>
        </p:grpSpPr>
        <p:sp>
          <p:nvSpPr>
            <p:cNvPr id="32"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33"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34"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35"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6"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7"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8"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9"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0"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1"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2"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3"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4"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5"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6"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7"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8"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9"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70"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grpSp>
      <p:sp>
        <p:nvSpPr>
          <p:cNvPr id="38"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lang="fr-FR"/>
              <a:t>© 2016 – Etude sur l’accompagnement des têtes de réseau associatives</a:t>
            </a:r>
            <a:endParaRPr lang="fr-FR" dirty="0"/>
          </a:p>
        </p:txBody>
      </p:sp>
      <p:sp>
        <p:nvSpPr>
          <p:cNvPr id="39"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AC34E7AA-DE8D-4B6A-BDD6-5361A1368E3B}" type="datetime1">
              <a:rPr lang="fr-FR" smtClean="0"/>
              <a:t>09/06/2017</a:t>
            </a:fld>
            <a:endParaRPr lang="fr-FR" dirty="0"/>
          </a:p>
        </p:txBody>
      </p:sp>
      <p:sp>
        <p:nvSpPr>
          <p:cNvPr id="36"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spTree>
    <p:extLst>
      <p:ext uri="{BB962C8B-B14F-4D97-AF65-F5344CB8AC3E}">
        <p14:creationId xmlns:p14="http://schemas.microsoft.com/office/powerpoint/2010/main" val="3685165187"/>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Contacts">
    <p:spTree>
      <p:nvGrpSpPr>
        <p:cNvPr id="1" name=""/>
        <p:cNvGrpSpPr/>
        <p:nvPr/>
      </p:nvGrpSpPr>
      <p:grpSpPr>
        <a:xfrm>
          <a:off x="0" y="0"/>
          <a:ext cx="0" cy="0"/>
          <a:chOff x="0" y="0"/>
          <a:chExt cx="0" cy="0"/>
        </a:xfrm>
      </p:grpSpPr>
      <p:sp>
        <p:nvSpPr>
          <p:cNvPr id="17" name="Text Placeholder 13"/>
          <p:cNvSpPr>
            <a:spLocks noGrp="1"/>
          </p:cNvSpPr>
          <p:nvPr>
            <p:ph type="body" sz="quarter" idx="45" hasCustomPrompt="1"/>
          </p:nvPr>
        </p:nvSpPr>
        <p:spPr>
          <a:xfrm>
            <a:off x="904356" y="1662251"/>
            <a:ext cx="3354621" cy="240066"/>
          </a:xfrm>
          <a:prstGeom prst="rect">
            <a:avLst/>
          </a:prstGeom>
        </p:spPr>
        <p:txBody>
          <a:bodyPr tIns="0" anchor="b">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400" b="0" kern="3000" spc="-50" baseline="0" dirty="0">
                <a:solidFill>
                  <a:schemeClr val="accent1"/>
                </a:solidFill>
                <a:latin typeface="+mj-lt"/>
                <a:ea typeface="+mn-ea"/>
                <a:cs typeface="Arial" pitchFamily="34" charset="0"/>
              </a:defRPr>
            </a:lvl1pPr>
          </a:lstStyle>
          <a:p>
            <a:pPr lvl="0"/>
            <a:r>
              <a:rPr lang="fr-FR" dirty="0"/>
              <a:t>Prénom NOM</a:t>
            </a:r>
          </a:p>
        </p:txBody>
      </p:sp>
      <p:sp>
        <p:nvSpPr>
          <p:cNvPr id="18" name="Text Placeholder 13"/>
          <p:cNvSpPr>
            <a:spLocks noGrp="1"/>
          </p:cNvSpPr>
          <p:nvPr>
            <p:ph type="body" sz="quarter" idx="49" hasCustomPrompt="1"/>
          </p:nvPr>
        </p:nvSpPr>
        <p:spPr>
          <a:xfrm>
            <a:off x="904356" y="2120805"/>
            <a:ext cx="4680000" cy="192393"/>
          </a:xfrm>
          <a:prstGeom prst="rect">
            <a:avLst/>
          </a:prstGeom>
        </p:spPr>
        <p:txBody>
          <a:bodyPr wrap="square" t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kern="1200" baseline="0" dirty="0" smtClean="0">
                <a:solidFill>
                  <a:schemeClr val="tx1"/>
                </a:solidFill>
                <a:latin typeface="Arial" panose="020B0604020202020204" pitchFamily="34" charset="0"/>
                <a:ea typeface="+mn-ea"/>
                <a:cs typeface="+mn-cs"/>
              </a:defRPr>
            </a:lvl1pPr>
          </a:lstStyle>
          <a:p>
            <a:pPr lvl="0"/>
            <a:r>
              <a:rPr lang="fr-FR" dirty="0"/>
              <a:t>mail@eurogroupconsulting.fr</a:t>
            </a:r>
          </a:p>
        </p:txBody>
      </p:sp>
      <p:sp>
        <p:nvSpPr>
          <p:cNvPr id="22" name="Text Placeholder 13"/>
          <p:cNvSpPr>
            <a:spLocks noGrp="1"/>
          </p:cNvSpPr>
          <p:nvPr>
            <p:ph type="body" sz="quarter" idx="67" hasCustomPrompt="1"/>
          </p:nvPr>
        </p:nvSpPr>
        <p:spPr>
          <a:xfrm>
            <a:off x="904356" y="1915824"/>
            <a:ext cx="4680000" cy="191474"/>
          </a:xfrm>
          <a:prstGeom prst="rect">
            <a:avLst/>
          </a:prstGeom>
        </p:spPr>
        <p:txBody>
          <a:bodyPr wrap="square" tIns="0" anchor="ct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b="1" kern="1200" baseline="0" dirty="0" smtClean="0">
                <a:solidFill>
                  <a:schemeClr val="tx1"/>
                </a:solidFill>
                <a:latin typeface="Arial" panose="020B0604020202020204" pitchFamily="34" charset="0"/>
                <a:ea typeface="+mn-ea"/>
                <a:cs typeface="+mn-cs"/>
              </a:defRPr>
            </a:lvl1pPr>
          </a:lstStyle>
          <a:p>
            <a:pPr lvl="0"/>
            <a:r>
              <a:rPr lang="fr-FR" dirty="0"/>
              <a:t>Fonction</a:t>
            </a:r>
          </a:p>
        </p:txBody>
      </p:sp>
      <p:sp>
        <p:nvSpPr>
          <p:cNvPr id="23" name="Text Placeholder 13"/>
          <p:cNvSpPr>
            <a:spLocks noGrp="1"/>
          </p:cNvSpPr>
          <p:nvPr>
            <p:ph type="body" sz="quarter" idx="68" hasCustomPrompt="1"/>
          </p:nvPr>
        </p:nvSpPr>
        <p:spPr>
          <a:xfrm>
            <a:off x="904356" y="3171033"/>
            <a:ext cx="3354621" cy="240066"/>
          </a:xfrm>
          <a:prstGeom prst="rect">
            <a:avLst/>
          </a:prstGeom>
        </p:spPr>
        <p:txBody>
          <a:bodyPr tIns="0" anchor="b">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400" b="0" kern="3000" spc="-50" baseline="0" dirty="0">
                <a:solidFill>
                  <a:schemeClr val="accent1"/>
                </a:solidFill>
                <a:latin typeface="+mj-lt"/>
                <a:ea typeface="+mn-ea"/>
                <a:cs typeface="Arial" pitchFamily="34" charset="0"/>
              </a:defRPr>
            </a:lvl1pPr>
          </a:lstStyle>
          <a:p>
            <a:pPr lvl="0"/>
            <a:r>
              <a:rPr lang="fr-FR" dirty="0"/>
              <a:t>Prénom NOM</a:t>
            </a:r>
          </a:p>
        </p:txBody>
      </p:sp>
      <p:sp>
        <p:nvSpPr>
          <p:cNvPr id="25" name="Text Placeholder 13"/>
          <p:cNvSpPr>
            <a:spLocks noGrp="1"/>
          </p:cNvSpPr>
          <p:nvPr>
            <p:ph type="body" sz="quarter" idx="70" hasCustomPrompt="1"/>
          </p:nvPr>
        </p:nvSpPr>
        <p:spPr>
          <a:xfrm>
            <a:off x="904356" y="3424606"/>
            <a:ext cx="4680000" cy="191474"/>
          </a:xfrm>
          <a:prstGeom prst="rect">
            <a:avLst/>
          </a:prstGeom>
        </p:spPr>
        <p:txBody>
          <a:bodyPr wrap="square" tIns="0" anchor="ct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b="1" kern="1200" baseline="0" dirty="0" smtClean="0">
                <a:solidFill>
                  <a:schemeClr val="tx1"/>
                </a:solidFill>
                <a:latin typeface="Arial" panose="020B0604020202020204" pitchFamily="34" charset="0"/>
                <a:ea typeface="+mn-ea"/>
                <a:cs typeface="+mn-cs"/>
              </a:defRPr>
            </a:lvl1pPr>
          </a:lstStyle>
          <a:p>
            <a:pPr lvl="0"/>
            <a:r>
              <a:rPr lang="fr-FR" dirty="0"/>
              <a:t>Fonction</a:t>
            </a:r>
          </a:p>
        </p:txBody>
      </p:sp>
      <p:sp>
        <p:nvSpPr>
          <p:cNvPr id="2" name="TextBox 1"/>
          <p:cNvSpPr txBox="1"/>
          <p:nvPr userDrawn="1"/>
        </p:nvSpPr>
        <p:spPr>
          <a:xfrm>
            <a:off x="7758987" y="956094"/>
            <a:ext cx="1694576" cy="1061829"/>
          </a:xfrm>
          <a:prstGeom prst="rect">
            <a:avLst/>
          </a:prstGeom>
          <a:noFill/>
        </p:spPr>
        <p:txBody>
          <a:bodyPr wrap="square" rtlCol="0">
            <a:spAutoFit/>
          </a:bodyPr>
          <a:lstStyle/>
          <a:p>
            <a:r>
              <a:rPr lang="fr-FR" sz="700" i="1" kern="1200" baseline="0" dirty="0">
                <a:solidFill>
                  <a:schemeClr val="tx1"/>
                </a:solidFill>
                <a:latin typeface="Arial" panose="020B0604020202020204" pitchFamily="34" charset="0"/>
                <a:ea typeface="+mn-ea"/>
                <a:cs typeface="+mn-cs"/>
              </a:rPr>
              <a:t>Les informations du présent document sont exclusivement adressées au(x) destinataire(s).</a:t>
            </a:r>
          </a:p>
          <a:p>
            <a:r>
              <a:rPr lang="fr-FR" sz="700" i="1" kern="1200" baseline="0" dirty="0">
                <a:solidFill>
                  <a:schemeClr val="tx1"/>
                </a:solidFill>
                <a:latin typeface="Arial" panose="020B0604020202020204" pitchFamily="34" charset="0"/>
                <a:ea typeface="+mn-ea"/>
                <a:cs typeface="+mn-cs"/>
              </a:rPr>
              <a:t>Elles peuvent contenir des informations confidentielles, protégées par un secret professionnel et restent la propriété exclusive d’EUROGROUP CONSULTING.</a:t>
            </a:r>
          </a:p>
          <a:p>
            <a:r>
              <a:rPr lang="fr-FR" sz="700" i="1" kern="1200" baseline="0" dirty="0">
                <a:solidFill>
                  <a:schemeClr val="tx1"/>
                </a:solidFill>
                <a:latin typeface="Arial" panose="020B0604020202020204" pitchFamily="34" charset="0"/>
                <a:ea typeface="+mn-ea"/>
                <a:cs typeface="+mn-cs"/>
              </a:rPr>
              <a:t>Reproduction interdite.</a:t>
            </a:r>
          </a:p>
        </p:txBody>
      </p:sp>
      <p:cxnSp>
        <p:nvCxnSpPr>
          <p:cNvPr id="26" name="Straight Connector 25"/>
          <p:cNvCxnSpPr/>
          <p:nvPr userDrawn="1"/>
        </p:nvCxnSpPr>
        <p:spPr>
          <a:xfrm>
            <a:off x="7852095" y="2067331"/>
            <a:ext cx="1535186" cy="0"/>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4" name="Rectangle 3"/>
          <p:cNvSpPr/>
          <p:nvPr userDrawn="1"/>
        </p:nvSpPr>
        <p:spPr>
          <a:xfrm>
            <a:off x="3219641" y="6072515"/>
            <a:ext cx="3254096" cy="261610"/>
          </a:xfrm>
          <a:prstGeom prst="rect">
            <a:avLst/>
          </a:prstGeom>
        </p:spPr>
        <p:txBody>
          <a:bodyPr wrap="none"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3000" cap="none" spc="-40" normalizeH="0" baseline="0" noProof="0" dirty="0">
                <a:ln>
                  <a:noFill/>
                </a:ln>
                <a:solidFill>
                  <a:schemeClr val="accent1"/>
                </a:solidFill>
                <a:effectLst/>
                <a:uLnTx/>
                <a:uFillTx/>
                <a:latin typeface="Arial"/>
                <a:ea typeface="+mn-ea"/>
                <a:cs typeface="Arial" pitchFamily="34" charset="0"/>
              </a:rPr>
              <a:t>WWW.EUROGROUPCONSULTING.FR</a:t>
            </a:r>
          </a:p>
        </p:txBody>
      </p:sp>
      <p:sp>
        <p:nvSpPr>
          <p:cNvPr id="20" name="Freeform 5">
            <a:hlinkClick r:id="rId2"/>
          </p:cNvPr>
          <p:cNvSpPr>
            <a:spLocks noChangeAspect="1" noEditPoints="1"/>
          </p:cNvSpPr>
          <p:nvPr userDrawn="1"/>
        </p:nvSpPr>
        <p:spPr bwMode="auto">
          <a:xfrm>
            <a:off x="9303212" y="5999125"/>
            <a:ext cx="258301" cy="309600"/>
          </a:xfrm>
          <a:custGeom>
            <a:avLst/>
            <a:gdLst>
              <a:gd name="T0" fmla="*/ 234 w 300"/>
              <a:gd name="T1" fmla="*/ 263 h 360"/>
              <a:gd name="T2" fmla="*/ 243 w 300"/>
              <a:gd name="T3" fmla="*/ 243 h 360"/>
              <a:gd name="T4" fmla="*/ 254 w 300"/>
              <a:gd name="T5" fmla="*/ 252 h 360"/>
              <a:gd name="T6" fmla="*/ 180 w 300"/>
              <a:gd name="T7" fmla="*/ 239 h 360"/>
              <a:gd name="T8" fmla="*/ 171 w 300"/>
              <a:gd name="T9" fmla="*/ 302 h 360"/>
              <a:gd name="T10" fmla="*/ 189 w 300"/>
              <a:gd name="T11" fmla="*/ 302 h 360"/>
              <a:gd name="T12" fmla="*/ 180 w 300"/>
              <a:gd name="T13" fmla="*/ 239 h 360"/>
              <a:gd name="T14" fmla="*/ 300 w 300"/>
              <a:gd name="T15" fmla="*/ 314 h 360"/>
              <a:gd name="T16" fmla="*/ 49 w 300"/>
              <a:gd name="T17" fmla="*/ 360 h 360"/>
              <a:gd name="T18" fmla="*/ 0 w 300"/>
              <a:gd name="T19" fmla="*/ 208 h 360"/>
              <a:gd name="T20" fmla="*/ 251 w 300"/>
              <a:gd name="T21" fmla="*/ 161 h 360"/>
              <a:gd name="T22" fmla="*/ 63 w 300"/>
              <a:gd name="T23" fmla="*/ 325 h 360"/>
              <a:gd name="T24" fmla="*/ 88 w 300"/>
              <a:gd name="T25" fmla="*/ 213 h 360"/>
              <a:gd name="T26" fmla="*/ 21 w 300"/>
              <a:gd name="T27" fmla="*/ 197 h 360"/>
              <a:gd name="T28" fmla="*/ 42 w 300"/>
              <a:gd name="T29" fmla="*/ 213 h 360"/>
              <a:gd name="T30" fmla="*/ 63 w 300"/>
              <a:gd name="T31" fmla="*/ 325 h 360"/>
              <a:gd name="T32" fmla="*/ 117 w 300"/>
              <a:gd name="T33" fmla="*/ 230 h 360"/>
              <a:gd name="T34" fmla="*/ 117 w 300"/>
              <a:gd name="T35" fmla="*/ 304 h 360"/>
              <a:gd name="T36" fmla="*/ 104 w 300"/>
              <a:gd name="T37" fmla="*/ 290 h 360"/>
              <a:gd name="T38" fmla="*/ 83 w 300"/>
              <a:gd name="T39" fmla="*/ 230 h 360"/>
              <a:gd name="T40" fmla="*/ 84 w 300"/>
              <a:gd name="T41" fmla="*/ 308 h 360"/>
              <a:gd name="T42" fmla="*/ 121 w 300"/>
              <a:gd name="T43" fmla="*/ 313 h 360"/>
              <a:gd name="T44" fmla="*/ 138 w 300"/>
              <a:gd name="T45" fmla="*/ 325 h 360"/>
              <a:gd name="T46" fmla="*/ 204 w 300"/>
              <a:gd name="T47" fmla="*/ 298 h 360"/>
              <a:gd name="T48" fmla="*/ 171 w 300"/>
              <a:gd name="T49" fmla="*/ 234 h 360"/>
              <a:gd name="T50" fmla="*/ 150 w 300"/>
              <a:gd name="T51" fmla="*/ 197 h 360"/>
              <a:gd name="T52" fmla="*/ 167 w 300"/>
              <a:gd name="T53" fmla="*/ 324 h 360"/>
              <a:gd name="T54" fmla="*/ 204 w 300"/>
              <a:gd name="T55" fmla="*/ 298 h 360"/>
              <a:gd name="T56" fmla="*/ 254 w 300"/>
              <a:gd name="T57" fmla="*/ 292 h 360"/>
              <a:gd name="T58" fmla="*/ 254 w 300"/>
              <a:gd name="T59" fmla="*/ 303 h 360"/>
              <a:gd name="T60" fmla="*/ 242 w 300"/>
              <a:gd name="T61" fmla="*/ 311 h 360"/>
              <a:gd name="T62" fmla="*/ 234 w 300"/>
              <a:gd name="T63" fmla="*/ 302 h 360"/>
              <a:gd name="T64" fmla="*/ 234 w 300"/>
              <a:gd name="T65" fmla="*/ 280 h 360"/>
              <a:gd name="T66" fmla="*/ 270 w 300"/>
              <a:gd name="T67" fmla="*/ 266 h 360"/>
              <a:gd name="T68" fmla="*/ 228 w 300"/>
              <a:gd name="T69" fmla="*/ 229 h 360"/>
              <a:gd name="T70" fmla="*/ 217 w 300"/>
              <a:gd name="T71" fmla="*/ 262 h 360"/>
              <a:gd name="T72" fmla="*/ 270 w 300"/>
              <a:gd name="T73" fmla="*/ 292 h 360"/>
              <a:gd name="T74" fmla="*/ 194 w 300"/>
              <a:gd name="T75" fmla="*/ 137 h 360"/>
              <a:gd name="T76" fmla="*/ 211 w 300"/>
              <a:gd name="T77" fmla="*/ 137 h 360"/>
              <a:gd name="T78" fmla="*/ 216 w 300"/>
              <a:gd name="T79" fmla="*/ 138 h 360"/>
              <a:gd name="T80" fmla="*/ 240 w 300"/>
              <a:gd name="T81" fmla="*/ 39 h 360"/>
              <a:gd name="T82" fmla="*/ 221 w 300"/>
              <a:gd name="T83" fmla="*/ 116 h 360"/>
              <a:gd name="T84" fmla="*/ 206 w 300"/>
              <a:gd name="T85" fmla="*/ 116 h 360"/>
              <a:gd name="T86" fmla="*/ 187 w 300"/>
              <a:gd name="T87" fmla="*/ 39 h 360"/>
              <a:gd name="T88" fmla="*/ 187 w 300"/>
              <a:gd name="T89" fmla="*/ 123 h 360"/>
              <a:gd name="T90" fmla="*/ 119 w 300"/>
              <a:gd name="T91" fmla="*/ 75 h 360"/>
              <a:gd name="T92" fmla="*/ 130 w 300"/>
              <a:gd name="T93" fmla="*/ 40 h 360"/>
              <a:gd name="T94" fmla="*/ 159 w 300"/>
              <a:gd name="T95" fmla="*/ 38 h 360"/>
              <a:gd name="T96" fmla="*/ 173 w 300"/>
              <a:gd name="T97" fmla="*/ 57 h 360"/>
              <a:gd name="T98" fmla="*/ 174 w 300"/>
              <a:gd name="T99" fmla="*/ 98 h 360"/>
              <a:gd name="T100" fmla="*/ 168 w 300"/>
              <a:gd name="T101" fmla="*/ 130 h 360"/>
              <a:gd name="T102" fmla="*/ 147 w 300"/>
              <a:gd name="T103" fmla="*/ 141 h 360"/>
              <a:gd name="T104" fmla="*/ 125 w 300"/>
              <a:gd name="T105" fmla="*/ 132 h 360"/>
              <a:gd name="T106" fmla="*/ 119 w 300"/>
              <a:gd name="T107" fmla="*/ 101 h 360"/>
              <a:gd name="T108" fmla="*/ 137 w 300"/>
              <a:gd name="T109" fmla="*/ 114 h 360"/>
              <a:gd name="T110" fmla="*/ 156 w 300"/>
              <a:gd name="T111" fmla="*/ 114 h 360"/>
              <a:gd name="T112" fmla="*/ 146 w 300"/>
              <a:gd name="T113" fmla="*/ 52 h 360"/>
              <a:gd name="T114" fmla="*/ 137 w 300"/>
              <a:gd name="T115" fmla="*/ 114 h 360"/>
              <a:gd name="T116" fmla="*/ 95 w 300"/>
              <a:gd name="T117" fmla="*/ 141 h 360"/>
              <a:gd name="T118" fmla="*/ 121 w 300"/>
              <a:gd name="T119" fmla="*/ 0 h 360"/>
              <a:gd name="T120" fmla="*/ 83 w 300"/>
              <a:gd name="T121" fmla="*/ 48 h 360"/>
              <a:gd name="T122" fmla="*/ 45 w 300"/>
              <a:gd name="T123" fmla="*/ 0 h 360"/>
              <a:gd name="T124" fmla="*/ 73 w 300"/>
              <a:gd name="T125" fmla="*/ 14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60">
                <a:moveTo>
                  <a:pt x="254" y="263"/>
                </a:moveTo>
                <a:cubicBezTo>
                  <a:pt x="234" y="263"/>
                  <a:pt x="234" y="263"/>
                  <a:pt x="234" y="263"/>
                </a:cubicBezTo>
                <a:cubicBezTo>
                  <a:pt x="234" y="252"/>
                  <a:pt x="234" y="252"/>
                  <a:pt x="234" y="252"/>
                </a:cubicBezTo>
                <a:cubicBezTo>
                  <a:pt x="234" y="247"/>
                  <a:pt x="238" y="243"/>
                  <a:pt x="243" y="243"/>
                </a:cubicBezTo>
                <a:cubicBezTo>
                  <a:pt x="245" y="243"/>
                  <a:pt x="245" y="243"/>
                  <a:pt x="245" y="243"/>
                </a:cubicBezTo>
                <a:cubicBezTo>
                  <a:pt x="250" y="243"/>
                  <a:pt x="254" y="247"/>
                  <a:pt x="254" y="252"/>
                </a:cubicBezTo>
                <a:lnTo>
                  <a:pt x="254" y="263"/>
                </a:lnTo>
                <a:close/>
                <a:moveTo>
                  <a:pt x="180" y="239"/>
                </a:moveTo>
                <a:cubicBezTo>
                  <a:pt x="175" y="239"/>
                  <a:pt x="171" y="242"/>
                  <a:pt x="171" y="246"/>
                </a:cubicBezTo>
                <a:cubicBezTo>
                  <a:pt x="171" y="302"/>
                  <a:pt x="171" y="302"/>
                  <a:pt x="171" y="302"/>
                </a:cubicBezTo>
                <a:cubicBezTo>
                  <a:pt x="171" y="306"/>
                  <a:pt x="175" y="310"/>
                  <a:pt x="180" y="310"/>
                </a:cubicBezTo>
                <a:cubicBezTo>
                  <a:pt x="185" y="310"/>
                  <a:pt x="189" y="306"/>
                  <a:pt x="189" y="302"/>
                </a:cubicBezTo>
                <a:cubicBezTo>
                  <a:pt x="189" y="246"/>
                  <a:pt x="189" y="246"/>
                  <a:pt x="189" y="246"/>
                </a:cubicBezTo>
                <a:cubicBezTo>
                  <a:pt x="189" y="242"/>
                  <a:pt x="185" y="239"/>
                  <a:pt x="180" y="239"/>
                </a:cubicBezTo>
                <a:close/>
                <a:moveTo>
                  <a:pt x="300" y="208"/>
                </a:moveTo>
                <a:cubicBezTo>
                  <a:pt x="300" y="314"/>
                  <a:pt x="300" y="314"/>
                  <a:pt x="300" y="314"/>
                </a:cubicBezTo>
                <a:cubicBezTo>
                  <a:pt x="300" y="339"/>
                  <a:pt x="278" y="360"/>
                  <a:pt x="251" y="360"/>
                </a:cubicBezTo>
                <a:cubicBezTo>
                  <a:pt x="49" y="360"/>
                  <a:pt x="49" y="360"/>
                  <a:pt x="49" y="360"/>
                </a:cubicBezTo>
                <a:cubicBezTo>
                  <a:pt x="22" y="360"/>
                  <a:pt x="0" y="339"/>
                  <a:pt x="0" y="314"/>
                </a:cubicBezTo>
                <a:cubicBezTo>
                  <a:pt x="0" y="208"/>
                  <a:pt x="0" y="208"/>
                  <a:pt x="0" y="208"/>
                </a:cubicBezTo>
                <a:cubicBezTo>
                  <a:pt x="0" y="182"/>
                  <a:pt x="22" y="161"/>
                  <a:pt x="49" y="161"/>
                </a:cubicBezTo>
                <a:cubicBezTo>
                  <a:pt x="251" y="161"/>
                  <a:pt x="251" y="161"/>
                  <a:pt x="251" y="161"/>
                </a:cubicBezTo>
                <a:cubicBezTo>
                  <a:pt x="278" y="161"/>
                  <a:pt x="300" y="182"/>
                  <a:pt x="300" y="208"/>
                </a:cubicBezTo>
                <a:close/>
                <a:moveTo>
                  <a:pt x="63" y="325"/>
                </a:moveTo>
                <a:cubicBezTo>
                  <a:pt x="63" y="213"/>
                  <a:pt x="63" y="213"/>
                  <a:pt x="63" y="213"/>
                </a:cubicBezTo>
                <a:cubicBezTo>
                  <a:pt x="88" y="213"/>
                  <a:pt x="88" y="213"/>
                  <a:pt x="88" y="213"/>
                </a:cubicBezTo>
                <a:cubicBezTo>
                  <a:pt x="88" y="197"/>
                  <a:pt x="88" y="197"/>
                  <a:pt x="88" y="197"/>
                </a:cubicBezTo>
                <a:cubicBezTo>
                  <a:pt x="21" y="197"/>
                  <a:pt x="21" y="197"/>
                  <a:pt x="21" y="197"/>
                </a:cubicBezTo>
                <a:cubicBezTo>
                  <a:pt x="21" y="213"/>
                  <a:pt x="21" y="213"/>
                  <a:pt x="21" y="213"/>
                </a:cubicBezTo>
                <a:cubicBezTo>
                  <a:pt x="42" y="213"/>
                  <a:pt x="42" y="213"/>
                  <a:pt x="42" y="213"/>
                </a:cubicBezTo>
                <a:cubicBezTo>
                  <a:pt x="42" y="325"/>
                  <a:pt x="42" y="325"/>
                  <a:pt x="42" y="325"/>
                </a:cubicBezTo>
                <a:lnTo>
                  <a:pt x="63" y="325"/>
                </a:lnTo>
                <a:close/>
                <a:moveTo>
                  <a:pt x="138" y="230"/>
                </a:moveTo>
                <a:cubicBezTo>
                  <a:pt x="117" y="230"/>
                  <a:pt x="117" y="230"/>
                  <a:pt x="117" y="230"/>
                </a:cubicBezTo>
                <a:cubicBezTo>
                  <a:pt x="117" y="290"/>
                  <a:pt x="117" y="290"/>
                  <a:pt x="117" y="290"/>
                </a:cubicBezTo>
                <a:cubicBezTo>
                  <a:pt x="117" y="298"/>
                  <a:pt x="117" y="303"/>
                  <a:pt x="117" y="304"/>
                </a:cubicBezTo>
                <a:cubicBezTo>
                  <a:pt x="115" y="309"/>
                  <a:pt x="107" y="314"/>
                  <a:pt x="104" y="305"/>
                </a:cubicBezTo>
                <a:cubicBezTo>
                  <a:pt x="104" y="303"/>
                  <a:pt x="104" y="298"/>
                  <a:pt x="104" y="290"/>
                </a:cubicBezTo>
                <a:cubicBezTo>
                  <a:pt x="104" y="230"/>
                  <a:pt x="104" y="230"/>
                  <a:pt x="104" y="230"/>
                </a:cubicBezTo>
                <a:cubicBezTo>
                  <a:pt x="83" y="230"/>
                  <a:pt x="83" y="230"/>
                  <a:pt x="83" y="230"/>
                </a:cubicBezTo>
                <a:cubicBezTo>
                  <a:pt x="84" y="289"/>
                  <a:pt x="84" y="289"/>
                  <a:pt x="84" y="289"/>
                </a:cubicBezTo>
                <a:cubicBezTo>
                  <a:pt x="84" y="298"/>
                  <a:pt x="83" y="305"/>
                  <a:pt x="84" y="308"/>
                </a:cubicBezTo>
                <a:cubicBezTo>
                  <a:pt x="84" y="314"/>
                  <a:pt x="84" y="320"/>
                  <a:pt x="89" y="324"/>
                </a:cubicBezTo>
                <a:cubicBezTo>
                  <a:pt x="98" y="330"/>
                  <a:pt x="116" y="323"/>
                  <a:pt x="121" y="313"/>
                </a:cubicBezTo>
                <a:cubicBezTo>
                  <a:pt x="121" y="325"/>
                  <a:pt x="121" y="325"/>
                  <a:pt x="121" y="325"/>
                </a:cubicBezTo>
                <a:cubicBezTo>
                  <a:pt x="138" y="325"/>
                  <a:pt x="138" y="325"/>
                  <a:pt x="138" y="325"/>
                </a:cubicBezTo>
                <a:cubicBezTo>
                  <a:pt x="138" y="230"/>
                  <a:pt x="138" y="230"/>
                  <a:pt x="138" y="230"/>
                </a:cubicBezTo>
                <a:close/>
                <a:moveTo>
                  <a:pt x="204" y="298"/>
                </a:moveTo>
                <a:cubicBezTo>
                  <a:pt x="204" y="249"/>
                  <a:pt x="204" y="249"/>
                  <a:pt x="204" y="249"/>
                </a:cubicBezTo>
                <a:cubicBezTo>
                  <a:pt x="204" y="230"/>
                  <a:pt x="190" y="218"/>
                  <a:pt x="171" y="234"/>
                </a:cubicBezTo>
                <a:cubicBezTo>
                  <a:pt x="171" y="197"/>
                  <a:pt x="171" y="197"/>
                  <a:pt x="171" y="197"/>
                </a:cubicBezTo>
                <a:cubicBezTo>
                  <a:pt x="150" y="197"/>
                  <a:pt x="150" y="197"/>
                  <a:pt x="150" y="197"/>
                </a:cubicBezTo>
                <a:cubicBezTo>
                  <a:pt x="150" y="324"/>
                  <a:pt x="150" y="324"/>
                  <a:pt x="150" y="324"/>
                </a:cubicBezTo>
                <a:cubicBezTo>
                  <a:pt x="167" y="324"/>
                  <a:pt x="167" y="324"/>
                  <a:pt x="167" y="324"/>
                </a:cubicBezTo>
                <a:cubicBezTo>
                  <a:pt x="169" y="316"/>
                  <a:pt x="169" y="316"/>
                  <a:pt x="169" y="316"/>
                </a:cubicBezTo>
                <a:cubicBezTo>
                  <a:pt x="191" y="336"/>
                  <a:pt x="204" y="323"/>
                  <a:pt x="204" y="298"/>
                </a:cubicBezTo>
                <a:close/>
                <a:moveTo>
                  <a:pt x="270" y="292"/>
                </a:moveTo>
                <a:cubicBezTo>
                  <a:pt x="254" y="292"/>
                  <a:pt x="254" y="292"/>
                  <a:pt x="254" y="292"/>
                </a:cubicBezTo>
                <a:cubicBezTo>
                  <a:pt x="254" y="293"/>
                  <a:pt x="254" y="293"/>
                  <a:pt x="254" y="294"/>
                </a:cubicBezTo>
                <a:cubicBezTo>
                  <a:pt x="254" y="303"/>
                  <a:pt x="254" y="303"/>
                  <a:pt x="254" y="303"/>
                </a:cubicBezTo>
                <a:cubicBezTo>
                  <a:pt x="254" y="307"/>
                  <a:pt x="250" y="311"/>
                  <a:pt x="245" y="311"/>
                </a:cubicBezTo>
                <a:cubicBezTo>
                  <a:pt x="242" y="311"/>
                  <a:pt x="242" y="311"/>
                  <a:pt x="242" y="311"/>
                </a:cubicBezTo>
                <a:cubicBezTo>
                  <a:pt x="238" y="311"/>
                  <a:pt x="234" y="307"/>
                  <a:pt x="234" y="303"/>
                </a:cubicBezTo>
                <a:cubicBezTo>
                  <a:pt x="234" y="302"/>
                  <a:pt x="234" y="302"/>
                  <a:pt x="234" y="302"/>
                </a:cubicBezTo>
                <a:cubicBezTo>
                  <a:pt x="234" y="292"/>
                  <a:pt x="234" y="292"/>
                  <a:pt x="234" y="292"/>
                </a:cubicBezTo>
                <a:cubicBezTo>
                  <a:pt x="234" y="280"/>
                  <a:pt x="234" y="280"/>
                  <a:pt x="234" y="280"/>
                </a:cubicBezTo>
                <a:cubicBezTo>
                  <a:pt x="270" y="280"/>
                  <a:pt x="270" y="280"/>
                  <a:pt x="270" y="280"/>
                </a:cubicBezTo>
                <a:cubicBezTo>
                  <a:pt x="270" y="266"/>
                  <a:pt x="270" y="266"/>
                  <a:pt x="270" y="266"/>
                </a:cubicBezTo>
                <a:cubicBezTo>
                  <a:pt x="270" y="256"/>
                  <a:pt x="269" y="247"/>
                  <a:pt x="268" y="241"/>
                </a:cubicBezTo>
                <a:cubicBezTo>
                  <a:pt x="266" y="223"/>
                  <a:pt x="241" y="220"/>
                  <a:pt x="228" y="229"/>
                </a:cubicBezTo>
                <a:cubicBezTo>
                  <a:pt x="224" y="232"/>
                  <a:pt x="221" y="236"/>
                  <a:pt x="220" y="241"/>
                </a:cubicBezTo>
                <a:cubicBezTo>
                  <a:pt x="218" y="246"/>
                  <a:pt x="217" y="253"/>
                  <a:pt x="217" y="262"/>
                </a:cubicBezTo>
                <a:cubicBezTo>
                  <a:pt x="217" y="292"/>
                  <a:pt x="217" y="292"/>
                  <a:pt x="217" y="292"/>
                </a:cubicBezTo>
                <a:cubicBezTo>
                  <a:pt x="217" y="341"/>
                  <a:pt x="277" y="334"/>
                  <a:pt x="270" y="292"/>
                </a:cubicBezTo>
                <a:close/>
                <a:moveTo>
                  <a:pt x="189" y="131"/>
                </a:moveTo>
                <a:cubicBezTo>
                  <a:pt x="190" y="134"/>
                  <a:pt x="192" y="136"/>
                  <a:pt x="194" y="137"/>
                </a:cubicBezTo>
                <a:cubicBezTo>
                  <a:pt x="197" y="139"/>
                  <a:pt x="199" y="140"/>
                  <a:pt x="203" y="140"/>
                </a:cubicBezTo>
                <a:cubicBezTo>
                  <a:pt x="206" y="140"/>
                  <a:pt x="209" y="139"/>
                  <a:pt x="211" y="137"/>
                </a:cubicBezTo>
                <a:cubicBezTo>
                  <a:pt x="213" y="135"/>
                  <a:pt x="215" y="133"/>
                  <a:pt x="217" y="130"/>
                </a:cubicBezTo>
                <a:cubicBezTo>
                  <a:pt x="216" y="138"/>
                  <a:pt x="216" y="138"/>
                  <a:pt x="216" y="138"/>
                </a:cubicBezTo>
                <a:cubicBezTo>
                  <a:pt x="240" y="138"/>
                  <a:pt x="240" y="138"/>
                  <a:pt x="240" y="138"/>
                </a:cubicBezTo>
                <a:cubicBezTo>
                  <a:pt x="240" y="39"/>
                  <a:pt x="240" y="39"/>
                  <a:pt x="240" y="39"/>
                </a:cubicBezTo>
                <a:cubicBezTo>
                  <a:pt x="221" y="39"/>
                  <a:pt x="221" y="39"/>
                  <a:pt x="221" y="39"/>
                </a:cubicBezTo>
                <a:cubicBezTo>
                  <a:pt x="221" y="116"/>
                  <a:pt x="221" y="116"/>
                  <a:pt x="221" y="116"/>
                </a:cubicBezTo>
                <a:cubicBezTo>
                  <a:pt x="221" y="120"/>
                  <a:pt x="218" y="123"/>
                  <a:pt x="214" y="123"/>
                </a:cubicBezTo>
                <a:cubicBezTo>
                  <a:pt x="209" y="123"/>
                  <a:pt x="206" y="120"/>
                  <a:pt x="206" y="116"/>
                </a:cubicBezTo>
                <a:cubicBezTo>
                  <a:pt x="206" y="39"/>
                  <a:pt x="206" y="39"/>
                  <a:pt x="206" y="39"/>
                </a:cubicBezTo>
                <a:cubicBezTo>
                  <a:pt x="187" y="39"/>
                  <a:pt x="187" y="39"/>
                  <a:pt x="187" y="39"/>
                </a:cubicBezTo>
                <a:cubicBezTo>
                  <a:pt x="187" y="106"/>
                  <a:pt x="187" y="106"/>
                  <a:pt x="187" y="106"/>
                </a:cubicBezTo>
                <a:cubicBezTo>
                  <a:pt x="187" y="114"/>
                  <a:pt x="187" y="120"/>
                  <a:pt x="187" y="123"/>
                </a:cubicBezTo>
                <a:cubicBezTo>
                  <a:pt x="188" y="126"/>
                  <a:pt x="188" y="128"/>
                  <a:pt x="189" y="131"/>
                </a:cubicBezTo>
                <a:close/>
                <a:moveTo>
                  <a:pt x="119" y="75"/>
                </a:moveTo>
                <a:cubicBezTo>
                  <a:pt x="119" y="66"/>
                  <a:pt x="120" y="58"/>
                  <a:pt x="121" y="53"/>
                </a:cubicBezTo>
                <a:cubicBezTo>
                  <a:pt x="123" y="48"/>
                  <a:pt x="126" y="43"/>
                  <a:pt x="130" y="40"/>
                </a:cubicBezTo>
                <a:cubicBezTo>
                  <a:pt x="134" y="37"/>
                  <a:pt x="139" y="35"/>
                  <a:pt x="146" y="35"/>
                </a:cubicBezTo>
                <a:cubicBezTo>
                  <a:pt x="151" y="35"/>
                  <a:pt x="156" y="36"/>
                  <a:pt x="159" y="38"/>
                </a:cubicBezTo>
                <a:cubicBezTo>
                  <a:pt x="163" y="40"/>
                  <a:pt x="166" y="43"/>
                  <a:pt x="168" y="46"/>
                </a:cubicBezTo>
                <a:cubicBezTo>
                  <a:pt x="170" y="50"/>
                  <a:pt x="172" y="53"/>
                  <a:pt x="173" y="57"/>
                </a:cubicBezTo>
                <a:cubicBezTo>
                  <a:pt x="173" y="60"/>
                  <a:pt x="174" y="66"/>
                  <a:pt x="174" y="73"/>
                </a:cubicBezTo>
                <a:cubicBezTo>
                  <a:pt x="174" y="98"/>
                  <a:pt x="174" y="98"/>
                  <a:pt x="174" y="98"/>
                </a:cubicBezTo>
                <a:cubicBezTo>
                  <a:pt x="174" y="107"/>
                  <a:pt x="173" y="114"/>
                  <a:pt x="173" y="118"/>
                </a:cubicBezTo>
                <a:cubicBezTo>
                  <a:pt x="172" y="122"/>
                  <a:pt x="170" y="126"/>
                  <a:pt x="168" y="130"/>
                </a:cubicBezTo>
                <a:cubicBezTo>
                  <a:pt x="166" y="134"/>
                  <a:pt x="163" y="137"/>
                  <a:pt x="159" y="138"/>
                </a:cubicBezTo>
                <a:cubicBezTo>
                  <a:pt x="155" y="140"/>
                  <a:pt x="151" y="141"/>
                  <a:pt x="147" y="141"/>
                </a:cubicBezTo>
                <a:cubicBezTo>
                  <a:pt x="141" y="141"/>
                  <a:pt x="137" y="140"/>
                  <a:pt x="133" y="139"/>
                </a:cubicBezTo>
                <a:cubicBezTo>
                  <a:pt x="129" y="137"/>
                  <a:pt x="127" y="135"/>
                  <a:pt x="125" y="132"/>
                </a:cubicBezTo>
                <a:cubicBezTo>
                  <a:pt x="122" y="129"/>
                  <a:pt x="121" y="125"/>
                  <a:pt x="120" y="121"/>
                </a:cubicBezTo>
                <a:cubicBezTo>
                  <a:pt x="119" y="116"/>
                  <a:pt x="119" y="110"/>
                  <a:pt x="119" y="101"/>
                </a:cubicBezTo>
                <a:cubicBezTo>
                  <a:pt x="119" y="75"/>
                  <a:pt x="119" y="75"/>
                  <a:pt x="119" y="75"/>
                </a:cubicBezTo>
                <a:close/>
                <a:moveTo>
                  <a:pt x="137" y="114"/>
                </a:moveTo>
                <a:cubicBezTo>
                  <a:pt x="137" y="120"/>
                  <a:pt x="141" y="125"/>
                  <a:pt x="146" y="125"/>
                </a:cubicBezTo>
                <a:cubicBezTo>
                  <a:pt x="151" y="125"/>
                  <a:pt x="156" y="120"/>
                  <a:pt x="156" y="114"/>
                </a:cubicBezTo>
                <a:cubicBezTo>
                  <a:pt x="156" y="62"/>
                  <a:pt x="156" y="62"/>
                  <a:pt x="156" y="62"/>
                </a:cubicBezTo>
                <a:cubicBezTo>
                  <a:pt x="156" y="56"/>
                  <a:pt x="151" y="52"/>
                  <a:pt x="146" y="52"/>
                </a:cubicBezTo>
                <a:cubicBezTo>
                  <a:pt x="141" y="52"/>
                  <a:pt x="137" y="56"/>
                  <a:pt x="137" y="62"/>
                </a:cubicBezTo>
                <a:lnTo>
                  <a:pt x="137" y="114"/>
                </a:lnTo>
                <a:close/>
                <a:moveTo>
                  <a:pt x="73" y="141"/>
                </a:moveTo>
                <a:cubicBezTo>
                  <a:pt x="95" y="141"/>
                  <a:pt x="95" y="141"/>
                  <a:pt x="95" y="141"/>
                </a:cubicBezTo>
                <a:cubicBezTo>
                  <a:pt x="95" y="65"/>
                  <a:pt x="95" y="65"/>
                  <a:pt x="95" y="65"/>
                </a:cubicBezTo>
                <a:cubicBezTo>
                  <a:pt x="121" y="0"/>
                  <a:pt x="121" y="0"/>
                  <a:pt x="121" y="0"/>
                </a:cubicBezTo>
                <a:cubicBezTo>
                  <a:pt x="97" y="0"/>
                  <a:pt x="97" y="0"/>
                  <a:pt x="97" y="0"/>
                </a:cubicBezTo>
                <a:cubicBezTo>
                  <a:pt x="83" y="48"/>
                  <a:pt x="83" y="48"/>
                  <a:pt x="83" y="48"/>
                </a:cubicBezTo>
                <a:cubicBezTo>
                  <a:pt x="69" y="0"/>
                  <a:pt x="69" y="0"/>
                  <a:pt x="69" y="0"/>
                </a:cubicBezTo>
                <a:cubicBezTo>
                  <a:pt x="45" y="0"/>
                  <a:pt x="45" y="0"/>
                  <a:pt x="45" y="0"/>
                </a:cubicBezTo>
                <a:cubicBezTo>
                  <a:pt x="73" y="65"/>
                  <a:pt x="73" y="65"/>
                  <a:pt x="73" y="65"/>
                </a:cubicBezTo>
                <a:lnTo>
                  <a:pt x="73" y="141"/>
                </a:lnTo>
                <a:close/>
              </a:path>
            </a:pathLst>
          </a:custGeom>
          <a:solidFill>
            <a:srgbClr val="CC181E"/>
          </a:solidFill>
          <a:ln>
            <a:noFill/>
          </a:ln>
        </p:spPr>
        <p:txBody>
          <a:bodyPr vert="horz" wrap="square" lIns="91440" tIns="45720" rIns="91440" bIns="0" numCol="1" anchor="t" anchorCtr="0" compatLnSpc="1">
            <a:prstTxWarp prst="textNoShape">
              <a:avLst/>
            </a:prstTxWarp>
          </a:bodyPr>
          <a:lstStyle/>
          <a:p>
            <a:endParaRPr lang="fr-FR"/>
          </a:p>
        </p:txBody>
      </p:sp>
      <p:sp>
        <p:nvSpPr>
          <p:cNvPr id="36" name="Freeform 9">
            <a:hlinkClick r:id="rId3"/>
          </p:cNvPr>
          <p:cNvSpPr>
            <a:spLocks noChangeAspect="1"/>
          </p:cNvSpPr>
          <p:nvPr userDrawn="1"/>
        </p:nvSpPr>
        <p:spPr bwMode="auto">
          <a:xfrm>
            <a:off x="8233078" y="6038821"/>
            <a:ext cx="329668" cy="269904"/>
          </a:xfrm>
          <a:custGeom>
            <a:avLst/>
            <a:gdLst>
              <a:gd name="T0" fmla="*/ 64 w 64"/>
              <a:gd name="T1" fmla="*/ 6 h 52"/>
              <a:gd name="T2" fmla="*/ 56 w 64"/>
              <a:gd name="T3" fmla="*/ 8 h 52"/>
              <a:gd name="T4" fmla="*/ 62 w 64"/>
              <a:gd name="T5" fmla="*/ 1 h 52"/>
              <a:gd name="T6" fmla="*/ 54 w 64"/>
              <a:gd name="T7" fmla="*/ 4 h 52"/>
              <a:gd name="T8" fmla="*/ 44 w 64"/>
              <a:gd name="T9" fmla="*/ 0 h 52"/>
              <a:gd name="T10" fmla="*/ 31 w 64"/>
              <a:gd name="T11" fmla="*/ 13 h 52"/>
              <a:gd name="T12" fmla="*/ 32 w 64"/>
              <a:gd name="T13" fmla="*/ 16 h 52"/>
              <a:gd name="T14" fmla="*/ 4 w 64"/>
              <a:gd name="T15" fmla="*/ 2 h 52"/>
              <a:gd name="T16" fmla="*/ 3 w 64"/>
              <a:gd name="T17" fmla="*/ 9 h 52"/>
              <a:gd name="T18" fmla="*/ 9 w 64"/>
              <a:gd name="T19" fmla="*/ 20 h 52"/>
              <a:gd name="T20" fmla="*/ 3 w 64"/>
              <a:gd name="T21" fmla="*/ 18 h 52"/>
              <a:gd name="T22" fmla="*/ 3 w 64"/>
              <a:gd name="T23" fmla="*/ 18 h 52"/>
              <a:gd name="T24" fmla="*/ 13 w 64"/>
              <a:gd name="T25" fmla="*/ 31 h 52"/>
              <a:gd name="T26" fmla="*/ 10 w 64"/>
              <a:gd name="T27" fmla="*/ 32 h 52"/>
              <a:gd name="T28" fmla="*/ 7 w 64"/>
              <a:gd name="T29" fmla="*/ 32 h 52"/>
              <a:gd name="T30" fmla="*/ 19 w 64"/>
              <a:gd name="T31" fmla="*/ 41 h 52"/>
              <a:gd name="T32" fmla="*/ 3 w 64"/>
              <a:gd name="T33" fmla="*/ 46 h 52"/>
              <a:gd name="T34" fmla="*/ 0 w 64"/>
              <a:gd name="T35" fmla="*/ 46 h 52"/>
              <a:gd name="T36" fmla="*/ 20 w 64"/>
              <a:gd name="T37" fmla="*/ 52 h 52"/>
              <a:gd name="T38" fmla="*/ 57 w 64"/>
              <a:gd name="T39" fmla="*/ 15 h 52"/>
              <a:gd name="T40" fmla="*/ 57 w 64"/>
              <a:gd name="T41" fmla="*/ 13 h 52"/>
              <a:gd name="T42" fmla="*/ 64 w 64"/>
              <a:gd name="T43"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52">
                <a:moveTo>
                  <a:pt x="64" y="6"/>
                </a:moveTo>
                <a:cubicBezTo>
                  <a:pt x="62" y="7"/>
                  <a:pt x="59" y="8"/>
                  <a:pt x="56" y="8"/>
                </a:cubicBezTo>
                <a:cubicBezTo>
                  <a:pt x="59" y="7"/>
                  <a:pt x="61" y="4"/>
                  <a:pt x="62" y="1"/>
                </a:cubicBezTo>
                <a:cubicBezTo>
                  <a:pt x="60" y="2"/>
                  <a:pt x="57" y="4"/>
                  <a:pt x="54" y="4"/>
                </a:cubicBezTo>
                <a:cubicBezTo>
                  <a:pt x="51" y="2"/>
                  <a:pt x="48" y="0"/>
                  <a:pt x="44" y="0"/>
                </a:cubicBezTo>
                <a:cubicBezTo>
                  <a:pt x="37" y="0"/>
                  <a:pt x="31" y="6"/>
                  <a:pt x="31" y="13"/>
                </a:cubicBezTo>
                <a:cubicBezTo>
                  <a:pt x="31" y="14"/>
                  <a:pt x="31" y="15"/>
                  <a:pt x="32" y="16"/>
                </a:cubicBezTo>
                <a:cubicBezTo>
                  <a:pt x="21" y="16"/>
                  <a:pt x="11" y="10"/>
                  <a:pt x="4" y="2"/>
                </a:cubicBezTo>
                <a:cubicBezTo>
                  <a:pt x="3" y="4"/>
                  <a:pt x="3" y="7"/>
                  <a:pt x="3" y="9"/>
                </a:cubicBezTo>
                <a:cubicBezTo>
                  <a:pt x="3" y="14"/>
                  <a:pt x="5" y="18"/>
                  <a:pt x="9" y="20"/>
                </a:cubicBezTo>
                <a:cubicBezTo>
                  <a:pt x="6" y="20"/>
                  <a:pt x="4" y="19"/>
                  <a:pt x="3" y="18"/>
                </a:cubicBezTo>
                <a:cubicBezTo>
                  <a:pt x="3" y="18"/>
                  <a:pt x="3" y="18"/>
                  <a:pt x="3" y="18"/>
                </a:cubicBezTo>
                <a:cubicBezTo>
                  <a:pt x="3" y="25"/>
                  <a:pt x="7" y="30"/>
                  <a:pt x="13" y="31"/>
                </a:cubicBezTo>
                <a:cubicBezTo>
                  <a:pt x="12" y="32"/>
                  <a:pt x="11" y="32"/>
                  <a:pt x="10" y="32"/>
                </a:cubicBezTo>
                <a:cubicBezTo>
                  <a:pt x="9" y="32"/>
                  <a:pt x="8" y="32"/>
                  <a:pt x="7" y="32"/>
                </a:cubicBezTo>
                <a:cubicBezTo>
                  <a:pt x="9" y="37"/>
                  <a:pt x="14" y="41"/>
                  <a:pt x="19" y="41"/>
                </a:cubicBezTo>
                <a:cubicBezTo>
                  <a:pt x="15" y="44"/>
                  <a:pt x="9" y="46"/>
                  <a:pt x="3" y="46"/>
                </a:cubicBezTo>
                <a:cubicBezTo>
                  <a:pt x="2" y="46"/>
                  <a:pt x="1" y="46"/>
                  <a:pt x="0" y="46"/>
                </a:cubicBezTo>
                <a:cubicBezTo>
                  <a:pt x="6" y="50"/>
                  <a:pt x="13" y="52"/>
                  <a:pt x="20" y="52"/>
                </a:cubicBezTo>
                <a:cubicBezTo>
                  <a:pt x="44" y="52"/>
                  <a:pt x="57" y="32"/>
                  <a:pt x="57" y="15"/>
                </a:cubicBezTo>
                <a:cubicBezTo>
                  <a:pt x="57" y="13"/>
                  <a:pt x="57" y="13"/>
                  <a:pt x="57" y="13"/>
                </a:cubicBezTo>
                <a:cubicBezTo>
                  <a:pt x="60" y="11"/>
                  <a:pt x="62" y="9"/>
                  <a:pt x="64" y="6"/>
                </a:cubicBezTo>
                <a:close/>
              </a:path>
            </a:pathLst>
          </a:custGeom>
          <a:solidFill>
            <a:srgbClr val="32CCFE"/>
          </a:solidFill>
          <a:ln>
            <a:noFill/>
          </a:ln>
        </p:spPr>
        <p:txBody>
          <a:bodyPr vert="horz" wrap="square" lIns="91440" tIns="45720" rIns="91440" bIns="0" numCol="1" anchor="t" anchorCtr="0" compatLnSpc="1">
            <a:prstTxWarp prst="textNoShape">
              <a:avLst/>
            </a:prstTxWarp>
          </a:bodyPr>
          <a:lstStyle/>
          <a:p>
            <a:endParaRPr lang="fr-FR"/>
          </a:p>
        </p:txBody>
      </p:sp>
      <p:sp>
        <p:nvSpPr>
          <p:cNvPr id="44" name="Freeform 13">
            <a:hlinkClick r:id="rId4"/>
          </p:cNvPr>
          <p:cNvSpPr>
            <a:spLocks noChangeAspect="1" noEditPoints="1"/>
          </p:cNvSpPr>
          <p:nvPr userDrawn="1"/>
        </p:nvSpPr>
        <p:spPr bwMode="auto">
          <a:xfrm>
            <a:off x="7168648" y="5999125"/>
            <a:ext cx="323965" cy="309600"/>
          </a:xfrm>
          <a:custGeom>
            <a:avLst/>
            <a:gdLst>
              <a:gd name="T0" fmla="*/ 360 w 360"/>
              <a:gd name="T1" fmla="*/ 211 h 344"/>
              <a:gd name="T2" fmla="*/ 360 w 360"/>
              <a:gd name="T3" fmla="*/ 344 h 344"/>
              <a:gd name="T4" fmla="*/ 283 w 360"/>
              <a:gd name="T5" fmla="*/ 344 h 344"/>
              <a:gd name="T6" fmla="*/ 283 w 360"/>
              <a:gd name="T7" fmla="*/ 220 h 344"/>
              <a:gd name="T8" fmla="*/ 244 w 360"/>
              <a:gd name="T9" fmla="*/ 167 h 344"/>
              <a:gd name="T10" fmla="*/ 204 w 360"/>
              <a:gd name="T11" fmla="*/ 196 h 344"/>
              <a:gd name="T12" fmla="*/ 202 w 360"/>
              <a:gd name="T13" fmla="*/ 214 h 344"/>
              <a:gd name="T14" fmla="*/ 202 w 360"/>
              <a:gd name="T15" fmla="*/ 344 h 344"/>
              <a:gd name="T16" fmla="*/ 124 w 360"/>
              <a:gd name="T17" fmla="*/ 344 h 344"/>
              <a:gd name="T18" fmla="*/ 124 w 360"/>
              <a:gd name="T19" fmla="*/ 112 h 344"/>
              <a:gd name="T20" fmla="*/ 202 w 360"/>
              <a:gd name="T21" fmla="*/ 112 h 344"/>
              <a:gd name="T22" fmla="*/ 202 w 360"/>
              <a:gd name="T23" fmla="*/ 145 h 344"/>
              <a:gd name="T24" fmla="*/ 201 w 360"/>
              <a:gd name="T25" fmla="*/ 146 h 344"/>
              <a:gd name="T26" fmla="*/ 202 w 360"/>
              <a:gd name="T27" fmla="*/ 146 h 344"/>
              <a:gd name="T28" fmla="*/ 202 w 360"/>
              <a:gd name="T29" fmla="*/ 145 h 344"/>
              <a:gd name="T30" fmla="*/ 271 w 360"/>
              <a:gd name="T31" fmla="*/ 106 h 344"/>
              <a:gd name="T32" fmla="*/ 360 w 360"/>
              <a:gd name="T33" fmla="*/ 211 h 344"/>
              <a:gd name="T34" fmla="*/ 44 w 360"/>
              <a:gd name="T35" fmla="*/ 0 h 344"/>
              <a:gd name="T36" fmla="*/ 0 w 360"/>
              <a:gd name="T37" fmla="*/ 40 h 344"/>
              <a:gd name="T38" fmla="*/ 43 w 360"/>
              <a:gd name="T39" fmla="*/ 80 h 344"/>
              <a:gd name="T40" fmla="*/ 43 w 360"/>
              <a:gd name="T41" fmla="*/ 80 h 344"/>
              <a:gd name="T42" fmla="*/ 87 w 360"/>
              <a:gd name="T43" fmla="*/ 40 h 344"/>
              <a:gd name="T44" fmla="*/ 44 w 360"/>
              <a:gd name="T45" fmla="*/ 0 h 344"/>
              <a:gd name="T46" fmla="*/ 5 w 360"/>
              <a:gd name="T47" fmla="*/ 344 h 344"/>
              <a:gd name="T48" fmla="*/ 82 w 360"/>
              <a:gd name="T49" fmla="*/ 344 h 344"/>
              <a:gd name="T50" fmla="*/ 82 w 360"/>
              <a:gd name="T51" fmla="*/ 112 h 344"/>
              <a:gd name="T52" fmla="*/ 5 w 360"/>
              <a:gd name="T53" fmla="*/ 112 h 344"/>
              <a:gd name="T54" fmla="*/ 5 w 360"/>
              <a:gd name="T55"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344">
                <a:moveTo>
                  <a:pt x="360" y="211"/>
                </a:moveTo>
                <a:cubicBezTo>
                  <a:pt x="360" y="344"/>
                  <a:pt x="360" y="344"/>
                  <a:pt x="360" y="344"/>
                </a:cubicBezTo>
                <a:cubicBezTo>
                  <a:pt x="283" y="344"/>
                  <a:pt x="283" y="344"/>
                  <a:pt x="283" y="344"/>
                </a:cubicBezTo>
                <a:cubicBezTo>
                  <a:pt x="283" y="220"/>
                  <a:pt x="283" y="220"/>
                  <a:pt x="283" y="220"/>
                </a:cubicBezTo>
                <a:cubicBezTo>
                  <a:pt x="283" y="189"/>
                  <a:pt x="272" y="167"/>
                  <a:pt x="244" y="167"/>
                </a:cubicBezTo>
                <a:cubicBezTo>
                  <a:pt x="222" y="167"/>
                  <a:pt x="210" y="182"/>
                  <a:pt x="204" y="196"/>
                </a:cubicBezTo>
                <a:cubicBezTo>
                  <a:pt x="202" y="201"/>
                  <a:pt x="202" y="207"/>
                  <a:pt x="202" y="214"/>
                </a:cubicBezTo>
                <a:cubicBezTo>
                  <a:pt x="202" y="344"/>
                  <a:pt x="202" y="344"/>
                  <a:pt x="202" y="344"/>
                </a:cubicBezTo>
                <a:cubicBezTo>
                  <a:pt x="124" y="344"/>
                  <a:pt x="124" y="344"/>
                  <a:pt x="124" y="344"/>
                </a:cubicBezTo>
                <a:cubicBezTo>
                  <a:pt x="124" y="344"/>
                  <a:pt x="125" y="134"/>
                  <a:pt x="124" y="112"/>
                </a:cubicBezTo>
                <a:cubicBezTo>
                  <a:pt x="202" y="112"/>
                  <a:pt x="202" y="112"/>
                  <a:pt x="202" y="112"/>
                </a:cubicBezTo>
                <a:cubicBezTo>
                  <a:pt x="202" y="145"/>
                  <a:pt x="202" y="145"/>
                  <a:pt x="202" y="145"/>
                </a:cubicBezTo>
                <a:cubicBezTo>
                  <a:pt x="201" y="145"/>
                  <a:pt x="201" y="145"/>
                  <a:pt x="201" y="146"/>
                </a:cubicBezTo>
                <a:cubicBezTo>
                  <a:pt x="202" y="146"/>
                  <a:pt x="202" y="146"/>
                  <a:pt x="202" y="146"/>
                </a:cubicBezTo>
                <a:cubicBezTo>
                  <a:pt x="202" y="145"/>
                  <a:pt x="202" y="145"/>
                  <a:pt x="202" y="145"/>
                </a:cubicBezTo>
                <a:cubicBezTo>
                  <a:pt x="212" y="129"/>
                  <a:pt x="230" y="106"/>
                  <a:pt x="271" y="106"/>
                </a:cubicBezTo>
                <a:cubicBezTo>
                  <a:pt x="322" y="106"/>
                  <a:pt x="360" y="140"/>
                  <a:pt x="360" y="211"/>
                </a:cubicBezTo>
                <a:close/>
                <a:moveTo>
                  <a:pt x="44" y="0"/>
                </a:moveTo>
                <a:cubicBezTo>
                  <a:pt x="17" y="0"/>
                  <a:pt x="0" y="17"/>
                  <a:pt x="0" y="40"/>
                </a:cubicBezTo>
                <a:cubicBezTo>
                  <a:pt x="0" y="62"/>
                  <a:pt x="17" y="80"/>
                  <a:pt x="43" y="80"/>
                </a:cubicBezTo>
                <a:cubicBezTo>
                  <a:pt x="43" y="80"/>
                  <a:pt x="43" y="80"/>
                  <a:pt x="43" y="80"/>
                </a:cubicBezTo>
                <a:cubicBezTo>
                  <a:pt x="70" y="80"/>
                  <a:pt x="87" y="62"/>
                  <a:pt x="87" y="40"/>
                </a:cubicBezTo>
                <a:cubicBezTo>
                  <a:pt x="86" y="17"/>
                  <a:pt x="70" y="0"/>
                  <a:pt x="44" y="0"/>
                </a:cubicBezTo>
                <a:close/>
                <a:moveTo>
                  <a:pt x="5" y="344"/>
                </a:moveTo>
                <a:cubicBezTo>
                  <a:pt x="82" y="344"/>
                  <a:pt x="82" y="344"/>
                  <a:pt x="82" y="344"/>
                </a:cubicBezTo>
                <a:cubicBezTo>
                  <a:pt x="82" y="112"/>
                  <a:pt x="82" y="112"/>
                  <a:pt x="82" y="112"/>
                </a:cubicBezTo>
                <a:cubicBezTo>
                  <a:pt x="5" y="112"/>
                  <a:pt x="5" y="112"/>
                  <a:pt x="5" y="112"/>
                </a:cubicBezTo>
                <a:lnTo>
                  <a:pt x="5" y="344"/>
                </a:lnTo>
                <a:close/>
              </a:path>
            </a:pathLst>
          </a:custGeom>
          <a:solidFill>
            <a:srgbClr val="1D87BD"/>
          </a:solidFill>
          <a:ln>
            <a:noFill/>
          </a:ln>
        </p:spPr>
        <p:txBody>
          <a:bodyPr vert="horz" wrap="square" lIns="91440" tIns="45720" rIns="91440" bIns="0" numCol="1" anchor="t" anchorCtr="0" compatLnSpc="1">
            <a:prstTxWarp prst="textNoShape">
              <a:avLst/>
            </a:prstTxWarp>
          </a:bodyPr>
          <a:lstStyle/>
          <a:p>
            <a:endParaRPr lang="fr-FR"/>
          </a:p>
        </p:txBody>
      </p:sp>
      <p:sp>
        <p:nvSpPr>
          <p:cNvPr id="55" name="Text Placeholder 13"/>
          <p:cNvSpPr>
            <a:spLocks noGrp="1"/>
          </p:cNvSpPr>
          <p:nvPr>
            <p:ph type="body" sz="quarter" idx="71" hasCustomPrompt="1"/>
          </p:nvPr>
        </p:nvSpPr>
        <p:spPr>
          <a:xfrm>
            <a:off x="904356" y="2339293"/>
            <a:ext cx="4680000" cy="192393"/>
          </a:xfrm>
          <a:prstGeom prst="rect">
            <a:avLst/>
          </a:prstGeom>
        </p:spPr>
        <p:txBody>
          <a:bodyPr wrap="square" t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kern="1200" baseline="0" dirty="0" smtClean="0">
                <a:solidFill>
                  <a:schemeClr val="tx1"/>
                </a:solidFill>
                <a:latin typeface="Arial" panose="020B0604020202020204" pitchFamily="34" charset="0"/>
                <a:ea typeface="+mn-ea"/>
                <a:cs typeface="+mn-cs"/>
              </a:defRPr>
            </a:lvl1pPr>
          </a:lstStyle>
          <a:p>
            <a:pPr lvl="0"/>
            <a:r>
              <a:rPr lang="fr-FR" dirty="0"/>
              <a:t>Mob. : +33(0)6 00 00 00 00</a:t>
            </a:r>
          </a:p>
        </p:txBody>
      </p:sp>
      <p:sp>
        <p:nvSpPr>
          <p:cNvPr id="59" name="Text Placeholder 13"/>
          <p:cNvSpPr>
            <a:spLocks noGrp="1"/>
          </p:cNvSpPr>
          <p:nvPr>
            <p:ph type="body" sz="quarter" idx="72" hasCustomPrompt="1"/>
          </p:nvPr>
        </p:nvSpPr>
        <p:spPr>
          <a:xfrm>
            <a:off x="904356" y="3625564"/>
            <a:ext cx="4680000" cy="192393"/>
          </a:xfrm>
          <a:prstGeom prst="rect">
            <a:avLst/>
          </a:prstGeom>
        </p:spPr>
        <p:txBody>
          <a:bodyPr wrap="square" t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kern="1200" baseline="0" dirty="0" smtClean="0">
                <a:solidFill>
                  <a:schemeClr val="tx1"/>
                </a:solidFill>
                <a:latin typeface="Arial" panose="020B0604020202020204" pitchFamily="34" charset="0"/>
                <a:ea typeface="+mn-ea"/>
                <a:cs typeface="+mn-cs"/>
              </a:defRPr>
            </a:lvl1pPr>
          </a:lstStyle>
          <a:p>
            <a:pPr lvl="0"/>
            <a:r>
              <a:rPr lang="fr-FR" dirty="0"/>
              <a:t>mail@eurogroupconsulting.fr</a:t>
            </a:r>
          </a:p>
        </p:txBody>
      </p:sp>
      <p:sp>
        <p:nvSpPr>
          <p:cNvPr id="60" name="Text Placeholder 13"/>
          <p:cNvSpPr>
            <a:spLocks noGrp="1"/>
          </p:cNvSpPr>
          <p:nvPr>
            <p:ph type="body" sz="quarter" idx="73" hasCustomPrompt="1"/>
          </p:nvPr>
        </p:nvSpPr>
        <p:spPr>
          <a:xfrm>
            <a:off x="904356" y="3844052"/>
            <a:ext cx="4680000" cy="192393"/>
          </a:xfrm>
          <a:prstGeom prst="rect">
            <a:avLst/>
          </a:prstGeom>
        </p:spPr>
        <p:txBody>
          <a:bodyPr wrap="square" t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kern="1200" baseline="0" dirty="0" smtClean="0">
                <a:solidFill>
                  <a:schemeClr val="tx1"/>
                </a:solidFill>
                <a:latin typeface="Arial" panose="020B0604020202020204" pitchFamily="34" charset="0"/>
                <a:ea typeface="+mn-ea"/>
                <a:cs typeface="+mn-cs"/>
              </a:defRPr>
            </a:lvl1pPr>
          </a:lstStyle>
          <a:p>
            <a:pPr lvl="0"/>
            <a:r>
              <a:rPr lang="fr-FR" dirty="0"/>
              <a:t>Mob. : +33(0)6 00 00 00 00</a:t>
            </a:r>
          </a:p>
        </p:txBody>
      </p:sp>
      <p:sp>
        <p:nvSpPr>
          <p:cNvPr id="46" name="Rectangle 45"/>
          <p:cNvSpPr/>
          <p:nvPr userDrawn="1"/>
        </p:nvSpPr>
        <p:spPr>
          <a:xfrm>
            <a:off x="7785955" y="4307576"/>
            <a:ext cx="1573090" cy="830997"/>
          </a:xfrm>
          <a:prstGeom prst="rect">
            <a:avLst/>
          </a:prstGeom>
        </p:spPr>
        <p:txBody>
          <a:bodyPr wrap="square">
            <a:spAutoFit/>
          </a:bodyPr>
          <a:lstStyle/>
          <a:p>
            <a:pPr lvl="0" defTabSz="521437">
              <a:spcBef>
                <a:spcPct val="50000"/>
              </a:spcBef>
            </a:pPr>
            <a:r>
              <a:rPr lang="fr-FR" sz="800" dirty="0">
                <a:solidFill>
                  <a:schemeClr val="accent1"/>
                </a:solidFill>
                <a:latin typeface="Arial" panose="020B0604020202020204" pitchFamily="34" charset="0"/>
                <a:cs typeface="Arial" panose="020B0604020202020204" pitchFamily="34" charset="0"/>
              </a:rPr>
              <a:t>EUROGROUP CONSULTING </a:t>
            </a:r>
            <a:r>
              <a:rPr lang="fr-FR" sz="800" dirty="0">
                <a:solidFill>
                  <a:schemeClr val="tx1"/>
                </a:solidFill>
                <a:latin typeface="Arial" panose="020B0604020202020204" pitchFamily="34" charset="0"/>
                <a:cs typeface="Arial" panose="020B0604020202020204" pitchFamily="34" charset="0"/>
              </a:rPr>
              <a:t>est membre fondateur de </a:t>
            </a:r>
            <a:r>
              <a:rPr lang="fr-FR" sz="800" dirty="0" err="1">
                <a:solidFill>
                  <a:schemeClr val="accent1"/>
                </a:solidFill>
                <a:latin typeface="Arial" panose="020B0604020202020204" pitchFamily="34" charset="0"/>
                <a:cs typeface="Arial" panose="020B0604020202020204" pitchFamily="34" charset="0"/>
              </a:rPr>
              <a:t>NextContinent</a:t>
            </a:r>
            <a:r>
              <a:rPr lang="fr-FR" sz="800" dirty="0">
                <a:solidFill>
                  <a:schemeClr val="accent1"/>
                </a:solidFill>
                <a:latin typeface="Arial" panose="020B0604020202020204" pitchFamily="34" charset="0"/>
                <a:cs typeface="Arial" panose="020B0604020202020204" pitchFamily="34" charset="0"/>
              </a:rPr>
              <a:t>, un réseau international de cabinets de conseil, </a:t>
            </a:r>
            <a:r>
              <a:rPr lang="fr-FR" sz="800" dirty="0">
                <a:solidFill>
                  <a:schemeClr val="tx1"/>
                </a:solidFill>
                <a:latin typeface="Arial" panose="020B0604020202020204" pitchFamily="34" charset="0"/>
                <a:cs typeface="Arial" panose="020B0604020202020204" pitchFamily="34" charset="0"/>
              </a:rPr>
              <a:t>indépendant et d’essence européenne.</a:t>
            </a:r>
          </a:p>
        </p:txBody>
      </p:sp>
      <p:pic>
        <p:nvPicPr>
          <p:cNvPr id="47" name="Picture 4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80670" y="3590605"/>
            <a:ext cx="1653479" cy="646924"/>
          </a:xfrm>
          <a:prstGeom prst="rect">
            <a:avLst/>
          </a:prstGeom>
        </p:spPr>
      </p:pic>
      <p:sp>
        <p:nvSpPr>
          <p:cNvPr id="45"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 contacts</a:t>
            </a:r>
          </a:p>
        </p:txBody>
      </p:sp>
      <p:sp>
        <p:nvSpPr>
          <p:cNvPr id="3" name="Rectangle 2">
            <a:hlinkClick r:id="rId6"/>
          </p:cNvPr>
          <p:cNvSpPr/>
          <p:nvPr userDrawn="1"/>
        </p:nvSpPr>
        <p:spPr>
          <a:xfrm>
            <a:off x="3314700" y="6038821"/>
            <a:ext cx="3159037" cy="3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grpSp>
        <p:nvGrpSpPr>
          <p:cNvPr id="48" name="Group 45"/>
          <p:cNvGrpSpPr/>
          <p:nvPr userDrawn="1"/>
        </p:nvGrpSpPr>
        <p:grpSpPr>
          <a:xfrm>
            <a:off x="344488" y="6560415"/>
            <a:ext cx="1345776" cy="216623"/>
            <a:chOff x="1667390" y="5261506"/>
            <a:chExt cx="2969477" cy="477982"/>
          </a:xfrm>
        </p:grpSpPr>
        <p:sp>
          <p:nvSpPr>
            <p:cNvPr id="49"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0"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1"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76"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77"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78"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79"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0"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1"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2"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3"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4"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5"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6"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7"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8"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9"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90"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91"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grpSp>
      <p:sp>
        <p:nvSpPr>
          <p:cNvPr id="57"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lang="fr-FR"/>
              <a:t>© 2016 – Etude sur l’accompagnement des têtes de réseau associatives</a:t>
            </a:r>
            <a:endParaRPr lang="fr-FR" dirty="0"/>
          </a:p>
        </p:txBody>
      </p:sp>
      <p:sp>
        <p:nvSpPr>
          <p:cNvPr id="58"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1E6352A5-D9DA-4247-B19A-2AA8D9618001}" type="datetime1">
              <a:rPr lang="fr-FR" smtClean="0"/>
              <a:t>09/06/2017</a:t>
            </a:fld>
            <a:endParaRPr lang="fr-FR" dirty="0"/>
          </a:p>
        </p:txBody>
      </p:sp>
      <p:sp>
        <p:nvSpPr>
          <p:cNvPr id="43"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spTree>
    <p:extLst>
      <p:ext uri="{BB962C8B-B14F-4D97-AF65-F5344CB8AC3E}">
        <p14:creationId xmlns:p14="http://schemas.microsoft.com/office/powerpoint/2010/main" val="3002482856"/>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V (Single)">
    <p:spTree>
      <p:nvGrpSpPr>
        <p:cNvPr id="1" name=""/>
        <p:cNvGrpSpPr/>
        <p:nvPr/>
      </p:nvGrpSpPr>
      <p:grpSpPr>
        <a:xfrm>
          <a:off x="0" y="0"/>
          <a:ext cx="0" cy="0"/>
          <a:chOff x="0" y="0"/>
          <a:chExt cx="0" cy="0"/>
        </a:xfrm>
      </p:grpSpPr>
      <p:sp>
        <p:nvSpPr>
          <p:cNvPr id="43" name="Text Placeholder 13"/>
          <p:cNvSpPr>
            <a:spLocks noGrp="1"/>
          </p:cNvSpPr>
          <p:nvPr>
            <p:ph type="body" sz="quarter" idx="51" hasCustomPrompt="1"/>
          </p:nvPr>
        </p:nvSpPr>
        <p:spPr>
          <a:xfrm>
            <a:off x="351906" y="1533108"/>
            <a:ext cx="2181166" cy="212366"/>
          </a:xfrm>
          <a:prstGeom prst="rect">
            <a:avLst/>
          </a:prstGeom>
        </p:spPr>
        <p:txBody>
          <a:bodyPr wrap="square" lIns="0"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Secteurs d’activité</a:t>
            </a:r>
          </a:p>
        </p:txBody>
      </p:sp>
      <p:sp>
        <p:nvSpPr>
          <p:cNvPr id="14" name="Text Placeholder 15"/>
          <p:cNvSpPr>
            <a:spLocks noGrp="1"/>
          </p:cNvSpPr>
          <p:nvPr>
            <p:ph type="body" sz="quarter" idx="39" hasCustomPrompt="1"/>
          </p:nvPr>
        </p:nvSpPr>
        <p:spPr>
          <a:xfrm>
            <a:off x="1644072" y="112513"/>
            <a:ext cx="5829877" cy="322444"/>
          </a:xfrm>
          <a:prstGeom prst="rect">
            <a:avLst/>
          </a:prstGeom>
        </p:spPr>
        <p:txBody>
          <a:bodyPr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Prénom - Nom</a:t>
            </a:r>
          </a:p>
        </p:txBody>
      </p:sp>
      <p:sp>
        <p:nvSpPr>
          <p:cNvPr id="34" name="Picture Placeholder 4"/>
          <p:cNvSpPr>
            <a:spLocks noGrp="1"/>
          </p:cNvSpPr>
          <p:nvPr>
            <p:ph type="pic" sz="quarter" idx="46" hasCustomPrompt="1"/>
          </p:nvPr>
        </p:nvSpPr>
        <p:spPr>
          <a:xfrm>
            <a:off x="351906" y="112513"/>
            <a:ext cx="1188000" cy="1344812"/>
          </a:xfrm>
          <a:prstGeom prst="rect">
            <a:avLst/>
          </a:prstGeom>
        </p:spPr>
        <p:txBody>
          <a:bodyPr/>
          <a:lstStyle>
            <a:lvl1pPr marL="0" indent="0">
              <a:buNone/>
              <a:defRPr sz="2000" b="1" spc="-150">
                <a:solidFill>
                  <a:schemeClr val="tx1">
                    <a:lumMod val="25000"/>
                    <a:lumOff val="75000"/>
                  </a:schemeClr>
                </a:solidFill>
                <a:latin typeface="+mj-lt"/>
              </a:defRPr>
            </a:lvl1pPr>
          </a:lstStyle>
          <a:p>
            <a:r>
              <a:rPr lang="fr-FR" dirty="0"/>
              <a:t>Ajoutez une image</a:t>
            </a:r>
          </a:p>
        </p:txBody>
      </p:sp>
      <p:sp>
        <p:nvSpPr>
          <p:cNvPr id="38" name="Text Placeholder 13"/>
          <p:cNvSpPr>
            <a:spLocks noGrp="1"/>
          </p:cNvSpPr>
          <p:nvPr>
            <p:ph type="body" sz="quarter" idx="45" hasCustomPrompt="1"/>
          </p:nvPr>
        </p:nvSpPr>
        <p:spPr>
          <a:xfrm>
            <a:off x="1644072" y="451572"/>
            <a:ext cx="3354621" cy="240066"/>
          </a:xfrm>
          <a:prstGeom prst="rect">
            <a:avLst/>
          </a:prstGeom>
        </p:spPr>
        <p:txBody>
          <a:bodyPr tIns="0" anchor="b">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4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Titre</a:t>
            </a:r>
          </a:p>
        </p:txBody>
      </p:sp>
      <p:sp>
        <p:nvSpPr>
          <p:cNvPr id="39" name="Text Placeholder 13"/>
          <p:cNvSpPr>
            <a:spLocks noGrp="1"/>
          </p:cNvSpPr>
          <p:nvPr>
            <p:ph type="body" sz="quarter" idx="49" hasCustomPrompt="1"/>
          </p:nvPr>
        </p:nvSpPr>
        <p:spPr>
          <a:xfrm>
            <a:off x="1644072" y="750937"/>
            <a:ext cx="5829877" cy="686919"/>
          </a:xfrm>
          <a:prstGeom prst="rect">
            <a:avLst/>
          </a:prstGeom>
        </p:spPr>
        <p:txBody>
          <a:bodyPr wrap="square" t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kern="1200" baseline="0" dirty="0" smtClean="0">
                <a:solidFill>
                  <a:schemeClr val="tx1"/>
                </a:solidFill>
                <a:latin typeface="Arial" panose="020B0604020202020204" pitchFamily="34" charset="0"/>
                <a:ea typeface="+mn-ea"/>
                <a:cs typeface="+mn-cs"/>
              </a:defRPr>
            </a:lvl1pPr>
          </a:lstStyle>
          <a:p>
            <a:pPr lvl="0"/>
            <a:r>
              <a:rPr lang="fr-FR" dirty="0"/>
              <a:t>Synthèse du profil (optionnel)</a:t>
            </a:r>
          </a:p>
        </p:txBody>
      </p:sp>
      <p:cxnSp>
        <p:nvCxnSpPr>
          <p:cNvPr id="8" name="Straight Connector 7"/>
          <p:cNvCxnSpPr/>
          <p:nvPr/>
        </p:nvCxnSpPr>
        <p:spPr>
          <a:xfrm>
            <a:off x="3368824" y="1519258"/>
            <a:ext cx="0" cy="4790062"/>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62" name="Text Placeholder 13"/>
          <p:cNvSpPr>
            <a:spLocks noGrp="1"/>
          </p:cNvSpPr>
          <p:nvPr>
            <p:ph type="body" sz="quarter" idx="67" hasCustomPrompt="1"/>
          </p:nvPr>
        </p:nvSpPr>
        <p:spPr>
          <a:xfrm>
            <a:off x="351906" y="3995932"/>
            <a:ext cx="2181166" cy="212366"/>
          </a:xfrm>
          <a:prstGeom prst="rect">
            <a:avLst/>
          </a:prstGeom>
        </p:spPr>
        <p:txBody>
          <a:bodyPr wrap="square" lIns="0"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Expériences professionnelles</a:t>
            </a:r>
          </a:p>
        </p:txBody>
      </p:sp>
      <p:sp>
        <p:nvSpPr>
          <p:cNvPr id="63" name="Text Placeholder 13"/>
          <p:cNvSpPr>
            <a:spLocks noGrp="1"/>
          </p:cNvSpPr>
          <p:nvPr>
            <p:ph type="body" sz="quarter" idx="68" hasCustomPrompt="1"/>
          </p:nvPr>
        </p:nvSpPr>
        <p:spPr>
          <a:xfrm>
            <a:off x="351906" y="5323649"/>
            <a:ext cx="2181166" cy="212366"/>
          </a:xfrm>
          <a:prstGeom prst="rect">
            <a:avLst/>
          </a:prstGeom>
        </p:spPr>
        <p:txBody>
          <a:bodyPr wrap="square" lIns="0"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Formation  / Certifications</a:t>
            </a:r>
          </a:p>
        </p:txBody>
      </p:sp>
      <p:sp>
        <p:nvSpPr>
          <p:cNvPr id="67" name="Text Placeholder 13"/>
          <p:cNvSpPr>
            <a:spLocks noGrp="1"/>
          </p:cNvSpPr>
          <p:nvPr>
            <p:ph type="body" sz="quarter" idx="72" hasCustomPrompt="1"/>
          </p:nvPr>
        </p:nvSpPr>
        <p:spPr>
          <a:xfrm>
            <a:off x="3622392" y="1813551"/>
            <a:ext cx="5939121" cy="200055"/>
          </a:xfrm>
          <a:prstGeom prst="rect">
            <a:avLst/>
          </a:prstGeom>
        </p:spPr>
        <p:txBody>
          <a:bodyPr wrap="square" lIns="0" tIns="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00" i="1" kern="1200" baseline="0" dirty="0" smtClean="0">
                <a:solidFill>
                  <a:schemeClr val="tx1"/>
                </a:solidFill>
                <a:latin typeface="Arial" panose="020B0604020202020204" pitchFamily="34" charset="0"/>
                <a:ea typeface="+mn-ea"/>
                <a:cs typeface="+mn-cs"/>
              </a:defRPr>
            </a:lvl1pPr>
          </a:lstStyle>
          <a:p>
            <a:pPr lvl="0"/>
            <a:r>
              <a:rPr lang="fr-FR" dirty="0"/>
              <a:t>Coller ici le tableau récapitulatif. Merci de retirer cette box, présente uniquement à titre informative</a:t>
            </a:r>
          </a:p>
        </p:txBody>
      </p:sp>
      <p:sp>
        <p:nvSpPr>
          <p:cNvPr id="69" name="Text Placeholder 13"/>
          <p:cNvSpPr>
            <a:spLocks noGrp="1"/>
          </p:cNvSpPr>
          <p:nvPr>
            <p:ph type="body" sz="quarter" idx="74" hasCustomPrompt="1"/>
          </p:nvPr>
        </p:nvSpPr>
        <p:spPr>
          <a:xfrm>
            <a:off x="351906" y="2703135"/>
            <a:ext cx="2181166" cy="212366"/>
          </a:xfrm>
          <a:prstGeom prst="rect">
            <a:avLst/>
          </a:prstGeom>
        </p:spPr>
        <p:txBody>
          <a:bodyPr wrap="square" lIns="0"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Compétences</a:t>
            </a:r>
          </a:p>
        </p:txBody>
      </p:sp>
      <p:sp>
        <p:nvSpPr>
          <p:cNvPr id="70" name="Text Placeholder 13"/>
          <p:cNvSpPr>
            <a:spLocks noGrp="1"/>
          </p:cNvSpPr>
          <p:nvPr>
            <p:ph type="body" sz="quarter" idx="75" hasCustomPrompt="1"/>
          </p:nvPr>
        </p:nvSpPr>
        <p:spPr>
          <a:xfrm>
            <a:off x="3622390" y="1533108"/>
            <a:ext cx="2181166" cy="212366"/>
          </a:xfrm>
          <a:prstGeom prst="rect">
            <a:avLst/>
          </a:prstGeom>
        </p:spPr>
        <p:txBody>
          <a:bodyPr wrap="square" lIns="0"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Références pertinentes</a:t>
            </a:r>
          </a:p>
        </p:txBody>
      </p:sp>
      <p:cxnSp>
        <p:nvCxnSpPr>
          <p:cNvPr id="71" name="Straight Connector 70"/>
          <p:cNvCxnSpPr/>
          <p:nvPr userDrawn="1"/>
        </p:nvCxnSpPr>
        <p:spPr>
          <a:xfrm>
            <a:off x="7560175" y="750937"/>
            <a:ext cx="0" cy="6991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7803665" y="621627"/>
            <a:ext cx="2102335" cy="307777"/>
          </a:xfrm>
          <a:prstGeom prst="rect">
            <a:avLst/>
          </a:prstGeom>
          <a:noFill/>
        </p:spPr>
        <p:txBody>
          <a:bodyPr wrap="square" rtlCol="0">
            <a:spAutoFit/>
          </a:bodyPr>
          <a:lstStyle/>
          <a:p>
            <a:r>
              <a:rPr lang="fr-FR" sz="1400" b="0" i="1" kern="3000" spc="-50" baseline="0" dirty="0">
                <a:solidFill>
                  <a:schemeClr val="accent1"/>
                </a:solidFill>
                <a:latin typeface="Georgia" panose="02040502050405020303" pitchFamily="18" charset="0"/>
                <a:ea typeface="+mn-ea"/>
                <a:cs typeface="Arial" pitchFamily="34" charset="0"/>
              </a:rPr>
              <a:t>Langues</a:t>
            </a:r>
          </a:p>
        </p:txBody>
      </p:sp>
      <p:pic>
        <p:nvPicPr>
          <p:cNvPr id="73" name="Picture 4" descr="http://mitja.fr/IMAGES/drapeau_francais.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10129" y="997341"/>
            <a:ext cx="304800" cy="174625"/>
          </a:xfrm>
          <a:prstGeom prst="rect">
            <a:avLst/>
          </a:prstGeom>
          <a:noFill/>
          <a:extLst/>
        </p:spPr>
      </p:pic>
      <p:sp>
        <p:nvSpPr>
          <p:cNvPr id="10" name="Picture Placeholder 9"/>
          <p:cNvSpPr>
            <a:spLocks noGrp="1"/>
          </p:cNvSpPr>
          <p:nvPr>
            <p:ph type="pic" sz="quarter" idx="76" hasCustomPrompt="1"/>
          </p:nvPr>
        </p:nvSpPr>
        <p:spPr>
          <a:xfrm>
            <a:off x="8265368" y="997340"/>
            <a:ext cx="304800" cy="174625"/>
          </a:xfrm>
          <a:prstGeom prst="rect">
            <a:avLst/>
          </a:prstGeom>
        </p:spPr>
        <p:txBody>
          <a:bodyPr/>
          <a:lstStyle>
            <a:lvl1pPr marL="0" indent="0">
              <a:buNone/>
              <a:defRPr sz="200"/>
            </a:lvl1pPr>
          </a:lstStyle>
          <a:p>
            <a:r>
              <a:rPr lang="fr-FR" dirty="0"/>
              <a:t>Drapeau</a:t>
            </a:r>
          </a:p>
        </p:txBody>
      </p:sp>
      <p:sp>
        <p:nvSpPr>
          <p:cNvPr id="74" name="Picture Placeholder 9"/>
          <p:cNvSpPr>
            <a:spLocks noGrp="1"/>
          </p:cNvSpPr>
          <p:nvPr>
            <p:ph type="pic" sz="quarter" idx="77" hasCustomPrompt="1"/>
          </p:nvPr>
        </p:nvSpPr>
        <p:spPr>
          <a:xfrm>
            <a:off x="7910129" y="1263231"/>
            <a:ext cx="304800" cy="174625"/>
          </a:xfrm>
          <a:prstGeom prst="rect">
            <a:avLst/>
          </a:prstGeom>
        </p:spPr>
        <p:txBody>
          <a:bodyPr/>
          <a:lstStyle>
            <a:lvl1pPr marL="0" indent="0">
              <a:buNone/>
              <a:defRPr sz="200"/>
            </a:lvl1pPr>
          </a:lstStyle>
          <a:p>
            <a:r>
              <a:rPr lang="fr-FR" dirty="0"/>
              <a:t>Drapeau</a:t>
            </a:r>
          </a:p>
        </p:txBody>
      </p:sp>
      <p:sp>
        <p:nvSpPr>
          <p:cNvPr id="75" name="Picture Placeholder 9"/>
          <p:cNvSpPr>
            <a:spLocks noGrp="1"/>
          </p:cNvSpPr>
          <p:nvPr>
            <p:ph type="pic" sz="quarter" idx="78" hasCustomPrompt="1"/>
          </p:nvPr>
        </p:nvSpPr>
        <p:spPr>
          <a:xfrm>
            <a:off x="8265368" y="1263231"/>
            <a:ext cx="304800" cy="174625"/>
          </a:xfrm>
          <a:prstGeom prst="rect">
            <a:avLst/>
          </a:prstGeom>
        </p:spPr>
        <p:txBody>
          <a:bodyPr/>
          <a:lstStyle>
            <a:lvl1pPr marL="0" indent="0">
              <a:buNone/>
              <a:defRPr sz="200"/>
            </a:lvl1pPr>
          </a:lstStyle>
          <a:p>
            <a:r>
              <a:rPr lang="fr-FR" dirty="0"/>
              <a:t>Drapeau</a:t>
            </a:r>
          </a:p>
        </p:txBody>
      </p:sp>
      <p:sp>
        <p:nvSpPr>
          <p:cNvPr id="5" name="Espace réservé du texte 4"/>
          <p:cNvSpPr>
            <a:spLocks noGrp="1"/>
          </p:cNvSpPr>
          <p:nvPr>
            <p:ph type="body" sz="quarter" idx="87"/>
          </p:nvPr>
        </p:nvSpPr>
        <p:spPr>
          <a:xfrm>
            <a:off x="353007" y="1695450"/>
            <a:ext cx="2762250" cy="819150"/>
          </a:xfrm>
        </p:spPr>
        <p:txBody>
          <a:bodyPr lIns="0">
            <a:noAutofit/>
          </a:bodyPr>
          <a:lstStyle>
            <a:lvl1pPr marL="171450" indent="-171450">
              <a:spcBef>
                <a:spcPts val="0"/>
              </a:spcBef>
              <a:buFont typeface="Arial" panose="020B0604020202020204" pitchFamily="34" charset="0"/>
              <a:buChar char="•"/>
              <a:defRPr sz="1050">
                <a:solidFill>
                  <a:schemeClr val="tx1"/>
                </a:solidFill>
              </a:defRPr>
            </a:lvl1pPr>
            <a:lvl2pPr marL="269875" indent="-95250">
              <a:spcBef>
                <a:spcPts val="0"/>
              </a:spcBef>
              <a:buFont typeface="Courier New" panose="02070309020205020404" pitchFamily="49" charset="0"/>
              <a:buChar char="o"/>
              <a:defRPr sz="1000"/>
            </a:lvl2pPr>
            <a:lvl3pPr marL="450850" indent="-88900">
              <a:buFont typeface="Wingdings" panose="05000000000000000000" pitchFamily="2" charset="2"/>
              <a:buChar char="§"/>
              <a:defRPr sz="700"/>
            </a:lvl3pPr>
            <a:lvl4pPr>
              <a:defRPr sz="500"/>
            </a:lvl4pPr>
            <a:lvl5pPr>
              <a:defRPr sz="400"/>
            </a:lvl5pPr>
          </a:lstStyle>
          <a:p>
            <a:pPr lvl="0"/>
            <a:r>
              <a:rPr lang="fr-FR"/>
              <a:t>Modifiez les styles du texte du masque</a:t>
            </a:r>
          </a:p>
          <a:p>
            <a:pPr lvl="1"/>
            <a:r>
              <a:rPr lang="fr-FR"/>
              <a:t>Deuxième niveau</a:t>
            </a:r>
          </a:p>
          <a:p>
            <a:pPr lvl="2"/>
            <a:r>
              <a:rPr lang="fr-FR"/>
              <a:t>Troisième niveau</a:t>
            </a:r>
          </a:p>
        </p:txBody>
      </p:sp>
      <p:grpSp>
        <p:nvGrpSpPr>
          <p:cNvPr id="68" name="Group 45"/>
          <p:cNvGrpSpPr/>
          <p:nvPr userDrawn="1"/>
        </p:nvGrpSpPr>
        <p:grpSpPr>
          <a:xfrm>
            <a:off x="344488" y="6560415"/>
            <a:ext cx="1345776" cy="216623"/>
            <a:chOff x="1667390" y="5261506"/>
            <a:chExt cx="2969477" cy="477982"/>
          </a:xfrm>
        </p:grpSpPr>
        <p:sp>
          <p:nvSpPr>
            <p:cNvPr id="72"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76"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77"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78"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79"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0"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1"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2"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3"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4"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5"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6"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7"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8"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89"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90"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91"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92"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93"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grpSp>
      <p:sp>
        <p:nvSpPr>
          <p:cNvPr id="46"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lang="fr-FR"/>
              <a:t>© 2016 – Etude sur l’accompagnement des têtes de réseau associatives</a:t>
            </a:r>
            <a:endParaRPr lang="fr-FR" dirty="0"/>
          </a:p>
        </p:txBody>
      </p:sp>
      <p:sp>
        <p:nvSpPr>
          <p:cNvPr id="47"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569EB340-B7E1-449D-9A7A-52FDDCFB526C}" type="datetime1">
              <a:rPr lang="fr-FR" smtClean="0"/>
              <a:t>09/06/2017</a:t>
            </a:fld>
            <a:endParaRPr lang="fr-FR" dirty="0"/>
          </a:p>
        </p:txBody>
      </p:sp>
      <p:sp>
        <p:nvSpPr>
          <p:cNvPr id="49" name="Espace réservé du texte 4"/>
          <p:cNvSpPr>
            <a:spLocks noGrp="1"/>
          </p:cNvSpPr>
          <p:nvPr>
            <p:ph type="body" sz="quarter" idx="88"/>
          </p:nvPr>
        </p:nvSpPr>
        <p:spPr>
          <a:xfrm>
            <a:off x="353007" y="2860825"/>
            <a:ext cx="2762250" cy="819150"/>
          </a:xfrm>
        </p:spPr>
        <p:txBody>
          <a:bodyPr lIns="0">
            <a:noAutofit/>
          </a:bodyPr>
          <a:lstStyle>
            <a:lvl1pPr marL="171450" indent="-171450">
              <a:spcBef>
                <a:spcPts val="0"/>
              </a:spcBef>
              <a:buFont typeface="Arial" panose="020B0604020202020204" pitchFamily="34" charset="0"/>
              <a:buChar char="•"/>
              <a:defRPr sz="1050">
                <a:solidFill>
                  <a:schemeClr val="tx1"/>
                </a:solidFill>
              </a:defRPr>
            </a:lvl1pPr>
            <a:lvl2pPr marL="269875" indent="-95250">
              <a:spcBef>
                <a:spcPts val="0"/>
              </a:spcBef>
              <a:buFont typeface="Courier New" panose="02070309020205020404" pitchFamily="49" charset="0"/>
              <a:buChar char="o"/>
              <a:defRPr sz="1000"/>
            </a:lvl2pPr>
            <a:lvl3pPr marL="450850" indent="-88900">
              <a:buFont typeface="Wingdings" panose="05000000000000000000" pitchFamily="2" charset="2"/>
              <a:buChar char="§"/>
              <a:defRPr sz="700"/>
            </a:lvl3pPr>
            <a:lvl4pPr>
              <a:defRPr sz="500"/>
            </a:lvl4pPr>
            <a:lvl5pPr>
              <a:defRPr sz="400"/>
            </a:lvl5pPr>
          </a:lstStyle>
          <a:p>
            <a:pPr lvl="0"/>
            <a:r>
              <a:rPr lang="fr-FR"/>
              <a:t>Modifiez les styles du texte du masque</a:t>
            </a:r>
          </a:p>
          <a:p>
            <a:pPr lvl="1"/>
            <a:r>
              <a:rPr lang="fr-FR"/>
              <a:t>Deuxième niveau</a:t>
            </a:r>
          </a:p>
          <a:p>
            <a:pPr lvl="2"/>
            <a:r>
              <a:rPr lang="fr-FR"/>
              <a:t>Troisième niveau</a:t>
            </a:r>
          </a:p>
        </p:txBody>
      </p:sp>
      <p:sp>
        <p:nvSpPr>
          <p:cNvPr id="50" name="Espace réservé du texte 4"/>
          <p:cNvSpPr>
            <a:spLocks noGrp="1"/>
          </p:cNvSpPr>
          <p:nvPr>
            <p:ph type="body" sz="quarter" idx="89"/>
          </p:nvPr>
        </p:nvSpPr>
        <p:spPr>
          <a:xfrm>
            <a:off x="353007" y="4160070"/>
            <a:ext cx="2762250" cy="819150"/>
          </a:xfrm>
        </p:spPr>
        <p:txBody>
          <a:bodyPr lIns="0">
            <a:noAutofit/>
          </a:bodyPr>
          <a:lstStyle>
            <a:lvl1pPr marL="171450" indent="-171450">
              <a:spcBef>
                <a:spcPts val="0"/>
              </a:spcBef>
              <a:buFont typeface="Arial" panose="020B0604020202020204" pitchFamily="34" charset="0"/>
              <a:buChar char="•"/>
              <a:defRPr sz="1050">
                <a:solidFill>
                  <a:schemeClr val="tx1"/>
                </a:solidFill>
              </a:defRPr>
            </a:lvl1pPr>
            <a:lvl2pPr marL="269875" indent="-95250">
              <a:spcBef>
                <a:spcPts val="0"/>
              </a:spcBef>
              <a:buFont typeface="Courier New" panose="02070309020205020404" pitchFamily="49" charset="0"/>
              <a:buChar char="o"/>
              <a:defRPr sz="1000"/>
            </a:lvl2pPr>
            <a:lvl3pPr marL="450850" indent="-88900">
              <a:buFont typeface="Wingdings" panose="05000000000000000000" pitchFamily="2" charset="2"/>
              <a:buChar char="§"/>
              <a:defRPr sz="700"/>
            </a:lvl3pPr>
            <a:lvl4pPr>
              <a:defRPr sz="500"/>
            </a:lvl4pPr>
            <a:lvl5pPr>
              <a:defRPr sz="400"/>
            </a:lvl5pPr>
          </a:lstStyle>
          <a:p>
            <a:pPr lvl="0"/>
            <a:r>
              <a:rPr lang="fr-FR"/>
              <a:t>Modifiez les styles du texte du masque</a:t>
            </a:r>
          </a:p>
          <a:p>
            <a:pPr lvl="1"/>
            <a:r>
              <a:rPr lang="fr-FR"/>
              <a:t>Deuxième niveau</a:t>
            </a:r>
          </a:p>
          <a:p>
            <a:pPr lvl="2"/>
            <a:r>
              <a:rPr lang="fr-FR"/>
              <a:t>Troisième niveau</a:t>
            </a:r>
          </a:p>
        </p:txBody>
      </p:sp>
      <p:sp>
        <p:nvSpPr>
          <p:cNvPr id="51" name="Espace réservé du texte 4"/>
          <p:cNvSpPr>
            <a:spLocks noGrp="1"/>
          </p:cNvSpPr>
          <p:nvPr>
            <p:ph type="body" sz="quarter" idx="90"/>
          </p:nvPr>
        </p:nvSpPr>
        <p:spPr>
          <a:xfrm>
            <a:off x="353007" y="5487803"/>
            <a:ext cx="2762250" cy="819150"/>
          </a:xfrm>
        </p:spPr>
        <p:txBody>
          <a:bodyPr lIns="0">
            <a:noAutofit/>
          </a:bodyPr>
          <a:lstStyle>
            <a:lvl1pPr marL="171450" indent="-171450">
              <a:spcBef>
                <a:spcPts val="0"/>
              </a:spcBef>
              <a:buFont typeface="Arial" panose="020B0604020202020204" pitchFamily="34" charset="0"/>
              <a:buChar char="•"/>
              <a:defRPr sz="1050">
                <a:solidFill>
                  <a:schemeClr val="tx1"/>
                </a:solidFill>
              </a:defRPr>
            </a:lvl1pPr>
            <a:lvl2pPr marL="269875" indent="-95250">
              <a:spcBef>
                <a:spcPts val="0"/>
              </a:spcBef>
              <a:buFont typeface="Courier New" panose="02070309020205020404" pitchFamily="49" charset="0"/>
              <a:buChar char="o"/>
              <a:defRPr sz="1000"/>
            </a:lvl2pPr>
            <a:lvl3pPr marL="450850" indent="-88900">
              <a:buFont typeface="Wingdings" panose="05000000000000000000" pitchFamily="2" charset="2"/>
              <a:buChar char="§"/>
              <a:defRPr sz="700"/>
            </a:lvl3pPr>
            <a:lvl4pPr>
              <a:defRPr sz="500"/>
            </a:lvl4pPr>
            <a:lvl5pPr>
              <a:defRPr sz="400"/>
            </a:lvl5pPr>
          </a:lstStyle>
          <a:p>
            <a:pPr lvl="0"/>
            <a:r>
              <a:rPr lang="fr-FR"/>
              <a:t>Modifiez les styles du texte du masque</a:t>
            </a:r>
          </a:p>
          <a:p>
            <a:pPr lvl="1"/>
            <a:r>
              <a:rPr lang="fr-FR"/>
              <a:t>Deuxième niveau</a:t>
            </a:r>
          </a:p>
          <a:p>
            <a:pPr lvl="2"/>
            <a:r>
              <a:rPr lang="fr-FR"/>
              <a:t>Troisième niveau</a:t>
            </a:r>
          </a:p>
        </p:txBody>
      </p:sp>
      <p:sp>
        <p:nvSpPr>
          <p:cNvPr id="52"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spTree>
    <p:extLst>
      <p:ext uri="{BB962C8B-B14F-4D97-AF65-F5344CB8AC3E}">
        <p14:creationId xmlns:p14="http://schemas.microsoft.com/office/powerpoint/2010/main" val="1263841089"/>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onographie">
    <p:spTree>
      <p:nvGrpSpPr>
        <p:cNvPr id="1" name=""/>
        <p:cNvGrpSpPr/>
        <p:nvPr/>
      </p:nvGrpSpPr>
      <p:grpSpPr>
        <a:xfrm>
          <a:off x="0" y="0"/>
          <a:ext cx="0" cy="0"/>
          <a:chOff x="0" y="0"/>
          <a:chExt cx="0" cy="0"/>
        </a:xfrm>
      </p:grpSpPr>
      <p:sp>
        <p:nvSpPr>
          <p:cNvPr id="110" name="Espace réservé du texte 4"/>
          <p:cNvSpPr>
            <a:spLocks noGrp="1"/>
          </p:cNvSpPr>
          <p:nvPr>
            <p:ph type="body" sz="quarter" idx="101" hasCustomPrompt="1"/>
          </p:nvPr>
        </p:nvSpPr>
        <p:spPr>
          <a:xfrm>
            <a:off x="5457397" y="2242200"/>
            <a:ext cx="4113213" cy="2539350"/>
          </a:xfrm>
        </p:spPr>
        <p:txBody>
          <a:bodyPr>
            <a:noAutofit/>
          </a:bodyPr>
          <a:lstStyle>
            <a:lvl1pPr marL="171450" indent="-171450">
              <a:buFont typeface="Arial" panose="020B0604020202020204" pitchFamily="34" charset="0"/>
              <a:buChar char="•"/>
              <a:defRPr sz="1050"/>
            </a:lvl1pPr>
            <a:lvl2pPr marL="269875" indent="-95250">
              <a:spcBef>
                <a:spcPts val="0"/>
              </a:spcBef>
              <a:buFont typeface="Courier New" panose="02070309020205020404" pitchFamily="49" charset="0"/>
              <a:buChar char="o"/>
              <a:defRPr sz="1000"/>
            </a:lvl2pPr>
            <a:lvl3pPr>
              <a:defRPr sz="700"/>
            </a:lvl3pPr>
            <a:lvl4pPr>
              <a:defRPr sz="500"/>
            </a:lvl4pPr>
            <a:lvl5pPr>
              <a:defRPr sz="400"/>
            </a:lvl5pPr>
          </a:lstStyle>
          <a:p>
            <a:pPr lvl="0"/>
            <a:r>
              <a:rPr lang="fr-FR" dirty="0"/>
              <a:t>Modifiez les styles du texte du masque</a:t>
            </a:r>
          </a:p>
          <a:p>
            <a:pPr lvl="1"/>
            <a:r>
              <a:rPr lang="fr-FR" dirty="0"/>
              <a:t>Deuxième niveau</a:t>
            </a:r>
          </a:p>
          <a:p>
            <a:pPr lvl="2"/>
            <a:r>
              <a:rPr lang="fr-FR" dirty="0"/>
              <a:t>Troisième niveau</a:t>
            </a:r>
          </a:p>
        </p:txBody>
      </p:sp>
      <p:sp>
        <p:nvSpPr>
          <p:cNvPr id="43" name="Text Placeholder 13"/>
          <p:cNvSpPr>
            <a:spLocks noGrp="1"/>
          </p:cNvSpPr>
          <p:nvPr>
            <p:ph type="body" sz="quarter" idx="51" hasCustomPrompt="1"/>
          </p:nvPr>
        </p:nvSpPr>
        <p:spPr>
          <a:xfrm>
            <a:off x="5456297" y="993810"/>
            <a:ext cx="2231324" cy="212366"/>
          </a:xfrm>
          <a:prstGeom prst="rect">
            <a:avLst/>
          </a:prstGeom>
        </p:spPr>
        <p:txBody>
          <a:bodyPr wrap="square" tIns="0">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Objectifs :</a:t>
            </a:r>
          </a:p>
        </p:txBody>
      </p:sp>
      <p:cxnSp>
        <p:nvCxnSpPr>
          <p:cNvPr id="8" name="Straight Connector 7"/>
          <p:cNvCxnSpPr/>
          <p:nvPr/>
        </p:nvCxnSpPr>
        <p:spPr>
          <a:xfrm>
            <a:off x="4664968" y="868218"/>
            <a:ext cx="0" cy="5467927"/>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66" name="Text Placeholder 13"/>
          <p:cNvSpPr>
            <a:spLocks noGrp="1"/>
          </p:cNvSpPr>
          <p:nvPr>
            <p:ph type="body" sz="quarter" idx="85" hasCustomPrompt="1"/>
          </p:nvPr>
        </p:nvSpPr>
        <p:spPr>
          <a:xfrm>
            <a:off x="5456297" y="2077041"/>
            <a:ext cx="2231324" cy="212366"/>
          </a:xfrm>
          <a:prstGeom prst="rect">
            <a:avLst/>
          </a:prstGeom>
        </p:spPr>
        <p:txBody>
          <a:bodyPr wrap="square" tIns="0">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Approche adoptée :</a:t>
            </a:r>
          </a:p>
        </p:txBody>
      </p:sp>
      <p:sp>
        <p:nvSpPr>
          <p:cNvPr id="72" name="Text Placeholder 13"/>
          <p:cNvSpPr>
            <a:spLocks noGrp="1"/>
          </p:cNvSpPr>
          <p:nvPr>
            <p:ph type="body" sz="quarter" idx="87" hasCustomPrompt="1"/>
          </p:nvPr>
        </p:nvSpPr>
        <p:spPr>
          <a:xfrm>
            <a:off x="5456297" y="5363656"/>
            <a:ext cx="2231324" cy="212366"/>
          </a:xfrm>
          <a:prstGeom prst="rect">
            <a:avLst/>
          </a:prstGeom>
        </p:spPr>
        <p:txBody>
          <a:bodyPr wrap="square" tIns="0">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Résultats obtenus :</a:t>
            </a:r>
          </a:p>
        </p:txBody>
      </p:sp>
      <p:sp>
        <p:nvSpPr>
          <p:cNvPr id="77" name="Text Placeholder 13"/>
          <p:cNvSpPr>
            <a:spLocks noGrp="1"/>
          </p:cNvSpPr>
          <p:nvPr>
            <p:ph type="body" sz="quarter" idx="89" hasCustomPrompt="1"/>
          </p:nvPr>
        </p:nvSpPr>
        <p:spPr>
          <a:xfrm>
            <a:off x="857776" y="4921468"/>
            <a:ext cx="1694924" cy="212366"/>
          </a:xfrm>
          <a:prstGeom prst="rect">
            <a:avLst/>
          </a:prstGeom>
        </p:spPr>
        <p:txBody>
          <a:bodyPr wrap="square"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Durée de l’intervention : </a:t>
            </a:r>
          </a:p>
        </p:txBody>
      </p:sp>
      <p:sp>
        <p:nvSpPr>
          <p:cNvPr id="19" name="Freeform 5"/>
          <p:cNvSpPr>
            <a:spLocks noEditPoints="1"/>
          </p:cNvSpPr>
          <p:nvPr userDrawn="1"/>
        </p:nvSpPr>
        <p:spPr bwMode="auto">
          <a:xfrm>
            <a:off x="4875558" y="2074052"/>
            <a:ext cx="360954" cy="379795"/>
          </a:xfrm>
          <a:custGeom>
            <a:avLst/>
            <a:gdLst>
              <a:gd name="T0" fmla="*/ 191 w 305"/>
              <a:gd name="T1" fmla="*/ 165 h 321"/>
              <a:gd name="T2" fmla="*/ 207 w 305"/>
              <a:gd name="T3" fmla="*/ 144 h 321"/>
              <a:gd name="T4" fmla="*/ 281 w 305"/>
              <a:gd name="T5" fmla="*/ 125 h 321"/>
              <a:gd name="T6" fmla="*/ 297 w 305"/>
              <a:gd name="T7" fmla="*/ 67 h 321"/>
              <a:gd name="T8" fmla="*/ 258 w 305"/>
              <a:gd name="T9" fmla="*/ 101 h 321"/>
              <a:gd name="T10" fmla="*/ 215 w 305"/>
              <a:gd name="T11" fmla="*/ 58 h 321"/>
              <a:gd name="T12" fmla="*/ 249 w 305"/>
              <a:gd name="T13" fmla="*/ 19 h 321"/>
              <a:gd name="T14" fmla="*/ 191 w 305"/>
              <a:gd name="T15" fmla="*/ 35 h 321"/>
              <a:gd name="T16" fmla="*/ 172 w 305"/>
              <a:gd name="T17" fmla="*/ 109 h 321"/>
              <a:gd name="T18" fmla="*/ 96 w 305"/>
              <a:gd name="T19" fmla="*/ 86 h 321"/>
              <a:gd name="T20" fmla="*/ 96 w 305"/>
              <a:gd name="T21" fmla="*/ 81 h 321"/>
              <a:gd name="T22" fmla="*/ 95 w 305"/>
              <a:gd name="T23" fmla="*/ 0 h 321"/>
              <a:gd name="T24" fmla="*/ 48 w 305"/>
              <a:gd name="T25" fmla="*/ 53 h 321"/>
              <a:gd name="T26" fmla="*/ 34 w 305"/>
              <a:gd name="T27" fmla="*/ 75 h 321"/>
              <a:gd name="T28" fmla="*/ 29 w 305"/>
              <a:gd name="T29" fmla="*/ 81 h 321"/>
              <a:gd name="T30" fmla="*/ 27 w 305"/>
              <a:gd name="T31" fmla="*/ 84 h 321"/>
              <a:gd name="T32" fmla="*/ 22 w 305"/>
              <a:gd name="T33" fmla="*/ 92 h 321"/>
              <a:gd name="T34" fmla="*/ 20 w 305"/>
              <a:gd name="T35" fmla="*/ 95 h 321"/>
              <a:gd name="T36" fmla="*/ 17 w 305"/>
              <a:gd name="T37" fmla="*/ 102 h 321"/>
              <a:gd name="T38" fmla="*/ 13 w 305"/>
              <a:gd name="T39" fmla="*/ 113 h 321"/>
              <a:gd name="T40" fmla="*/ 11 w 305"/>
              <a:gd name="T41" fmla="*/ 121 h 321"/>
              <a:gd name="T42" fmla="*/ 10 w 305"/>
              <a:gd name="T43" fmla="*/ 131 h 321"/>
              <a:gd name="T44" fmla="*/ 10 w 305"/>
              <a:gd name="T45" fmla="*/ 140 h 321"/>
              <a:gd name="T46" fmla="*/ 10 w 305"/>
              <a:gd name="T47" fmla="*/ 145 h 321"/>
              <a:gd name="T48" fmla="*/ 11 w 305"/>
              <a:gd name="T49" fmla="*/ 150 h 321"/>
              <a:gd name="T50" fmla="*/ 14 w 305"/>
              <a:gd name="T51" fmla="*/ 163 h 321"/>
              <a:gd name="T52" fmla="*/ 23 w 305"/>
              <a:gd name="T53" fmla="*/ 166 h 321"/>
              <a:gd name="T54" fmla="*/ 26 w 305"/>
              <a:gd name="T55" fmla="*/ 154 h 321"/>
              <a:gd name="T56" fmla="*/ 27 w 305"/>
              <a:gd name="T57" fmla="*/ 149 h 321"/>
              <a:gd name="T58" fmla="*/ 29 w 305"/>
              <a:gd name="T59" fmla="*/ 145 h 321"/>
              <a:gd name="T60" fmla="*/ 30 w 305"/>
              <a:gd name="T61" fmla="*/ 141 h 321"/>
              <a:gd name="T62" fmla="*/ 33 w 305"/>
              <a:gd name="T63" fmla="*/ 136 h 321"/>
              <a:gd name="T64" fmla="*/ 36 w 305"/>
              <a:gd name="T65" fmla="*/ 132 h 321"/>
              <a:gd name="T66" fmla="*/ 39 w 305"/>
              <a:gd name="T67" fmla="*/ 127 h 321"/>
              <a:gd name="T68" fmla="*/ 44 w 305"/>
              <a:gd name="T69" fmla="*/ 122 h 321"/>
              <a:gd name="T70" fmla="*/ 49 w 305"/>
              <a:gd name="T71" fmla="*/ 118 h 321"/>
              <a:gd name="T72" fmla="*/ 52 w 305"/>
              <a:gd name="T73" fmla="*/ 116 h 321"/>
              <a:gd name="T74" fmla="*/ 58 w 305"/>
              <a:gd name="T75" fmla="*/ 113 h 321"/>
              <a:gd name="T76" fmla="*/ 63 w 305"/>
              <a:gd name="T77" fmla="*/ 110 h 321"/>
              <a:gd name="T78" fmla="*/ 65 w 305"/>
              <a:gd name="T79" fmla="*/ 109 h 321"/>
              <a:gd name="T80" fmla="*/ 68 w 305"/>
              <a:gd name="T81" fmla="*/ 109 h 321"/>
              <a:gd name="T82" fmla="*/ 119 w 305"/>
              <a:gd name="T83" fmla="*/ 160 h 321"/>
              <a:gd name="T84" fmla="*/ 15 w 305"/>
              <a:gd name="T85" fmla="*/ 260 h 321"/>
              <a:gd name="T86" fmla="*/ 56 w 305"/>
              <a:gd name="T87" fmla="*/ 302 h 321"/>
              <a:gd name="T88" fmla="*/ 148 w 305"/>
              <a:gd name="T89" fmla="*/ 205 h 321"/>
              <a:gd name="T90" fmla="*/ 252 w 305"/>
              <a:gd name="T91" fmla="*/ 310 h 321"/>
              <a:gd name="T92" fmla="*/ 294 w 305"/>
              <a:gd name="T93" fmla="*/ 268 h 321"/>
              <a:gd name="T94" fmla="*/ 26 w 305"/>
              <a:gd name="T95" fmla="*/ 291 h 321"/>
              <a:gd name="T96" fmla="*/ 43 w 305"/>
              <a:gd name="T97" fmla="*/ 27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5" h="321">
                <a:moveTo>
                  <a:pt x="294" y="268"/>
                </a:moveTo>
                <a:cubicBezTo>
                  <a:pt x="191" y="165"/>
                  <a:pt x="191" y="165"/>
                  <a:pt x="191" y="165"/>
                </a:cubicBezTo>
                <a:cubicBezTo>
                  <a:pt x="190" y="164"/>
                  <a:pt x="189" y="164"/>
                  <a:pt x="188" y="163"/>
                </a:cubicBezTo>
                <a:cubicBezTo>
                  <a:pt x="207" y="144"/>
                  <a:pt x="207" y="144"/>
                  <a:pt x="207" y="144"/>
                </a:cubicBezTo>
                <a:cubicBezTo>
                  <a:pt x="207" y="143"/>
                  <a:pt x="208" y="142"/>
                  <a:pt x="209" y="141"/>
                </a:cubicBezTo>
                <a:cubicBezTo>
                  <a:pt x="233" y="150"/>
                  <a:pt x="262" y="145"/>
                  <a:pt x="281" y="125"/>
                </a:cubicBezTo>
                <a:cubicBezTo>
                  <a:pt x="295" y="111"/>
                  <a:pt x="302" y="92"/>
                  <a:pt x="301" y="72"/>
                </a:cubicBezTo>
                <a:cubicBezTo>
                  <a:pt x="300" y="69"/>
                  <a:pt x="299" y="67"/>
                  <a:pt x="297" y="67"/>
                </a:cubicBezTo>
                <a:cubicBezTo>
                  <a:pt x="295" y="66"/>
                  <a:pt x="292" y="66"/>
                  <a:pt x="291" y="68"/>
                </a:cubicBezTo>
                <a:cubicBezTo>
                  <a:pt x="258" y="101"/>
                  <a:pt x="258" y="101"/>
                  <a:pt x="258" y="101"/>
                </a:cubicBezTo>
                <a:cubicBezTo>
                  <a:pt x="224" y="92"/>
                  <a:pt x="224" y="92"/>
                  <a:pt x="224" y="92"/>
                </a:cubicBezTo>
                <a:cubicBezTo>
                  <a:pt x="215" y="58"/>
                  <a:pt x="215" y="58"/>
                  <a:pt x="215" y="58"/>
                </a:cubicBezTo>
                <a:cubicBezTo>
                  <a:pt x="248" y="25"/>
                  <a:pt x="248" y="25"/>
                  <a:pt x="248" y="25"/>
                </a:cubicBezTo>
                <a:cubicBezTo>
                  <a:pt x="249" y="24"/>
                  <a:pt x="250" y="21"/>
                  <a:pt x="249" y="19"/>
                </a:cubicBezTo>
                <a:cubicBezTo>
                  <a:pt x="248" y="17"/>
                  <a:pt x="246" y="15"/>
                  <a:pt x="244" y="15"/>
                </a:cubicBezTo>
                <a:cubicBezTo>
                  <a:pt x="224" y="14"/>
                  <a:pt x="205" y="21"/>
                  <a:pt x="191" y="35"/>
                </a:cubicBezTo>
                <a:cubicBezTo>
                  <a:pt x="171" y="54"/>
                  <a:pt x="166" y="82"/>
                  <a:pt x="175" y="107"/>
                </a:cubicBezTo>
                <a:cubicBezTo>
                  <a:pt x="174" y="107"/>
                  <a:pt x="173" y="108"/>
                  <a:pt x="172" y="109"/>
                </a:cubicBezTo>
                <a:cubicBezTo>
                  <a:pt x="145" y="135"/>
                  <a:pt x="145" y="135"/>
                  <a:pt x="145" y="135"/>
                </a:cubicBezTo>
                <a:cubicBezTo>
                  <a:pt x="96" y="86"/>
                  <a:pt x="96" y="86"/>
                  <a:pt x="96" y="86"/>
                </a:cubicBezTo>
                <a:cubicBezTo>
                  <a:pt x="96" y="85"/>
                  <a:pt x="95" y="85"/>
                  <a:pt x="94" y="84"/>
                </a:cubicBezTo>
                <a:cubicBezTo>
                  <a:pt x="95" y="83"/>
                  <a:pt x="96" y="82"/>
                  <a:pt x="96" y="81"/>
                </a:cubicBezTo>
                <a:cubicBezTo>
                  <a:pt x="106" y="83"/>
                  <a:pt x="125" y="63"/>
                  <a:pt x="141" y="47"/>
                </a:cubicBezTo>
                <a:cubicBezTo>
                  <a:pt x="95" y="0"/>
                  <a:pt x="95" y="0"/>
                  <a:pt x="95" y="0"/>
                </a:cubicBezTo>
                <a:cubicBezTo>
                  <a:pt x="74" y="21"/>
                  <a:pt x="58" y="35"/>
                  <a:pt x="60" y="45"/>
                </a:cubicBezTo>
                <a:cubicBezTo>
                  <a:pt x="55" y="48"/>
                  <a:pt x="51" y="50"/>
                  <a:pt x="48" y="53"/>
                </a:cubicBezTo>
                <a:cubicBezTo>
                  <a:pt x="42" y="60"/>
                  <a:pt x="42" y="60"/>
                  <a:pt x="42" y="60"/>
                </a:cubicBezTo>
                <a:cubicBezTo>
                  <a:pt x="37" y="64"/>
                  <a:pt x="35" y="70"/>
                  <a:pt x="34" y="75"/>
                </a:cubicBezTo>
                <a:cubicBezTo>
                  <a:pt x="33" y="76"/>
                  <a:pt x="32" y="77"/>
                  <a:pt x="32" y="78"/>
                </a:cubicBezTo>
                <a:cubicBezTo>
                  <a:pt x="29" y="81"/>
                  <a:pt x="29" y="81"/>
                  <a:pt x="29" y="81"/>
                </a:cubicBezTo>
                <a:cubicBezTo>
                  <a:pt x="29" y="81"/>
                  <a:pt x="29" y="81"/>
                  <a:pt x="29" y="81"/>
                </a:cubicBezTo>
                <a:cubicBezTo>
                  <a:pt x="27" y="84"/>
                  <a:pt x="27" y="84"/>
                  <a:pt x="27" y="84"/>
                </a:cubicBezTo>
                <a:cubicBezTo>
                  <a:pt x="25" y="86"/>
                  <a:pt x="24" y="88"/>
                  <a:pt x="23" y="90"/>
                </a:cubicBezTo>
                <a:cubicBezTo>
                  <a:pt x="23" y="91"/>
                  <a:pt x="22" y="92"/>
                  <a:pt x="22" y="92"/>
                </a:cubicBezTo>
                <a:cubicBezTo>
                  <a:pt x="22" y="92"/>
                  <a:pt x="21" y="93"/>
                  <a:pt x="21" y="93"/>
                </a:cubicBezTo>
                <a:cubicBezTo>
                  <a:pt x="20" y="95"/>
                  <a:pt x="20" y="95"/>
                  <a:pt x="20" y="95"/>
                </a:cubicBezTo>
                <a:cubicBezTo>
                  <a:pt x="19" y="97"/>
                  <a:pt x="18" y="99"/>
                  <a:pt x="17" y="102"/>
                </a:cubicBezTo>
                <a:cubicBezTo>
                  <a:pt x="17" y="102"/>
                  <a:pt x="17" y="102"/>
                  <a:pt x="17" y="102"/>
                </a:cubicBezTo>
                <a:cubicBezTo>
                  <a:pt x="15" y="105"/>
                  <a:pt x="14" y="108"/>
                  <a:pt x="13" y="111"/>
                </a:cubicBezTo>
                <a:cubicBezTo>
                  <a:pt x="13" y="113"/>
                  <a:pt x="13" y="113"/>
                  <a:pt x="13" y="113"/>
                </a:cubicBezTo>
                <a:cubicBezTo>
                  <a:pt x="12" y="114"/>
                  <a:pt x="12" y="115"/>
                  <a:pt x="12" y="117"/>
                </a:cubicBezTo>
                <a:cubicBezTo>
                  <a:pt x="11" y="121"/>
                  <a:pt x="11" y="121"/>
                  <a:pt x="11" y="121"/>
                </a:cubicBezTo>
                <a:cubicBezTo>
                  <a:pt x="10" y="124"/>
                  <a:pt x="10" y="127"/>
                  <a:pt x="10" y="129"/>
                </a:cubicBezTo>
                <a:cubicBezTo>
                  <a:pt x="10" y="131"/>
                  <a:pt x="10" y="131"/>
                  <a:pt x="10" y="131"/>
                </a:cubicBezTo>
                <a:cubicBezTo>
                  <a:pt x="9" y="133"/>
                  <a:pt x="9" y="136"/>
                  <a:pt x="9" y="138"/>
                </a:cubicBezTo>
                <a:cubicBezTo>
                  <a:pt x="10" y="139"/>
                  <a:pt x="10" y="139"/>
                  <a:pt x="10" y="140"/>
                </a:cubicBezTo>
                <a:cubicBezTo>
                  <a:pt x="10" y="141"/>
                  <a:pt x="10" y="141"/>
                  <a:pt x="10" y="141"/>
                </a:cubicBezTo>
                <a:cubicBezTo>
                  <a:pt x="10" y="142"/>
                  <a:pt x="10" y="143"/>
                  <a:pt x="10" y="145"/>
                </a:cubicBezTo>
                <a:cubicBezTo>
                  <a:pt x="10" y="148"/>
                  <a:pt x="10" y="148"/>
                  <a:pt x="10" y="148"/>
                </a:cubicBezTo>
                <a:cubicBezTo>
                  <a:pt x="11" y="149"/>
                  <a:pt x="11" y="150"/>
                  <a:pt x="11" y="150"/>
                </a:cubicBezTo>
                <a:cubicBezTo>
                  <a:pt x="11" y="152"/>
                  <a:pt x="11" y="153"/>
                  <a:pt x="12" y="155"/>
                </a:cubicBezTo>
                <a:cubicBezTo>
                  <a:pt x="14" y="163"/>
                  <a:pt x="14" y="163"/>
                  <a:pt x="14" y="163"/>
                </a:cubicBezTo>
                <a:cubicBezTo>
                  <a:pt x="15" y="166"/>
                  <a:pt x="17" y="167"/>
                  <a:pt x="20" y="167"/>
                </a:cubicBezTo>
                <a:cubicBezTo>
                  <a:pt x="21" y="167"/>
                  <a:pt x="22" y="166"/>
                  <a:pt x="23" y="166"/>
                </a:cubicBezTo>
                <a:cubicBezTo>
                  <a:pt x="24" y="165"/>
                  <a:pt x="25" y="164"/>
                  <a:pt x="25" y="162"/>
                </a:cubicBezTo>
                <a:cubicBezTo>
                  <a:pt x="26" y="154"/>
                  <a:pt x="26" y="154"/>
                  <a:pt x="26" y="154"/>
                </a:cubicBezTo>
                <a:cubicBezTo>
                  <a:pt x="26" y="153"/>
                  <a:pt x="27" y="152"/>
                  <a:pt x="27" y="151"/>
                </a:cubicBezTo>
                <a:cubicBezTo>
                  <a:pt x="27" y="150"/>
                  <a:pt x="27" y="150"/>
                  <a:pt x="27" y="149"/>
                </a:cubicBezTo>
                <a:cubicBezTo>
                  <a:pt x="28" y="146"/>
                  <a:pt x="28" y="146"/>
                  <a:pt x="28" y="146"/>
                </a:cubicBezTo>
                <a:cubicBezTo>
                  <a:pt x="28" y="146"/>
                  <a:pt x="29" y="145"/>
                  <a:pt x="29" y="145"/>
                </a:cubicBezTo>
                <a:cubicBezTo>
                  <a:pt x="29" y="144"/>
                  <a:pt x="29" y="144"/>
                  <a:pt x="29" y="143"/>
                </a:cubicBezTo>
                <a:cubicBezTo>
                  <a:pt x="30" y="143"/>
                  <a:pt x="30" y="142"/>
                  <a:pt x="30" y="141"/>
                </a:cubicBezTo>
                <a:cubicBezTo>
                  <a:pt x="31" y="140"/>
                  <a:pt x="31" y="139"/>
                  <a:pt x="32" y="138"/>
                </a:cubicBezTo>
                <a:cubicBezTo>
                  <a:pt x="32" y="137"/>
                  <a:pt x="33" y="136"/>
                  <a:pt x="33" y="136"/>
                </a:cubicBezTo>
                <a:cubicBezTo>
                  <a:pt x="34" y="134"/>
                  <a:pt x="35" y="133"/>
                  <a:pt x="36" y="132"/>
                </a:cubicBezTo>
                <a:cubicBezTo>
                  <a:pt x="36" y="132"/>
                  <a:pt x="36" y="132"/>
                  <a:pt x="36" y="132"/>
                </a:cubicBezTo>
                <a:cubicBezTo>
                  <a:pt x="38" y="129"/>
                  <a:pt x="38" y="129"/>
                  <a:pt x="38" y="129"/>
                </a:cubicBezTo>
                <a:cubicBezTo>
                  <a:pt x="38" y="128"/>
                  <a:pt x="39" y="128"/>
                  <a:pt x="39" y="127"/>
                </a:cubicBezTo>
                <a:cubicBezTo>
                  <a:pt x="40" y="127"/>
                  <a:pt x="40" y="126"/>
                  <a:pt x="40" y="126"/>
                </a:cubicBezTo>
                <a:cubicBezTo>
                  <a:pt x="41" y="124"/>
                  <a:pt x="43" y="123"/>
                  <a:pt x="44" y="122"/>
                </a:cubicBezTo>
                <a:cubicBezTo>
                  <a:pt x="45" y="121"/>
                  <a:pt x="45" y="121"/>
                  <a:pt x="45" y="121"/>
                </a:cubicBezTo>
                <a:cubicBezTo>
                  <a:pt x="46" y="120"/>
                  <a:pt x="47" y="119"/>
                  <a:pt x="49" y="118"/>
                </a:cubicBezTo>
                <a:cubicBezTo>
                  <a:pt x="49" y="118"/>
                  <a:pt x="50" y="118"/>
                  <a:pt x="50" y="117"/>
                </a:cubicBezTo>
                <a:cubicBezTo>
                  <a:pt x="51" y="117"/>
                  <a:pt x="51" y="116"/>
                  <a:pt x="52" y="116"/>
                </a:cubicBezTo>
                <a:cubicBezTo>
                  <a:pt x="53" y="115"/>
                  <a:pt x="54" y="115"/>
                  <a:pt x="55" y="114"/>
                </a:cubicBezTo>
                <a:cubicBezTo>
                  <a:pt x="58" y="113"/>
                  <a:pt x="58" y="113"/>
                  <a:pt x="58" y="113"/>
                </a:cubicBezTo>
                <a:cubicBezTo>
                  <a:pt x="60" y="111"/>
                  <a:pt x="60" y="111"/>
                  <a:pt x="60" y="111"/>
                </a:cubicBezTo>
                <a:cubicBezTo>
                  <a:pt x="61" y="111"/>
                  <a:pt x="62" y="111"/>
                  <a:pt x="63" y="110"/>
                </a:cubicBezTo>
                <a:cubicBezTo>
                  <a:pt x="63" y="110"/>
                  <a:pt x="64" y="110"/>
                  <a:pt x="64" y="110"/>
                </a:cubicBezTo>
                <a:cubicBezTo>
                  <a:pt x="65" y="110"/>
                  <a:pt x="65" y="109"/>
                  <a:pt x="65" y="109"/>
                </a:cubicBezTo>
                <a:cubicBezTo>
                  <a:pt x="66" y="109"/>
                  <a:pt x="66" y="109"/>
                  <a:pt x="67" y="109"/>
                </a:cubicBezTo>
                <a:cubicBezTo>
                  <a:pt x="68" y="109"/>
                  <a:pt x="68" y="109"/>
                  <a:pt x="68" y="109"/>
                </a:cubicBezTo>
                <a:cubicBezTo>
                  <a:pt x="68" y="110"/>
                  <a:pt x="69" y="111"/>
                  <a:pt x="70" y="112"/>
                </a:cubicBezTo>
                <a:cubicBezTo>
                  <a:pt x="119" y="160"/>
                  <a:pt x="119" y="160"/>
                  <a:pt x="119" y="160"/>
                </a:cubicBezTo>
                <a:cubicBezTo>
                  <a:pt x="15" y="260"/>
                  <a:pt x="15" y="260"/>
                  <a:pt x="15" y="260"/>
                </a:cubicBezTo>
                <a:cubicBezTo>
                  <a:pt x="15" y="260"/>
                  <a:pt x="15" y="260"/>
                  <a:pt x="15" y="260"/>
                </a:cubicBezTo>
                <a:cubicBezTo>
                  <a:pt x="2" y="273"/>
                  <a:pt x="0" y="292"/>
                  <a:pt x="13" y="305"/>
                </a:cubicBezTo>
                <a:cubicBezTo>
                  <a:pt x="26" y="318"/>
                  <a:pt x="44" y="315"/>
                  <a:pt x="56" y="302"/>
                </a:cubicBezTo>
                <a:cubicBezTo>
                  <a:pt x="57" y="302"/>
                  <a:pt x="57" y="301"/>
                  <a:pt x="57" y="301"/>
                </a:cubicBezTo>
                <a:cubicBezTo>
                  <a:pt x="148" y="205"/>
                  <a:pt x="148" y="205"/>
                  <a:pt x="148" y="205"/>
                </a:cubicBezTo>
                <a:cubicBezTo>
                  <a:pt x="149" y="206"/>
                  <a:pt x="149" y="206"/>
                  <a:pt x="150" y="207"/>
                </a:cubicBezTo>
                <a:cubicBezTo>
                  <a:pt x="252" y="310"/>
                  <a:pt x="252" y="310"/>
                  <a:pt x="252" y="310"/>
                </a:cubicBezTo>
                <a:cubicBezTo>
                  <a:pt x="264" y="321"/>
                  <a:pt x="283" y="321"/>
                  <a:pt x="294" y="310"/>
                </a:cubicBezTo>
                <a:cubicBezTo>
                  <a:pt x="305" y="298"/>
                  <a:pt x="305" y="279"/>
                  <a:pt x="294" y="268"/>
                </a:cubicBezTo>
                <a:close/>
                <a:moveTo>
                  <a:pt x="43" y="291"/>
                </a:moveTo>
                <a:cubicBezTo>
                  <a:pt x="38" y="296"/>
                  <a:pt x="31" y="296"/>
                  <a:pt x="26" y="291"/>
                </a:cubicBezTo>
                <a:cubicBezTo>
                  <a:pt x="21" y="286"/>
                  <a:pt x="21" y="279"/>
                  <a:pt x="26" y="274"/>
                </a:cubicBezTo>
                <a:cubicBezTo>
                  <a:pt x="31" y="269"/>
                  <a:pt x="38" y="269"/>
                  <a:pt x="43" y="274"/>
                </a:cubicBezTo>
                <a:cubicBezTo>
                  <a:pt x="48" y="279"/>
                  <a:pt x="48" y="286"/>
                  <a:pt x="43" y="29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a:p>
        </p:txBody>
      </p:sp>
      <p:grpSp>
        <p:nvGrpSpPr>
          <p:cNvPr id="20" name="Group 8"/>
          <p:cNvGrpSpPr>
            <a:grpSpLocks noChangeAspect="1"/>
          </p:cNvGrpSpPr>
          <p:nvPr userDrawn="1"/>
        </p:nvGrpSpPr>
        <p:grpSpPr bwMode="auto">
          <a:xfrm>
            <a:off x="4898009" y="5360517"/>
            <a:ext cx="346532" cy="443813"/>
            <a:chOff x="744" y="857"/>
            <a:chExt cx="659" cy="844"/>
          </a:xfrm>
          <a:solidFill>
            <a:srgbClr val="C00000"/>
          </a:solidFill>
        </p:grpSpPr>
        <p:sp>
          <p:nvSpPr>
            <p:cNvPr id="22" name="Freeform 9"/>
            <p:cNvSpPr>
              <a:spLocks/>
            </p:cNvSpPr>
            <p:nvPr userDrawn="1"/>
          </p:nvSpPr>
          <p:spPr bwMode="auto">
            <a:xfrm>
              <a:off x="744" y="857"/>
              <a:ext cx="659" cy="844"/>
            </a:xfrm>
            <a:custGeom>
              <a:avLst/>
              <a:gdLst>
                <a:gd name="T0" fmla="*/ 2300 w 2500"/>
                <a:gd name="T1" fmla="*/ 2950 h 3200"/>
                <a:gd name="T2" fmla="*/ 2250 w 2500"/>
                <a:gd name="T3" fmla="*/ 3000 h 3200"/>
                <a:gd name="T4" fmla="*/ 2200 w 2500"/>
                <a:gd name="T5" fmla="*/ 2950 h 3200"/>
                <a:gd name="T6" fmla="*/ 2200 w 2500"/>
                <a:gd name="T7" fmla="*/ 100 h 3200"/>
                <a:gd name="T8" fmla="*/ 100 w 2500"/>
                <a:gd name="T9" fmla="*/ 100 h 3200"/>
                <a:gd name="T10" fmla="*/ 100 w 2500"/>
                <a:gd name="T11" fmla="*/ 3100 h 3200"/>
                <a:gd name="T12" fmla="*/ 2400 w 2500"/>
                <a:gd name="T13" fmla="*/ 3100 h 3200"/>
                <a:gd name="T14" fmla="*/ 2400 w 2500"/>
                <a:gd name="T15" fmla="*/ 2050 h 3200"/>
                <a:gd name="T16" fmla="*/ 2450 w 2500"/>
                <a:gd name="T17" fmla="*/ 2000 h 3200"/>
                <a:gd name="T18" fmla="*/ 2500 w 2500"/>
                <a:gd name="T19" fmla="*/ 2050 h 3200"/>
                <a:gd name="T20" fmla="*/ 2500 w 2500"/>
                <a:gd name="T21" fmla="*/ 3145 h 3200"/>
                <a:gd name="T22" fmla="*/ 2500 w 2500"/>
                <a:gd name="T23" fmla="*/ 3150 h 3200"/>
                <a:gd name="T24" fmla="*/ 2450 w 2500"/>
                <a:gd name="T25" fmla="*/ 3200 h 3200"/>
                <a:gd name="T26" fmla="*/ 51 w 2500"/>
                <a:gd name="T27" fmla="*/ 3200 h 3200"/>
                <a:gd name="T28" fmla="*/ 51 w 2500"/>
                <a:gd name="T29" fmla="*/ 3200 h 3200"/>
                <a:gd name="T30" fmla="*/ 1 w 2500"/>
                <a:gd name="T31" fmla="*/ 3150 h 3200"/>
                <a:gd name="T32" fmla="*/ 0 w 2500"/>
                <a:gd name="T33" fmla="*/ 55 h 3200"/>
                <a:gd name="T34" fmla="*/ 0 w 2500"/>
                <a:gd name="T35" fmla="*/ 50 h 3200"/>
                <a:gd name="T36" fmla="*/ 50 w 2500"/>
                <a:gd name="T37" fmla="*/ 0 h 3200"/>
                <a:gd name="T38" fmla="*/ 2249 w 2500"/>
                <a:gd name="T39" fmla="*/ 0 h 3200"/>
                <a:gd name="T40" fmla="*/ 2249 w 2500"/>
                <a:gd name="T41" fmla="*/ 0 h 3200"/>
                <a:gd name="T42" fmla="*/ 2299 w 2500"/>
                <a:gd name="T43" fmla="*/ 50 h 3200"/>
                <a:gd name="T44" fmla="*/ 2300 w 2500"/>
                <a:gd name="T45" fmla="*/ 2950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00" h="3200">
                  <a:moveTo>
                    <a:pt x="2300" y="2950"/>
                  </a:moveTo>
                  <a:cubicBezTo>
                    <a:pt x="2300" y="2977"/>
                    <a:pt x="2277" y="3000"/>
                    <a:pt x="2250" y="3000"/>
                  </a:cubicBezTo>
                  <a:cubicBezTo>
                    <a:pt x="2222" y="3000"/>
                    <a:pt x="2200" y="2977"/>
                    <a:pt x="2200" y="2950"/>
                  </a:cubicBezTo>
                  <a:cubicBezTo>
                    <a:pt x="2200" y="100"/>
                    <a:pt x="2200" y="100"/>
                    <a:pt x="2200" y="100"/>
                  </a:cubicBezTo>
                  <a:cubicBezTo>
                    <a:pt x="100" y="100"/>
                    <a:pt x="100" y="100"/>
                    <a:pt x="100" y="100"/>
                  </a:cubicBezTo>
                  <a:cubicBezTo>
                    <a:pt x="100" y="3100"/>
                    <a:pt x="100" y="3100"/>
                    <a:pt x="100" y="3100"/>
                  </a:cubicBezTo>
                  <a:cubicBezTo>
                    <a:pt x="2400" y="3100"/>
                    <a:pt x="2400" y="3100"/>
                    <a:pt x="2400" y="3100"/>
                  </a:cubicBezTo>
                  <a:cubicBezTo>
                    <a:pt x="2400" y="2050"/>
                    <a:pt x="2400" y="2050"/>
                    <a:pt x="2400" y="2050"/>
                  </a:cubicBezTo>
                  <a:cubicBezTo>
                    <a:pt x="2400" y="2023"/>
                    <a:pt x="2423" y="2000"/>
                    <a:pt x="2450" y="2000"/>
                  </a:cubicBezTo>
                  <a:cubicBezTo>
                    <a:pt x="2478" y="2000"/>
                    <a:pt x="2500" y="2023"/>
                    <a:pt x="2500" y="2050"/>
                  </a:cubicBezTo>
                  <a:cubicBezTo>
                    <a:pt x="2500" y="3145"/>
                    <a:pt x="2500" y="3145"/>
                    <a:pt x="2500" y="3145"/>
                  </a:cubicBezTo>
                  <a:cubicBezTo>
                    <a:pt x="2500" y="3150"/>
                    <a:pt x="2500" y="3150"/>
                    <a:pt x="2500" y="3150"/>
                  </a:cubicBezTo>
                  <a:cubicBezTo>
                    <a:pt x="2500" y="3178"/>
                    <a:pt x="2478" y="3200"/>
                    <a:pt x="2450" y="3200"/>
                  </a:cubicBezTo>
                  <a:cubicBezTo>
                    <a:pt x="51" y="3200"/>
                    <a:pt x="51" y="3200"/>
                    <a:pt x="51" y="3200"/>
                  </a:cubicBezTo>
                  <a:cubicBezTo>
                    <a:pt x="51" y="3200"/>
                    <a:pt x="51" y="3200"/>
                    <a:pt x="51" y="3200"/>
                  </a:cubicBezTo>
                  <a:cubicBezTo>
                    <a:pt x="23" y="3200"/>
                    <a:pt x="1" y="3178"/>
                    <a:pt x="1" y="3150"/>
                  </a:cubicBezTo>
                  <a:cubicBezTo>
                    <a:pt x="0" y="55"/>
                    <a:pt x="0" y="55"/>
                    <a:pt x="0" y="55"/>
                  </a:cubicBezTo>
                  <a:cubicBezTo>
                    <a:pt x="0" y="50"/>
                    <a:pt x="0" y="50"/>
                    <a:pt x="0" y="50"/>
                  </a:cubicBezTo>
                  <a:cubicBezTo>
                    <a:pt x="0" y="22"/>
                    <a:pt x="22" y="0"/>
                    <a:pt x="50" y="0"/>
                  </a:cubicBezTo>
                  <a:cubicBezTo>
                    <a:pt x="2249" y="0"/>
                    <a:pt x="2249" y="0"/>
                    <a:pt x="2249" y="0"/>
                  </a:cubicBezTo>
                  <a:cubicBezTo>
                    <a:pt x="2249" y="0"/>
                    <a:pt x="2249" y="0"/>
                    <a:pt x="2249" y="0"/>
                  </a:cubicBezTo>
                  <a:cubicBezTo>
                    <a:pt x="2277" y="0"/>
                    <a:pt x="2299" y="22"/>
                    <a:pt x="2299" y="50"/>
                  </a:cubicBezTo>
                  <a:lnTo>
                    <a:pt x="2300" y="295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10"/>
            <p:cNvSpPr>
              <a:spLocks/>
            </p:cNvSpPr>
            <p:nvPr userDrawn="1"/>
          </p:nvSpPr>
          <p:spPr bwMode="auto">
            <a:xfrm>
              <a:off x="849" y="1279"/>
              <a:ext cx="397" cy="27"/>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8"/>
                    <a:pt x="0" y="50"/>
                  </a:cubicBezTo>
                  <a:cubicBezTo>
                    <a:pt x="0" y="23"/>
                    <a:pt x="23" y="0"/>
                    <a:pt x="50" y="0"/>
                  </a:cubicBezTo>
                  <a:cubicBezTo>
                    <a:pt x="1455" y="0"/>
                    <a:pt x="1455" y="0"/>
                    <a:pt x="1455" y="0"/>
                  </a:cubicBezTo>
                  <a:cubicBezTo>
                    <a:pt x="1483" y="0"/>
                    <a:pt x="1505" y="23"/>
                    <a:pt x="1505" y="50"/>
                  </a:cubicBezTo>
                  <a:cubicBezTo>
                    <a:pt x="1505" y="78"/>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11"/>
            <p:cNvSpPr>
              <a:spLocks/>
            </p:cNvSpPr>
            <p:nvPr userDrawn="1"/>
          </p:nvSpPr>
          <p:spPr bwMode="auto">
            <a:xfrm>
              <a:off x="849" y="1358"/>
              <a:ext cx="397" cy="27"/>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8"/>
                    <a:pt x="0" y="50"/>
                  </a:cubicBezTo>
                  <a:cubicBezTo>
                    <a:pt x="0" y="23"/>
                    <a:pt x="23" y="0"/>
                    <a:pt x="50" y="0"/>
                  </a:cubicBezTo>
                  <a:cubicBezTo>
                    <a:pt x="1455" y="0"/>
                    <a:pt x="1455" y="0"/>
                    <a:pt x="1455" y="0"/>
                  </a:cubicBezTo>
                  <a:cubicBezTo>
                    <a:pt x="1483" y="0"/>
                    <a:pt x="1505" y="23"/>
                    <a:pt x="1505" y="50"/>
                  </a:cubicBezTo>
                  <a:cubicBezTo>
                    <a:pt x="1505" y="78"/>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12"/>
            <p:cNvSpPr>
              <a:spLocks/>
            </p:cNvSpPr>
            <p:nvPr userDrawn="1"/>
          </p:nvSpPr>
          <p:spPr bwMode="auto">
            <a:xfrm>
              <a:off x="849" y="1437"/>
              <a:ext cx="266" cy="27"/>
            </a:xfrm>
            <a:custGeom>
              <a:avLst/>
              <a:gdLst>
                <a:gd name="T0" fmla="*/ 50 w 1008"/>
                <a:gd name="T1" fmla="*/ 100 h 100"/>
                <a:gd name="T2" fmla="*/ 0 w 1008"/>
                <a:gd name="T3" fmla="*/ 50 h 100"/>
                <a:gd name="T4" fmla="*/ 50 w 1008"/>
                <a:gd name="T5" fmla="*/ 0 h 100"/>
                <a:gd name="T6" fmla="*/ 958 w 1008"/>
                <a:gd name="T7" fmla="*/ 0 h 100"/>
                <a:gd name="T8" fmla="*/ 1008 w 1008"/>
                <a:gd name="T9" fmla="*/ 50 h 100"/>
                <a:gd name="T10" fmla="*/ 958 w 1008"/>
                <a:gd name="T11" fmla="*/ 100 h 100"/>
                <a:gd name="T12" fmla="*/ 50 w 1008"/>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008" h="100">
                  <a:moveTo>
                    <a:pt x="50" y="100"/>
                  </a:moveTo>
                  <a:cubicBezTo>
                    <a:pt x="23" y="100"/>
                    <a:pt x="0" y="78"/>
                    <a:pt x="0" y="50"/>
                  </a:cubicBezTo>
                  <a:cubicBezTo>
                    <a:pt x="0" y="23"/>
                    <a:pt x="23" y="0"/>
                    <a:pt x="50" y="0"/>
                  </a:cubicBezTo>
                  <a:cubicBezTo>
                    <a:pt x="958" y="0"/>
                    <a:pt x="958" y="0"/>
                    <a:pt x="958" y="0"/>
                  </a:cubicBezTo>
                  <a:cubicBezTo>
                    <a:pt x="986" y="0"/>
                    <a:pt x="1008" y="23"/>
                    <a:pt x="1008" y="50"/>
                  </a:cubicBezTo>
                  <a:cubicBezTo>
                    <a:pt x="1008" y="78"/>
                    <a:pt x="986" y="100"/>
                    <a:pt x="958"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13"/>
            <p:cNvSpPr>
              <a:spLocks/>
            </p:cNvSpPr>
            <p:nvPr userDrawn="1"/>
          </p:nvSpPr>
          <p:spPr bwMode="auto">
            <a:xfrm>
              <a:off x="849" y="963"/>
              <a:ext cx="397" cy="26"/>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7"/>
                    <a:pt x="0" y="50"/>
                  </a:cubicBezTo>
                  <a:cubicBezTo>
                    <a:pt x="0" y="22"/>
                    <a:pt x="23" y="0"/>
                    <a:pt x="50" y="0"/>
                  </a:cubicBezTo>
                  <a:cubicBezTo>
                    <a:pt x="1455" y="0"/>
                    <a:pt x="1455" y="0"/>
                    <a:pt x="1455" y="0"/>
                  </a:cubicBezTo>
                  <a:cubicBezTo>
                    <a:pt x="1483" y="0"/>
                    <a:pt x="1505" y="22"/>
                    <a:pt x="1505" y="50"/>
                  </a:cubicBezTo>
                  <a:cubicBezTo>
                    <a:pt x="1505" y="77"/>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14"/>
            <p:cNvSpPr>
              <a:spLocks/>
            </p:cNvSpPr>
            <p:nvPr userDrawn="1"/>
          </p:nvSpPr>
          <p:spPr bwMode="auto">
            <a:xfrm>
              <a:off x="849" y="1042"/>
              <a:ext cx="397" cy="26"/>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7"/>
                    <a:pt x="0" y="50"/>
                  </a:cubicBezTo>
                  <a:cubicBezTo>
                    <a:pt x="0" y="22"/>
                    <a:pt x="23" y="0"/>
                    <a:pt x="50" y="0"/>
                  </a:cubicBezTo>
                  <a:cubicBezTo>
                    <a:pt x="1455" y="0"/>
                    <a:pt x="1455" y="0"/>
                    <a:pt x="1455" y="0"/>
                  </a:cubicBezTo>
                  <a:cubicBezTo>
                    <a:pt x="1483" y="0"/>
                    <a:pt x="1505" y="22"/>
                    <a:pt x="1505" y="50"/>
                  </a:cubicBezTo>
                  <a:cubicBezTo>
                    <a:pt x="1505" y="77"/>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15"/>
            <p:cNvSpPr>
              <a:spLocks/>
            </p:cNvSpPr>
            <p:nvPr userDrawn="1"/>
          </p:nvSpPr>
          <p:spPr bwMode="auto">
            <a:xfrm>
              <a:off x="849" y="1121"/>
              <a:ext cx="397" cy="26"/>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7"/>
                    <a:pt x="0" y="50"/>
                  </a:cubicBezTo>
                  <a:cubicBezTo>
                    <a:pt x="0" y="22"/>
                    <a:pt x="23" y="0"/>
                    <a:pt x="50" y="0"/>
                  </a:cubicBezTo>
                  <a:cubicBezTo>
                    <a:pt x="1455" y="0"/>
                    <a:pt x="1455" y="0"/>
                    <a:pt x="1455" y="0"/>
                  </a:cubicBezTo>
                  <a:cubicBezTo>
                    <a:pt x="1483" y="0"/>
                    <a:pt x="1505" y="22"/>
                    <a:pt x="1505" y="50"/>
                  </a:cubicBezTo>
                  <a:cubicBezTo>
                    <a:pt x="1505" y="77"/>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16"/>
            <p:cNvSpPr>
              <a:spLocks/>
            </p:cNvSpPr>
            <p:nvPr userDrawn="1"/>
          </p:nvSpPr>
          <p:spPr bwMode="auto">
            <a:xfrm>
              <a:off x="849" y="1200"/>
              <a:ext cx="397" cy="26"/>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8"/>
                    <a:pt x="0" y="50"/>
                  </a:cubicBezTo>
                  <a:cubicBezTo>
                    <a:pt x="0" y="23"/>
                    <a:pt x="23" y="0"/>
                    <a:pt x="50" y="0"/>
                  </a:cubicBezTo>
                  <a:cubicBezTo>
                    <a:pt x="1455" y="0"/>
                    <a:pt x="1455" y="0"/>
                    <a:pt x="1455" y="0"/>
                  </a:cubicBezTo>
                  <a:cubicBezTo>
                    <a:pt x="1483" y="0"/>
                    <a:pt x="1505" y="23"/>
                    <a:pt x="1505" y="50"/>
                  </a:cubicBezTo>
                  <a:cubicBezTo>
                    <a:pt x="1505" y="78"/>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30" name="Group 19"/>
          <p:cNvGrpSpPr>
            <a:grpSpLocks noChangeAspect="1"/>
          </p:cNvGrpSpPr>
          <p:nvPr userDrawn="1"/>
        </p:nvGrpSpPr>
        <p:grpSpPr bwMode="auto">
          <a:xfrm>
            <a:off x="375568" y="4916017"/>
            <a:ext cx="386831" cy="454601"/>
            <a:chOff x="-70" y="900"/>
            <a:chExt cx="645" cy="758"/>
          </a:xfrm>
        </p:grpSpPr>
        <p:sp>
          <p:nvSpPr>
            <p:cNvPr id="32" name="Freeform 20"/>
            <p:cNvSpPr>
              <a:spLocks noEditPoints="1"/>
            </p:cNvSpPr>
            <p:nvPr userDrawn="1"/>
          </p:nvSpPr>
          <p:spPr bwMode="auto">
            <a:xfrm>
              <a:off x="-70" y="900"/>
              <a:ext cx="645" cy="758"/>
            </a:xfrm>
            <a:custGeom>
              <a:avLst/>
              <a:gdLst>
                <a:gd name="T0" fmla="*/ 267 w 270"/>
                <a:gd name="T1" fmla="*/ 6 h 318"/>
                <a:gd name="T2" fmla="*/ 15 w 270"/>
                <a:gd name="T3" fmla="*/ 0 h 318"/>
                <a:gd name="T4" fmla="*/ 0 w 270"/>
                <a:gd name="T5" fmla="*/ 14 h 318"/>
                <a:gd name="T6" fmla="*/ 0 w 270"/>
                <a:gd name="T7" fmla="*/ 99 h 318"/>
                <a:gd name="T8" fmla="*/ 0 w 270"/>
                <a:gd name="T9" fmla="*/ 219 h 318"/>
                <a:gd name="T10" fmla="*/ 0 w 270"/>
                <a:gd name="T11" fmla="*/ 304 h 318"/>
                <a:gd name="T12" fmla="*/ 3 w 270"/>
                <a:gd name="T13" fmla="*/ 312 h 318"/>
                <a:gd name="T14" fmla="*/ 15 w 270"/>
                <a:gd name="T15" fmla="*/ 318 h 318"/>
                <a:gd name="T16" fmla="*/ 270 w 270"/>
                <a:gd name="T17" fmla="*/ 304 h 318"/>
                <a:gd name="T18" fmla="*/ 270 w 270"/>
                <a:gd name="T19" fmla="*/ 245 h 318"/>
                <a:gd name="T20" fmla="*/ 270 w 270"/>
                <a:gd name="T21" fmla="*/ 146 h 318"/>
                <a:gd name="T22" fmla="*/ 270 w 270"/>
                <a:gd name="T23" fmla="*/ 27 h 318"/>
                <a:gd name="T24" fmla="*/ 267 w 270"/>
                <a:gd name="T25" fmla="*/ 6 h 318"/>
                <a:gd name="T26" fmla="*/ 52 w 270"/>
                <a:gd name="T27" fmla="*/ 280 h 318"/>
                <a:gd name="T28" fmla="*/ 52 w 270"/>
                <a:gd name="T29" fmla="*/ 253 h 318"/>
                <a:gd name="T30" fmla="*/ 92 w 270"/>
                <a:gd name="T31" fmla="*/ 273 h 318"/>
                <a:gd name="T32" fmla="*/ 52 w 270"/>
                <a:gd name="T33" fmla="*/ 231 h 318"/>
                <a:gd name="T34" fmla="*/ 52 w 270"/>
                <a:gd name="T35" fmla="*/ 204 h 318"/>
                <a:gd name="T36" fmla="*/ 92 w 270"/>
                <a:gd name="T37" fmla="*/ 225 h 318"/>
                <a:gd name="T38" fmla="*/ 52 w 270"/>
                <a:gd name="T39" fmla="*/ 184 h 318"/>
                <a:gd name="T40" fmla="*/ 52 w 270"/>
                <a:gd name="T41" fmla="*/ 157 h 318"/>
                <a:gd name="T42" fmla="*/ 92 w 270"/>
                <a:gd name="T43" fmla="*/ 177 h 318"/>
                <a:gd name="T44" fmla="*/ 118 w 270"/>
                <a:gd name="T45" fmla="*/ 280 h 318"/>
                <a:gd name="T46" fmla="*/ 118 w 270"/>
                <a:gd name="T47" fmla="*/ 253 h 318"/>
                <a:gd name="T48" fmla="*/ 157 w 270"/>
                <a:gd name="T49" fmla="*/ 273 h 318"/>
                <a:gd name="T50" fmla="*/ 118 w 270"/>
                <a:gd name="T51" fmla="*/ 231 h 318"/>
                <a:gd name="T52" fmla="*/ 118 w 270"/>
                <a:gd name="T53" fmla="*/ 204 h 318"/>
                <a:gd name="T54" fmla="*/ 157 w 270"/>
                <a:gd name="T55" fmla="*/ 225 h 318"/>
                <a:gd name="T56" fmla="*/ 118 w 270"/>
                <a:gd name="T57" fmla="*/ 184 h 318"/>
                <a:gd name="T58" fmla="*/ 118 w 270"/>
                <a:gd name="T59" fmla="*/ 157 h 318"/>
                <a:gd name="T60" fmla="*/ 157 w 270"/>
                <a:gd name="T61" fmla="*/ 177 h 318"/>
                <a:gd name="T62" fmla="*/ 184 w 270"/>
                <a:gd name="T63" fmla="*/ 280 h 318"/>
                <a:gd name="T64" fmla="*/ 184 w 270"/>
                <a:gd name="T65" fmla="*/ 253 h 318"/>
                <a:gd name="T66" fmla="*/ 223 w 270"/>
                <a:gd name="T67" fmla="*/ 273 h 318"/>
                <a:gd name="T68" fmla="*/ 184 w 270"/>
                <a:gd name="T69" fmla="*/ 231 h 318"/>
                <a:gd name="T70" fmla="*/ 184 w 270"/>
                <a:gd name="T71" fmla="*/ 204 h 318"/>
                <a:gd name="T72" fmla="*/ 223 w 270"/>
                <a:gd name="T73" fmla="*/ 225 h 318"/>
                <a:gd name="T74" fmla="*/ 184 w 270"/>
                <a:gd name="T75" fmla="*/ 184 h 318"/>
                <a:gd name="T76" fmla="*/ 184 w 270"/>
                <a:gd name="T77" fmla="*/ 157 h 318"/>
                <a:gd name="T78" fmla="*/ 223 w 270"/>
                <a:gd name="T79" fmla="*/ 177 h 318"/>
                <a:gd name="T80" fmla="*/ 220 w 270"/>
                <a:gd name="T81" fmla="*/ 133 h 318"/>
                <a:gd name="T82" fmla="*/ 42 w 270"/>
                <a:gd name="T83" fmla="*/ 44 h 318"/>
                <a:gd name="T84" fmla="*/ 226 w 270"/>
                <a:gd name="T85" fmla="*/ 4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0" h="318">
                  <a:moveTo>
                    <a:pt x="267" y="6"/>
                  </a:moveTo>
                  <a:cubicBezTo>
                    <a:pt x="267" y="6"/>
                    <a:pt x="267" y="6"/>
                    <a:pt x="267" y="6"/>
                  </a:cubicBezTo>
                  <a:cubicBezTo>
                    <a:pt x="267" y="6"/>
                    <a:pt x="266" y="6"/>
                    <a:pt x="267" y="6"/>
                  </a:cubicBezTo>
                  <a:cubicBezTo>
                    <a:pt x="265" y="2"/>
                    <a:pt x="260" y="0"/>
                    <a:pt x="256" y="0"/>
                  </a:cubicBezTo>
                  <a:cubicBezTo>
                    <a:pt x="256" y="0"/>
                    <a:pt x="256" y="0"/>
                    <a:pt x="256" y="0"/>
                  </a:cubicBezTo>
                  <a:cubicBezTo>
                    <a:pt x="15" y="0"/>
                    <a:pt x="15" y="0"/>
                    <a:pt x="15" y="0"/>
                  </a:cubicBezTo>
                  <a:cubicBezTo>
                    <a:pt x="15" y="0"/>
                    <a:pt x="15" y="0"/>
                    <a:pt x="15" y="0"/>
                  </a:cubicBezTo>
                  <a:cubicBezTo>
                    <a:pt x="6" y="0"/>
                    <a:pt x="0" y="6"/>
                    <a:pt x="0" y="14"/>
                  </a:cubicBezTo>
                  <a:cubicBezTo>
                    <a:pt x="0" y="14"/>
                    <a:pt x="0" y="14"/>
                    <a:pt x="0" y="14"/>
                  </a:cubicBezTo>
                  <a:cubicBezTo>
                    <a:pt x="0" y="27"/>
                    <a:pt x="0" y="27"/>
                    <a:pt x="0" y="27"/>
                  </a:cubicBezTo>
                  <a:cubicBezTo>
                    <a:pt x="0" y="73"/>
                    <a:pt x="0" y="73"/>
                    <a:pt x="0" y="73"/>
                  </a:cubicBezTo>
                  <a:cubicBezTo>
                    <a:pt x="0" y="99"/>
                    <a:pt x="0" y="99"/>
                    <a:pt x="0" y="99"/>
                  </a:cubicBezTo>
                  <a:cubicBezTo>
                    <a:pt x="0" y="146"/>
                    <a:pt x="0" y="146"/>
                    <a:pt x="0" y="146"/>
                  </a:cubicBezTo>
                  <a:cubicBezTo>
                    <a:pt x="0" y="172"/>
                    <a:pt x="0" y="172"/>
                    <a:pt x="0" y="172"/>
                  </a:cubicBezTo>
                  <a:cubicBezTo>
                    <a:pt x="0" y="219"/>
                    <a:pt x="0" y="219"/>
                    <a:pt x="0" y="219"/>
                  </a:cubicBezTo>
                  <a:cubicBezTo>
                    <a:pt x="0" y="245"/>
                    <a:pt x="0" y="245"/>
                    <a:pt x="0" y="245"/>
                  </a:cubicBezTo>
                  <a:cubicBezTo>
                    <a:pt x="0" y="291"/>
                    <a:pt x="0" y="291"/>
                    <a:pt x="0" y="291"/>
                  </a:cubicBezTo>
                  <a:cubicBezTo>
                    <a:pt x="0" y="304"/>
                    <a:pt x="0" y="304"/>
                    <a:pt x="0" y="304"/>
                  </a:cubicBezTo>
                  <a:cubicBezTo>
                    <a:pt x="0" y="304"/>
                    <a:pt x="0" y="304"/>
                    <a:pt x="0" y="304"/>
                  </a:cubicBezTo>
                  <a:cubicBezTo>
                    <a:pt x="0" y="306"/>
                    <a:pt x="1" y="309"/>
                    <a:pt x="3" y="312"/>
                  </a:cubicBezTo>
                  <a:cubicBezTo>
                    <a:pt x="3" y="312"/>
                    <a:pt x="3" y="312"/>
                    <a:pt x="3" y="312"/>
                  </a:cubicBezTo>
                  <a:cubicBezTo>
                    <a:pt x="3" y="312"/>
                    <a:pt x="3" y="312"/>
                    <a:pt x="3" y="312"/>
                  </a:cubicBezTo>
                  <a:cubicBezTo>
                    <a:pt x="6" y="315"/>
                    <a:pt x="10" y="318"/>
                    <a:pt x="15" y="318"/>
                  </a:cubicBezTo>
                  <a:cubicBezTo>
                    <a:pt x="15" y="318"/>
                    <a:pt x="15" y="318"/>
                    <a:pt x="15" y="318"/>
                  </a:cubicBezTo>
                  <a:cubicBezTo>
                    <a:pt x="256" y="318"/>
                    <a:pt x="256" y="318"/>
                    <a:pt x="256" y="318"/>
                  </a:cubicBezTo>
                  <a:cubicBezTo>
                    <a:pt x="256" y="318"/>
                    <a:pt x="256" y="318"/>
                    <a:pt x="256" y="318"/>
                  </a:cubicBezTo>
                  <a:cubicBezTo>
                    <a:pt x="264" y="318"/>
                    <a:pt x="270" y="312"/>
                    <a:pt x="270" y="304"/>
                  </a:cubicBezTo>
                  <a:cubicBezTo>
                    <a:pt x="270" y="304"/>
                    <a:pt x="270" y="304"/>
                    <a:pt x="270" y="304"/>
                  </a:cubicBezTo>
                  <a:cubicBezTo>
                    <a:pt x="270" y="291"/>
                    <a:pt x="270" y="291"/>
                    <a:pt x="270" y="291"/>
                  </a:cubicBezTo>
                  <a:cubicBezTo>
                    <a:pt x="270" y="245"/>
                    <a:pt x="270" y="245"/>
                    <a:pt x="270" y="245"/>
                  </a:cubicBezTo>
                  <a:cubicBezTo>
                    <a:pt x="270" y="219"/>
                    <a:pt x="270" y="219"/>
                    <a:pt x="270" y="219"/>
                  </a:cubicBezTo>
                  <a:cubicBezTo>
                    <a:pt x="270" y="172"/>
                    <a:pt x="270" y="172"/>
                    <a:pt x="270" y="172"/>
                  </a:cubicBezTo>
                  <a:cubicBezTo>
                    <a:pt x="270" y="146"/>
                    <a:pt x="270" y="146"/>
                    <a:pt x="270" y="146"/>
                  </a:cubicBezTo>
                  <a:cubicBezTo>
                    <a:pt x="270" y="99"/>
                    <a:pt x="270" y="99"/>
                    <a:pt x="270" y="99"/>
                  </a:cubicBezTo>
                  <a:cubicBezTo>
                    <a:pt x="270" y="73"/>
                    <a:pt x="270" y="73"/>
                    <a:pt x="270" y="73"/>
                  </a:cubicBezTo>
                  <a:cubicBezTo>
                    <a:pt x="270" y="27"/>
                    <a:pt x="270" y="27"/>
                    <a:pt x="270" y="27"/>
                  </a:cubicBezTo>
                  <a:cubicBezTo>
                    <a:pt x="270" y="14"/>
                    <a:pt x="270" y="14"/>
                    <a:pt x="270" y="14"/>
                  </a:cubicBezTo>
                  <a:cubicBezTo>
                    <a:pt x="270" y="14"/>
                    <a:pt x="270" y="14"/>
                    <a:pt x="270" y="14"/>
                  </a:cubicBezTo>
                  <a:cubicBezTo>
                    <a:pt x="269" y="11"/>
                    <a:pt x="268" y="9"/>
                    <a:pt x="267" y="6"/>
                  </a:cubicBezTo>
                  <a:close/>
                  <a:moveTo>
                    <a:pt x="92" y="273"/>
                  </a:moveTo>
                  <a:cubicBezTo>
                    <a:pt x="92" y="277"/>
                    <a:pt x="89" y="280"/>
                    <a:pt x="85" y="280"/>
                  </a:cubicBezTo>
                  <a:cubicBezTo>
                    <a:pt x="52" y="280"/>
                    <a:pt x="52" y="280"/>
                    <a:pt x="52" y="280"/>
                  </a:cubicBezTo>
                  <a:cubicBezTo>
                    <a:pt x="49" y="280"/>
                    <a:pt x="46" y="277"/>
                    <a:pt x="46" y="273"/>
                  </a:cubicBezTo>
                  <a:cubicBezTo>
                    <a:pt x="46" y="259"/>
                    <a:pt x="46" y="259"/>
                    <a:pt x="46" y="259"/>
                  </a:cubicBezTo>
                  <a:cubicBezTo>
                    <a:pt x="46" y="255"/>
                    <a:pt x="49" y="253"/>
                    <a:pt x="52" y="253"/>
                  </a:cubicBezTo>
                  <a:cubicBezTo>
                    <a:pt x="85" y="253"/>
                    <a:pt x="85" y="253"/>
                    <a:pt x="85" y="253"/>
                  </a:cubicBezTo>
                  <a:cubicBezTo>
                    <a:pt x="89" y="253"/>
                    <a:pt x="92" y="255"/>
                    <a:pt x="92" y="259"/>
                  </a:cubicBezTo>
                  <a:lnTo>
                    <a:pt x="92" y="273"/>
                  </a:lnTo>
                  <a:close/>
                  <a:moveTo>
                    <a:pt x="92" y="225"/>
                  </a:moveTo>
                  <a:cubicBezTo>
                    <a:pt x="92" y="228"/>
                    <a:pt x="89" y="231"/>
                    <a:pt x="85" y="231"/>
                  </a:cubicBezTo>
                  <a:cubicBezTo>
                    <a:pt x="52" y="231"/>
                    <a:pt x="52" y="231"/>
                    <a:pt x="52" y="231"/>
                  </a:cubicBezTo>
                  <a:cubicBezTo>
                    <a:pt x="49" y="231"/>
                    <a:pt x="46" y="228"/>
                    <a:pt x="46" y="225"/>
                  </a:cubicBezTo>
                  <a:cubicBezTo>
                    <a:pt x="46" y="211"/>
                    <a:pt x="46" y="211"/>
                    <a:pt x="46" y="211"/>
                  </a:cubicBezTo>
                  <a:cubicBezTo>
                    <a:pt x="46" y="207"/>
                    <a:pt x="49" y="204"/>
                    <a:pt x="52" y="204"/>
                  </a:cubicBezTo>
                  <a:cubicBezTo>
                    <a:pt x="85" y="204"/>
                    <a:pt x="85" y="204"/>
                    <a:pt x="85" y="204"/>
                  </a:cubicBezTo>
                  <a:cubicBezTo>
                    <a:pt x="89" y="204"/>
                    <a:pt x="92" y="207"/>
                    <a:pt x="92" y="211"/>
                  </a:cubicBezTo>
                  <a:lnTo>
                    <a:pt x="92" y="225"/>
                  </a:lnTo>
                  <a:close/>
                  <a:moveTo>
                    <a:pt x="92" y="177"/>
                  </a:moveTo>
                  <a:cubicBezTo>
                    <a:pt x="92" y="181"/>
                    <a:pt x="89" y="184"/>
                    <a:pt x="85" y="184"/>
                  </a:cubicBezTo>
                  <a:cubicBezTo>
                    <a:pt x="52" y="184"/>
                    <a:pt x="52" y="184"/>
                    <a:pt x="52" y="184"/>
                  </a:cubicBezTo>
                  <a:cubicBezTo>
                    <a:pt x="49" y="184"/>
                    <a:pt x="46" y="181"/>
                    <a:pt x="46" y="177"/>
                  </a:cubicBezTo>
                  <a:cubicBezTo>
                    <a:pt x="46" y="163"/>
                    <a:pt x="46" y="163"/>
                    <a:pt x="46" y="163"/>
                  </a:cubicBezTo>
                  <a:cubicBezTo>
                    <a:pt x="46" y="159"/>
                    <a:pt x="49" y="157"/>
                    <a:pt x="52" y="157"/>
                  </a:cubicBezTo>
                  <a:cubicBezTo>
                    <a:pt x="85" y="157"/>
                    <a:pt x="85" y="157"/>
                    <a:pt x="85" y="157"/>
                  </a:cubicBezTo>
                  <a:cubicBezTo>
                    <a:pt x="89" y="157"/>
                    <a:pt x="92" y="159"/>
                    <a:pt x="92" y="163"/>
                  </a:cubicBezTo>
                  <a:lnTo>
                    <a:pt x="92" y="177"/>
                  </a:lnTo>
                  <a:close/>
                  <a:moveTo>
                    <a:pt x="157" y="273"/>
                  </a:moveTo>
                  <a:cubicBezTo>
                    <a:pt x="157" y="277"/>
                    <a:pt x="154" y="280"/>
                    <a:pt x="151" y="280"/>
                  </a:cubicBezTo>
                  <a:cubicBezTo>
                    <a:pt x="118" y="280"/>
                    <a:pt x="118" y="280"/>
                    <a:pt x="118" y="280"/>
                  </a:cubicBezTo>
                  <a:cubicBezTo>
                    <a:pt x="114" y="280"/>
                    <a:pt x="111" y="277"/>
                    <a:pt x="111" y="273"/>
                  </a:cubicBezTo>
                  <a:cubicBezTo>
                    <a:pt x="111" y="259"/>
                    <a:pt x="111" y="259"/>
                    <a:pt x="111" y="259"/>
                  </a:cubicBezTo>
                  <a:cubicBezTo>
                    <a:pt x="111" y="255"/>
                    <a:pt x="114" y="253"/>
                    <a:pt x="118" y="253"/>
                  </a:cubicBezTo>
                  <a:cubicBezTo>
                    <a:pt x="151" y="253"/>
                    <a:pt x="151" y="253"/>
                    <a:pt x="151" y="253"/>
                  </a:cubicBezTo>
                  <a:cubicBezTo>
                    <a:pt x="154" y="253"/>
                    <a:pt x="157" y="255"/>
                    <a:pt x="157" y="259"/>
                  </a:cubicBezTo>
                  <a:lnTo>
                    <a:pt x="157" y="273"/>
                  </a:lnTo>
                  <a:close/>
                  <a:moveTo>
                    <a:pt x="157" y="225"/>
                  </a:moveTo>
                  <a:cubicBezTo>
                    <a:pt x="157" y="228"/>
                    <a:pt x="154" y="231"/>
                    <a:pt x="151" y="231"/>
                  </a:cubicBezTo>
                  <a:cubicBezTo>
                    <a:pt x="118" y="231"/>
                    <a:pt x="118" y="231"/>
                    <a:pt x="118" y="231"/>
                  </a:cubicBezTo>
                  <a:cubicBezTo>
                    <a:pt x="114" y="231"/>
                    <a:pt x="111" y="228"/>
                    <a:pt x="111" y="225"/>
                  </a:cubicBezTo>
                  <a:cubicBezTo>
                    <a:pt x="111" y="211"/>
                    <a:pt x="111" y="211"/>
                    <a:pt x="111" y="211"/>
                  </a:cubicBezTo>
                  <a:cubicBezTo>
                    <a:pt x="111" y="207"/>
                    <a:pt x="114" y="204"/>
                    <a:pt x="118" y="204"/>
                  </a:cubicBezTo>
                  <a:cubicBezTo>
                    <a:pt x="151" y="204"/>
                    <a:pt x="151" y="204"/>
                    <a:pt x="151" y="204"/>
                  </a:cubicBezTo>
                  <a:cubicBezTo>
                    <a:pt x="154" y="204"/>
                    <a:pt x="157" y="207"/>
                    <a:pt x="157" y="211"/>
                  </a:cubicBezTo>
                  <a:lnTo>
                    <a:pt x="157" y="225"/>
                  </a:lnTo>
                  <a:close/>
                  <a:moveTo>
                    <a:pt x="157" y="177"/>
                  </a:moveTo>
                  <a:cubicBezTo>
                    <a:pt x="157" y="181"/>
                    <a:pt x="154" y="184"/>
                    <a:pt x="151" y="184"/>
                  </a:cubicBezTo>
                  <a:cubicBezTo>
                    <a:pt x="118" y="184"/>
                    <a:pt x="118" y="184"/>
                    <a:pt x="118" y="184"/>
                  </a:cubicBezTo>
                  <a:cubicBezTo>
                    <a:pt x="114" y="184"/>
                    <a:pt x="111" y="181"/>
                    <a:pt x="111" y="177"/>
                  </a:cubicBezTo>
                  <a:cubicBezTo>
                    <a:pt x="111" y="163"/>
                    <a:pt x="111" y="163"/>
                    <a:pt x="111" y="163"/>
                  </a:cubicBezTo>
                  <a:cubicBezTo>
                    <a:pt x="111" y="159"/>
                    <a:pt x="114" y="157"/>
                    <a:pt x="118" y="157"/>
                  </a:cubicBezTo>
                  <a:cubicBezTo>
                    <a:pt x="151" y="157"/>
                    <a:pt x="151" y="157"/>
                    <a:pt x="151" y="157"/>
                  </a:cubicBezTo>
                  <a:cubicBezTo>
                    <a:pt x="154" y="157"/>
                    <a:pt x="157" y="159"/>
                    <a:pt x="157" y="163"/>
                  </a:cubicBezTo>
                  <a:lnTo>
                    <a:pt x="157" y="177"/>
                  </a:lnTo>
                  <a:close/>
                  <a:moveTo>
                    <a:pt x="223" y="273"/>
                  </a:moveTo>
                  <a:cubicBezTo>
                    <a:pt x="223" y="277"/>
                    <a:pt x="221" y="280"/>
                    <a:pt x="217" y="280"/>
                  </a:cubicBezTo>
                  <a:cubicBezTo>
                    <a:pt x="184" y="280"/>
                    <a:pt x="184" y="280"/>
                    <a:pt x="184" y="280"/>
                  </a:cubicBezTo>
                  <a:cubicBezTo>
                    <a:pt x="180" y="280"/>
                    <a:pt x="178" y="277"/>
                    <a:pt x="178" y="273"/>
                  </a:cubicBezTo>
                  <a:cubicBezTo>
                    <a:pt x="178" y="259"/>
                    <a:pt x="178" y="259"/>
                    <a:pt x="178" y="259"/>
                  </a:cubicBezTo>
                  <a:cubicBezTo>
                    <a:pt x="178" y="255"/>
                    <a:pt x="180" y="253"/>
                    <a:pt x="184" y="253"/>
                  </a:cubicBezTo>
                  <a:cubicBezTo>
                    <a:pt x="217" y="253"/>
                    <a:pt x="217" y="253"/>
                    <a:pt x="217" y="253"/>
                  </a:cubicBezTo>
                  <a:cubicBezTo>
                    <a:pt x="221" y="253"/>
                    <a:pt x="223" y="255"/>
                    <a:pt x="223" y="259"/>
                  </a:cubicBezTo>
                  <a:lnTo>
                    <a:pt x="223" y="273"/>
                  </a:lnTo>
                  <a:close/>
                  <a:moveTo>
                    <a:pt x="223" y="225"/>
                  </a:moveTo>
                  <a:cubicBezTo>
                    <a:pt x="223" y="228"/>
                    <a:pt x="221" y="231"/>
                    <a:pt x="217" y="231"/>
                  </a:cubicBezTo>
                  <a:cubicBezTo>
                    <a:pt x="184" y="231"/>
                    <a:pt x="184" y="231"/>
                    <a:pt x="184" y="231"/>
                  </a:cubicBezTo>
                  <a:cubicBezTo>
                    <a:pt x="180" y="231"/>
                    <a:pt x="178" y="228"/>
                    <a:pt x="178" y="225"/>
                  </a:cubicBezTo>
                  <a:cubicBezTo>
                    <a:pt x="178" y="211"/>
                    <a:pt x="178" y="211"/>
                    <a:pt x="178" y="211"/>
                  </a:cubicBezTo>
                  <a:cubicBezTo>
                    <a:pt x="178" y="207"/>
                    <a:pt x="180" y="204"/>
                    <a:pt x="184" y="204"/>
                  </a:cubicBezTo>
                  <a:cubicBezTo>
                    <a:pt x="217" y="204"/>
                    <a:pt x="217" y="204"/>
                    <a:pt x="217" y="204"/>
                  </a:cubicBezTo>
                  <a:cubicBezTo>
                    <a:pt x="221" y="204"/>
                    <a:pt x="223" y="207"/>
                    <a:pt x="223" y="211"/>
                  </a:cubicBezTo>
                  <a:lnTo>
                    <a:pt x="223" y="225"/>
                  </a:lnTo>
                  <a:close/>
                  <a:moveTo>
                    <a:pt x="223" y="177"/>
                  </a:moveTo>
                  <a:cubicBezTo>
                    <a:pt x="223" y="181"/>
                    <a:pt x="221" y="184"/>
                    <a:pt x="217" y="184"/>
                  </a:cubicBezTo>
                  <a:cubicBezTo>
                    <a:pt x="184" y="184"/>
                    <a:pt x="184" y="184"/>
                    <a:pt x="184" y="184"/>
                  </a:cubicBezTo>
                  <a:cubicBezTo>
                    <a:pt x="180" y="184"/>
                    <a:pt x="178" y="181"/>
                    <a:pt x="178" y="177"/>
                  </a:cubicBezTo>
                  <a:cubicBezTo>
                    <a:pt x="178" y="163"/>
                    <a:pt x="178" y="163"/>
                    <a:pt x="178" y="163"/>
                  </a:cubicBezTo>
                  <a:cubicBezTo>
                    <a:pt x="178" y="159"/>
                    <a:pt x="180" y="157"/>
                    <a:pt x="184" y="157"/>
                  </a:cubicBezTo>
                  <a:cubicBezTo>
                    <a:pt x="217" y="157"/>
                    <a:pt x="217" y="157"/>
                    <a:pt x="217" y="157"/>
                  </a:cubicBezTo>
                  <a:cubicBezTo>
                    <a:pt x="221" y="157"/>
                    <a:pt x="223" y="159"/>
                    <a:pt x="223" y="163"/>
                  </a:cubicBezTo>
                  <a:lnTo>
                    <a:pt x="223" y="177"/>
                  </a:lnTo>
                  <a:close/>
                  <a:moveTo>
                    <a:pt x="226" y="127"/>
                  </a:moveTo>
                  <a:cubicBezTo>
                    <a:pt x="226" y="127"/>
                    <a:pt x="226" y="127"/>
                    <a:pt x="226" y="127"/>
                  </a:cubicBezTo>
                  <a:cubicBezTo>
                    <a:pt x="226" y="131"/>
                    <a:pt x="223" y="133"/>
                    <a:pt x="220" y="133"/>
                  </a:cubicBezTo>
                  <a:cubicBezTo>
                    <a:pt x="49" y="133"/>
                    <a:pt x="49" y="133"/>
                    <a:pt x="49" y="133"/>
                  </a:cubicBezTo>
                  <a:cubicBezTo>
                    <a:pt x="45" y="133"/>
                    <a:pt x="42" y="131"/>
                    <a:pt x="42" y="127"/>
                  </a:cubicBezTo>
                  <a:cubicBezTo>
                    <a:pt x="42" y="44"/>
                    <a:pt x="42" y="44"/>
                    <a:pt x="42" y="44"/>
                  </a:cubicBezTo>
                  <a:cubicBezTo>
                    <a:pt x="42" y="40"/>
                    <a:pt x="45" y="38"/>
                    <a:pt x="49" y="38"/>
                  </a:cubicBezTo>
                  <a:cubicBezTo>
                    <a:pt x="220" y="38"/>
                    <a:pt x="220" y="38"/>
                    <a:pt x="220" y="38"/>
                  </a:cubicBezTo>
                  <a:cubicBezTo>
                    <a:pt x="223" y="38"/>
                    <a:pt x="226" y="40"/>
                    <a:pt x="226" y="44"/>
                  </a:cubicBezTo>
                  <a:lnTo>
                    <a:pt x="226" y="12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21"/>
            <p:cNvSpPr>
              <a:spLocks/>
            </p:cNvSpPr>
            <p:nvPr userDrawn="1"/>
          </p:nvSpPr>
          <p:spPr bwMode="auto">
            <a:xfrm>
              <a:off x="94" y="1031"/>
              <a:ext cx="77" cy="138"/>
            </a:xfrm>
            <a:custGeom>
              <a:avLst/>
              <a:gdLst>
                <a:gd name="T0" fmla="*/ 21 w 32"/>
                <a:gd name="T1" fmla="*/ 24 h 58"/>
                <a:gd name="T2" fmla="*/ 12 w 32"/>
                <a:gd name="T3" fmla="*/ 18 h 58"/>
                <a:gd name="T4" fmla="*/ 18 w 32"/>
                <a:gd name="T5" fmla="*/ 14 h 58"/>
                <a:gd name="T6" fmla="*/ 28 w 32"/>
                <a:gd name="T7" fmla="*/ 17 h 58"/>
                <a:gd name="T8" fmla="*/ 30 w 32"/>
                <a:gd name="T9" fmla="*/ 9 h 58"/>
                <a:gd name="T10" fmla="*/ 20 w 32"/>
                <a:gd name="T11" fmla="*/ 6 h 58"/>
                <a:gd name="T12" fmla="*/ 20 w 32"/>
                <a:gd name="T13" fmla="*/ 0 h 58"/>
                <a:gd name="T14" fmla="*/ 13 w 32"/>
                <a:gd name="T15" fmla="*/ 0 h 58"/>
                <a:gd name="T16" fmla="*/ 13 w 32"/>
                <a:gd name="T17" fmla="*/ 7 h 58"/>
                <a:gd name="T18" fmla="*/ 1 w 32"/>
                <a:gd name="T19" fmla="*/ 19 h 58"/>
                <a:gd name="T20" fmla="*/ 14 w 32"/>
                <a:gd name="T21" fmla="*/ 32 h 58"/>
                <a:gd name="T22" fmla="*/ 21 w 32"/>
                <a:gd name="T23" fmla="*/ 38 h 58"/>
                <a:gd name="T24" fmla="*/ 14 w 32"/>
                <a:gd name="T25" fmla="*/ 43 h 58"/>
                <a:gd name="T26" fmla="*/ 2 w 32"/>
                <a:gd name="T27" fmla="*/ 40 h 58"/>
                <a:gd name="T28" fmla="*/ 0 w 32"/>
                <a:gd name="T29" fmla="*/ 48 h 58"/>
                <a:gd name="T30" fmla="*/ 12 w 32"/>
                <a:gd name="T31" fmla="*/ 51 h 58"/>
                <a:gd name="T32" fmla="*/ 12 w 32"/>
                <a:gd name="T33" fmla="*/ 58 h 58"/>
                <a:gd name="T34" fmla="*/ 19 w 32"/>
                <a:gd name="T35" fmla="*/ 58 h 58"/>
                <a:gd name="T36" fmla="*/ 19 w 32"/>
                <a:gd name="T37" fmla="*/ 50 h 58"/>
                <a:gd name="T38" fmla="*/ 32 w 32"/>
                <a:gd name="T39" fmla="*/ 36 h 58"/>
                <a:gd name="T40" fmla="*/ 21 w 32"/>
                <a:gd name="T41"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58">
                  <a:moveTo>
                    <a:pt x="21" y="24"/>
                  </a:moveTo>
                  <a:cubicBezTo>
                    <a:pt x="15" y="21"/>
                    <a:pt x="12" y="20"/>
                    <a:pt x="12" y="18"/>
                  </a:cubicBezTo>
                  <a:cubicBezTo>
                    <a:pt x="12" y="16"/>
                    <a:pt x="14" y="14"/>
                    <a:pt x="18" y="14"/>
                  </a:cubicBezTo>
                  <a:cubicBezTo>
                    <a:pt x="23" y="14"/>
                    <a:pt x="26" y="16"/>
                    <a:pt x="28" y="17"/>
                  </a:cubicBezTo>
                  <a:cubicBezTo>
                    <a:pt x="30" y="9"/>
                    <a:pt x="30" y="9"/>
                    <a:pt x="30" y="9"/>
                  </a:cubicBezTo>
                  <a:cubicBezTo>
                    <a:pt x="27" y="8"/>
                    <a:pt x="24" y="7"/>
                    <a:pt x="20" y="6"/>
                  </a:cubicBezTo>
                  <a:cubicBezTo>
                    <a:pt x="20" y="0"/>
                    <a:pt x="20" y="0"/>
                    <a:pt x="20" y="0"/>
                  </a:cubicBezTo>
                  <a:cubicBezTo>
                    <a:pt x="13" y="0"/>
                    <a:pt x="13" y="0"/>
                    <a:pt x="13" y="0"/>
                  </a:cubicBezTo>
                  <a:cubicBezTo>
                    <a:pt x="13" y="7"/>
                    <a:pt x="13" y="7"/>
                    <a:pt x="13" y="7"/>
                  </a:cubicBezTo>
                  <a:cubicBezTo>
                    <a:pt x="6" y="9"/>
                    <a:pt x="1" y="13"/>
                    <a:pt x="1" y="19"/>
                  </a:cubicBezTo>
                  <a:cubicBezTo>
                    <a:pt x="1" y="27"/>
                    <a:pt x="6" y="30"/>
                    <a:pt x="14" y="32"/>
                  </a:cubicBezTo>
                  <a:cubicBezTo>
                    <a:pt x="19" y="34"/>
                    <a:pt x="21" y="36"/>
                    <a:pt x="21" y="38"/>
                  </a:cubicBezTo>
                  <a:cubicBezTo>
                    <a:pt x="21" y="41"/>
                    <a:pt x="18" y="43"/>
                    <a:pt x="14" y="43"/>
                  </a:cubicBezTo>
                  <a:cubicBezTo>
                    <a:pt x="9" y="43"/>
                    <a:pt x="5" y="41"/>
                    <a:pt x="2" y="40"/>
                  </a:cubicBezTo>
                  <a:cubicBezTo>
                    <a:pt x="0" y="48"/>
                    <a:pt x="0" y="48"/>
                    <a:pt x="0" y="48"/>
                  </a:cubicBezTo>
                  <a:cubicBezTo>
                    <a:pt x="3" y="50"/>
                    <a:pt x="7" y="51"/>
                    <a:pt x="12" y="51"/>
                  </a:cubicBezTo>
                  <a:cubicBezTo>
                    <a:pt x="12" y="58"/>
                    <a:pt x="12" y="58"/>
                    <a:pt x="12" y="58"/>
                  </a:cubicBezTo>
                  <a:cubicBezTo>
                    <a:pt x="19" y="58"/>
                    <a:pt x="19" y="58"/>
                    <a:pt x="19" y="58"/>
                  </a:cubicBezTo>
                  <a:cubicBezTo>
                    <a:pt x="19" y="50"/>
                    <a:pt x="19" y="50"/>
                    <a:pt x="19" y="50"/>
                  </a:cubicBezTo>
                  <a:cubicBezTo>
                    <a:pt x="27" y="48"/>
                    <a:pt x="32" y="43"/>
                    <a:pt x="32" y="36"/>
                  </a:cubicBezTo>
                  <a:cubicBezTo>
                    <a:pt x="32" y="31"/>
                    <a:pt x="29" y="27"/>
                    <a:pt x="21"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22"/>
            <p:cNvSpPr>
              <a:spLocks/>
            </p:cNvSpPr>
            <p:nvPr userDrawn="1"/>
          </p:nvSpPr>
          <p:spPr bwMode="auto">
            <a:xfrm>
              <a:off x="211" y="1031"/>
              <a:ext cx="79" cy="138"/>
            </a:xfrm>
            <a:custGeom>
              <a:avLst/>
              <a:gdLst>
                <a:gd name="T0" fmla="*/ 20 w 33"/>
                <a:gd name="T1" fmla="*/ 24 h 58"/>
                <a:gd name="T2" fmla="*/ 11 w 33"/>
                <a:gd name="T3" fmla="*/ 18 h 58"/>
                <a:gd name="T4" fmla="*/ 17 w 33"/>
                <a:gd name="T5" fmla="*/ 14 h 58"/>
                <a:gd name="T6" fmla="*/ 27 w 33"/>
                <a:gd name="T7" fmla="*/ 17 h 58"/>
                <a:gd name="T8" fmla="*/ 29 w 33"/>
                <a:gd name="T9" fmla="*/ 9 h 58"/>
                <a:gd name="T10" fmla="*/ 19 w 33"/>
                <a:gd name="T11" fmla="*/ 6 h 58"/>
                <a:gd name="T12" fmla="*/ 19 w 33"/>
                <a:gd name="T13" fmla="*/ 0 h 58"/>
                <a:gd name="T14" fmla="*/ 12 w 33"/>
                <a:gd name="T15" fmla="*/ 0 h 58"/>
                <a:gd name="T16" fmla="*/ 12 w 33"/>
                <a:gd name="T17" fmla="*/ 7 h 58"/>
                <a:gd name="T18" fmla="*/ 0 w 33"/>
                <a:gd name="T19" fmla="*/ 19 h 58"/>
                <a:gd name="T20" fmla="*/ 13 w 33"/>
                <a:gd name="T21" fmla="*/ 32 h 58"/>
                <a:gd name="T22" fmla="*/ 20 w 33"/>
                <a:gd name="T23" fmla="*/ 38 h 58"/>
                <a:gd name="T24" fmla="*/ 13 w 33"/>
                <a:gd name="T25" fmla="*/ 43 h 58"/>
                <a:gd name="T26" fmla="*/ 1 w 33"/>
                <a:gd name="T27" fmla="*/ 40 h 58"/>
                <a:gd name="T28" fmla="*/ 0 w 33"/>
                <a:gd name="T29" fmla="*/ 48 h 58"/>
                <a:gd name="T30" fmla="*/ 11 w 33"/>
                <a:gd name="T31" fmla="*/ 51 h 58"/>
                <a:gd name="T32" fmla="*/ 11 w 33"/>
                <a:gd name="T33" fmla="*/ 58 h 58"/>
                <a:gd name="T34" fmla="*/ 18 w 33"/>
                <a:gd name="T35" fmla="*/ 58 h 58"/>
                <a:gd name="T36" fmla="*/ 18 w 33"/>
                <a:gd name="T37" fmla="*/ 50 h 58"/>
                <a:gd name="T38" fmla="*/ 31 w 33"/>
                <a:gd name="T39" fmla="*/ 36 h 58"/>
                <a:gd name="T40" fmla="*/ 20 w 33"/>
                <a:gd name="T41"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58">
                  <a:moveTo>
                    <a:pt x="20" y="24"/>
                  </a:moveTo>
                  <a:cubicBezTo>
                    <a:pt x="14" y="21"/>
                    <a:pt x="11" y="20"/>
                    <a:pt x="11" y="18"/>
                  </a:cubicBezTo>
                  <a:cubicBezTo>
                    <a:pt x="11" y="16"/>
                    <a:pt x="13" y="14"/>
                    <a:pt x="17" y="14"/>
                  </a:cubicBezTo>
                  <a:cubicBezTo>
                    <a:pt x="23" y="14"/>
                    <a:pt x="26" y="16"/>
                    <a:pt x="27" y="17"/>
                  </a:cubicBezTo>
                  <a:cubicBezTo>
                    <a:pt x="29" y="9"/>
                    <a:pt x="29" y="9"/>
                    <a:pt x="29" y="9"/>
                  </a:cubicBezTo>
                  <a:cubicBezTo>
                    <a:pt x="26" y="8"/>
                    <a:pt x="24" y="7"/>
                    <a:pt x="19" y="6"/>
                  </a:cubicBezTo>
                  <a:cubicBezTo>
                    <a:pt x="19" y="0"/>
                    <a:pt x="19" y="0"/>
                    <a:pt x="19" y="0"/>
                  </a:cubicBezTo>
                  <a:cubicBezTo>
                    <a:pt x="12" y="0"/>
                    <a:pt x="12" y="0"/>
                    <a:pt x="12" y="0"/>
                  </a:cubicBezTo>
                  <a:cubicBezTo>
                    <a:pt x="12" y="7"/>
                    <a:pt x="12" y="7"/>
                    <a:pt x="12" y="7"/>
                  </a:cubicBezTo>
                  <a:cubicBezTo>
                    <a:pt x="5" y="9"/>
                    <a:pt x="0" y="13"/>
                    <a:pt x="0" y="19"/>
                  </a:cubicBezTo>
                  <a:cubicBezTo>
                    <a:pt x="0" y="27"/>
                    <a:pt x="6" y="30"/>
                    <a:pt x="13" y="32"/>
                  </a:cubicBezTo>
                  <a:cubicBezTo>
                    <a:pt x="18" y="34"/>
                    <a:pt x="20" y="36"/>
                    <a:pt x="20" y="38"/>
                  </a:cubicBezTo>
                  <a:cubicBezTo>
                    <a:pt x="20" y="41"/>
                    <a:pt x="17" y="43"/>
                    <a:pt x="13" y="43"/>
                  </a:cubicBezTo>
                  <a:cubicBezTo>
                    <a:pt x="9" y="43"/>
                    <a:pt x="4" y="41"/>
                    <a:pt x="1" y="40"/>
                  </a:cubicBezTo>
                  <a:cubicBezTo>
                    <a:pt x="0" y="48"/>
                    <a:pt x="0" y="48"/>
                    <a:pt x="0" y="48"/>
                  </a:cubicBezTo>
                  <a:cubicBezTo>
                    <a:pt x="2" y="50"/>
                    <a:pt x="7" y="51"/>
                    <a:pt x="11" y="51"/>
                  </a:cubicBezTo>
                  <a:cubicBezTo>
                    <a:pt x="11" y="58"/>
                    <a:pt x="11" y="58"/>
                    <a:pt x="11" y="58"/>
                  </a:cubicBezTo>
                  <a:cubicBezTo>
                    <a:pt x="18" y="58"/>
                    <a:pt x="18" y="58"/>
                    <a:pt x="18" y="58"/>
                  </a:cubicBezTo>
                  <a:cubicBezTo>
                    <a:pt x="18" y="50"/>
                    <a:pt x="18" y="50"/>
                    <a:pt x="18" y="50"/>
                  </a:cubicBezTo>
                  <a:cubicBezTo>
                    <a:pt x="26" y="48"/>
                    <a:pt x="31" y="43"/>
                    <a:pt x="31" y="36"/>
                  </a:cubicBezTo>
                  <a:cubicBezTo>
                    <a:pt x="33" y="31"/>
                    <a:pt x="29" y="27"/>
                    <a:pt x="20"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23"/>
            <p:cNvSpPr>
              <a:spLocks/>
            </p:cNvSpPr>
            <p:nvPr userDrawn="1"/>
          </p:nvSpPr>
          <p:spPr bwMode="auto">
            <a:xfrm>
              <a:off x="329" y="1031"/>
              <a:ext cx="76" cy="138"/>
            </a:xfrm>
            <a:custGeom>
              <a:avLst/>
              <a:gdLst>
                <a:gd name="T0" fmla="*/ 20 w 32"/>
                <a:gd name="T1" fmla="*/ 24 h 58"/>
                <a:gd name="T2" fmla="*/ 12 w 32"/>
                <a:gd name="T3" fmla="*/ 18 h 58"/>
                <a:gd name="T4" fmla="*/ 18 w 32"/>
                <a:gd name="T5" fmla="*/ 14 h 58"/>
                <a:gd name="T6" fmla="*/ 28 w 32"/>
                <a:gd name="T7" fmla="*/ 17 h 58"/>
                <a:gd name="T8" fmla="*/ 29 w 32"/>
                <a:gd name="T9" fmla="*/ 9 h 58"/>
                <a:gd name="T10" fmla="*/ 20 w 32"/>
                <a:gd name="T11" fmla="*/ 6 h 58"/>
                <a:gd name="T12" fmla="*/ 20 w 32"/>
                <a:gd name="T13" fmla="*/ 0 h 58"/>
                <a:gd name="T14" fmla="*/ 12 w 32"/>
                <a:gd name="T15" fmla="*/ 0 h 58"/>
                <a:gd name="T16" fmla="*/ 12 w 32"/>
                <a:gd name="T17" fmla="*/ 7 h 58"/>
                <a:gd name="T18" fmla="*/ 1 w 32"/>
                <a:gd name="T19" fmla="*/ 19 h 58"/>
                <a:gd name="T20" fmla="*/ 13 w 32"/>
                <a:gd name="T21" fmla="*/ 32 h 58"/>
                <a:gd name="T22" fmla="*/ 20 w 32"/>
                <a:gd name="T23" fmla="*/ 38 h 58"/>
                <a:gd name="T24" fmla="*/ 13 w 32"/>
                <a:gd name="T25" fmla="*/ 43 h 58"/>
                <a:gd name="T26" fmla="*/ 2 w 32"/>
                <a:gd name="T27" fmla="*/ 40 h 58"/>
                <a:gd name="T28" fmla="*/ 0 w 32"/>
                <a:gd name="T29" fmla="*/ 48 h 58"/>
                <a:gd name="T30" fmla="*/ 11 w 32"/>
                <a:gd name="T31" fmla="*/ 51 h 58"/>
                <a:gd name="T32" fmla="*/ 11 w 32"/>
                <a:gd name="T33" fmla="*/ 58 h 58"/>
                <a:gd name="T34" fmla="*/ 19 w 32"/>
                <a:gd name="T35" fmla="*/ 58 h 58"/>
                <a:gd name="T36" fmla="*/ 19 w 32"/>
                <a:gd name="T37" fmla="*/ 50 h 58"/>
                <a:gd name="T38" fmla="*/ 31 w 32"/>
                <a:gd name="T39" fmla="*/ 36 h 58"/>
                <a:gd name="T40" fmla="*/ 20 w 32"/>
                <a:gd name="T41"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58">
                  <a:moveTo>
                    <a:pt x="20" y="24"/>
                  </a:moveTo>
                  <a:cubicBezTo>
                    <a:pt x="14" y="21"/>
                    <a:pt x="12" y="20"/>
                    <a:pt x="12" y="18"/>
                  </a:cubicBezTo>
                  <a:cubicBezTo>
                    <a:pt x="12" y="16"/>
                    <a:pt x="13" y="14"/>
                    <a:pt x="18" y="14"/>
                  </a:cubicBezTo>
                  <a:cubicBezTo>
                    <a:pt x="23" y="14"/>
                    <a:pt x="26" y="16"/>
                    <a:pt x="28" y="17"/>
                  </a:cubicBezTo>
                  <a:cubicBezTo>
                    <a:pt x="29" y="9"/>
                    <a:pt x="29" y="9"/>
                    <a:pt x="29" y="9"/>
                  </a:cubicBezTo>
                  <a:cubicBezTo>
                    <a:pt x="27" y="8"/>
                    <a:pt x="24" y="7"/>
                    <a:pt x="20" y="6"/>
                  </a:cubicBezTo>
                  <a:cubicBezTo>
                    <a:pt x="20" y="0"/>
                    <a:pt x="20" y="0"/>
                    <a:pt x="20" y="0"/>
                  </a:cubicBezTo>
                  <a:cubicBezTo>
                    <a:pt x="12" y="0"/>
                    <a:pt x="12" y="0"/>
                    <a:pt x="12" y="0"/>
                  </a:cubicBezTo>
                  <a:cubicBezTo>
                    <a:pt x="12" y="7"/>
                    <a:pt x="12" y="7"/>
                    <a:pt x="12" y="7"/>
                  </a:cubicBezTo>
                  <a:cubicBezTo>
                    <a:pt x="5" y="9"/>
                    <a:pt x="1" y="13"/>
                    <a:pt x="1" y="19"/>
                  </a:cubicBezTo>
                  <a:cubicBezTo>
                    <a:pt x="1" y="27"/>
                    <a:pt x="6" y="30"/>
                    <a:pt x="13" y="32"/>
                  </a:cubicBezTo>
                  <a:cubicBezTo>
                    <a:pt x="19" y="34"/>
                    <a:pt x="20" y="36"/>
                    <a:pt x="20" y="38"/>
                  </a:cubicBezTo>
                  <a:cubicBezTo>
                    <a:pt x="20" y="41"/>
                    <a:pt x="18" y="43"/>
                    <a:pt x="13" y="43"/>
                  </a:cubicBezTo>
                  <a:cubicBezTo>
                    <a:pt x="9" y="43"/>
                    <a:pt x="4" y="41"/>
                    <a:pt x="2" y="40"/>
                  </a:cubicBezTo>
                  <a:cubicBezTo>
                    <a:pt x="0" y="48"/>
                    <a:pt x="0" y="48"/>
                    <a:pt x="0" y="48"/>
                  </a:cubicBezTo>
                  <a:cubicBezTo>
                    <a:pt x="3" y="50"/>
                    <a:pt x="7" y="51"/>
                    <a:pt x="11" y="51"/>
                  </a:cubicBezTo>
                  <a:cubicBezTo>
                    <a:pt x="11" y="58"/>
                    <a:pt x="11" y="58"/>
                    <a:pt x="11" y="58"/>
                  </a:cubicBezTo>
                  <a:cubicBezTo>
                    <a:pt x="19" y="58"/>
                    <a:pt x="19" y="58"/>
                    <a:pt x="19" y="58"/>
                  </a:cubicBezTo>
                  <a:cubicBezTo>
                    <a:pt x="19" y="50"/>
                    <a:pt x="19" y="50"/>
                    <a:pt x="19" y="50"/>
                  </a:cubicBezTo>
                  <a:cubicBezTo>
                    <a:pt x="27" y="48"/>
                    <a:pt x="31" y="43"/>
                    <a:pt x="31" y="36"/>
                  </a:cubicBezTo>
                  <a:cubicBezTo>
                    <a:pt x="32" y="31"/>
                    <a:pt x="29" y="27"/>
                    <a:pt x="20"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40" name="Group 26"/>
          <p:cNvGrpSpPr>
            <a:grpSpLocks noChangeAspect="1"/>
          </p:cNvGrpSpPr>
          <p:nvPr userDrawn="1"/>
        </p:nvGrpSpPr>
        <p:grpSpPr bwMode="auto">
          <a:xfrm>
            <a:off x="4864023" y="994349"/>
            <a:ext cx="384024" cy="384024"/>
            <a:chOff x="-1785" y="580"/>
            <a:chExt cx="1020" cy="1020"/>
          </a:xfrm>
          <a:solidFill>
            <a:srgbClr val="C00000"/>
          </a:solidFill>
        </p:grpSpPr>
        <p:sp>
          <p:nvSpPr>
            <p:cNvPr id="78" name="Freeform 27"/>
            <p:cNvSpPr>
              <a:spLocks/>
            </p:cNvSpPr>
            <p:nvPr userDrawn="1"/>
          </p:nvSpPr>
          <p:spPr bwMode="auto">
            <a:xfrm>
              <a:off x="-1214" y="580"/>
              <a:ext cx="449" cy="448"/>
            </a:xfrm>
            <a:custGeom>
              <a:avLst/>
              <a:gdLst>
                <a:gd name="T0" fmla="*/ 548 w 686"/>
                <a:gd name="T1" fmla="*/ 686 h 686"/>
                <a:gd name="T2" fmla="*/ 686 w 686"/>
                <a:gd name="T3" fmla="*/ 686 h 686"/>
                <a:gd name="T4" fmla="*/ 461 w 686"/>
                <a:gd name="T5" fmla="*/ 225 h 686"/>
                <a:gd name="T6" fmla="*/ 0 w 686"/>
                <a:gd name="T7" fmla="*/ 0 h 686"/>
                <a:gd name="T8" fmla="*/ 0 w 686"/>
                <a:gd name="T9" fmla="*/ 138 h 686"/>
                <a:gd name="T10" fmla="*/ 548 w 686"/>
                <a:gd name="T11" fmla="*/ 686 h 686"/>
              </a:gdLst>
              <a:ahLst/>
              <a:cxnLst>
                <a:cxn ang="0">
                  <a:pos x="T0" y="T1"/>
                </a:cxn>
                <a:cxn ang="0">
                  <a:pos x="T2" y="T3"/>
                </a:cxn>
                <a:cxn ang="0">
                  <a:pos x="T4" y="T5"/>
                </a:cxn>
                <a:cxn ang="0">
                  <a:pos x="T6" y="T7"/>
                </a:cxn>
                <a:cxn ang="0">
                  <a:pos x="T8" y="T9"/>
                </a:cxn>
                <a:cxn ang="0">
                  <a:pos x="T10" y="T11"/>
                </a:cxn>
              </a:cxnLst>
              <a:rect l="0" t="0" r="r" b="b"/>
              <a:pathLst>
                <a:path w="686" h="686">
                  <a:moveTo>
                    <a:pt x="548" y="686"/>
                  </a:moveTo>
                  <a:cubicBezTo>
                    <a:pt x="686" y="686"/>
                    <a:pt x="686" y="686"/>
                    <a:pt x="686" y="686"/>
                  </a:cubicBezTo>
                  <a:cubicBezTo>
                    <a:pt x="665" y="512"/>
                    <a:pt x="587" y="351"/>
                    <a:pt x="461" y="225"/>
                  </a:cubicBezTo>
                  <a:cubicBezTo>
                    <a:pt x="335" y="99"/>
                    <a:pt x="174" y="21"/>
                    <a:pt x="0" y="0"/>
                  </a:cubicBezTo>
                  <a:cubicBezTo>
                    <a:pt x="0" y="138"/>
                    <a:pt x="0" y="138"/>
                    <a:pt x="0" y="138"/>
                  </a:cubicBezTo>
                  <a:cubicBezTo>
                    <a:pt x="283" y="179"/>
                    <a:pt x="507" y="403"/>
                    <a:pt x="548" y="68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 name="Freeform 28"/>
            <p:cNvSpPr>
              <a:spLocks/>
            </p:cNvSpPr>
            <p:nvPr userDrawn="1"/>
          </p:nvSpPr>
          <p:spPr bwMode="auto">
            <a:xfrm>
              <a:off x="-1785" y="580"/>
              <a:ext cx="449" cy="448"/>
            </a:xfrm>
            <a:custGeom>
              <a:avLst/>
              <a:gdLst>
                <a:gd name="T0" fmla="*/ 686 w 686"/>
                <a:gd name="T1" fmla="*/ 138 h 686"/>
                <a:gd name="T2" fmla="*/ 686 w 686"/>
                <a:gd name="T3" fmla="*/ 0 h 686"/>
                <a:gd name="T4" fmla="*/ 225 w 686"/>
                <a:gd name="T5" fmla="*/ 225 h 686"/>
                <a:gd name="T6" fmla="*/ 0 w 686"/>
                <a:gd name="T7" fmla="*/ 686 h 686"/>
                <a:gd name="T8" fmla="*/ 138 w 686"/>
                <a:gd name="T9" fmla="*/ 686 h 686"/>
                <a:gd name="T10" fmla="*/ 686 w 686"/>
                <a:gd name="T11" fmla="*/ 138 h 686"/>
              </a:gdLst>
              <a:ahLst/>
              <a:cxnLst>
                <a:cxn ang="0">
                  <a:pos x="T0" y="T1"/>
                </a:cxn>
                <a:cxn ang="0">
                  <a:pos x="T2" y="T3"/>
                </a:cxn>
                <a:cxn ang="0">
                  <a:pos x="T4" y="T5"/>
                </a:cxn>
                <a:cxn ang="0">
                  <a:pos x="T6" y="T7"/>
                </a:cxn>
                <a:cxn ang="0">
                  <a:pos x="T8" y="T9"/>
                </a:cxn>
                <a:cxn ang="0">
                  <a:pos x="T10" y="T11"/>
                </a:cxn>
              </a:cxnLst>
              <a:rect l="0" t="0" r="r" b="b"/>
              <a:pathLst>
                <a:path w="686" h="686">
                  <a:moveTo>
                    <a:pt x="686" y="138"/>
                  </a:moveTo>
                  <a:cubicBezTo>
                    <a:pt x="686" y="0"/>
                    <a:pt x="686" y="0"/>
                    <a:pt x="686" y="0"/>
                  </a:cubicBezTo>
                  <a:cubicBezTo>
                    <a:pt x="512" y="21"/>
                    <a:pt x="351" y="99"/>
                    <a:pt x="225" y="225"/>
                  </a:cubicBezTo>
                  <a:cubicBezTo>
                    <a:pt x="99" y="351"/>
                    <a:pt x="21" y="512"/>
                    <a:pt x="0" y="686"/>
                  </a:cubicBezTo>
                  <a:cubicBezTo>
                    <a:pt x="138" y="686"/>
                    <a:pt x="138" y="686"/>
                    <a:pt x="138" y="686"/>
                  </a:cubicBezTo>
                  <a:cubicBezTo>
                    <a:pt x="179" y="403"/>
                    <a:pt x="403" y="179"/>
                    <a:pt x="686" y="13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0" name="Freeform 29"/>
            <p:cNvSpPr>
              <a:spLocks/>
            </p:cNvSpPr>
            <p:nvPr userDrawn="1"/>
          </p:nvSpPr>
          <p:spPr bwMode="auto">
            <a:xfrm>
              <a:off x="-1214" y="1151"/>
              <a:ext cx="449" cy="449"/>
            </a:xfrm>
            <a:custGeom>
              <a:avLst/>
              <a:gdLst>
                <a:gd name="T0" fmla="*/ 0 w 686"/>
                <a:gd name="T1" fmla="*/ 548 h 686"/>
                <a:gd name="T2" fmla="*/ 0 w 686"/>
                <a:gd name="T3" fmla="*/ 686 h 686"/>
                <a:gd name="T4" fmla="*/ 461 w 686"/>
                <a:gd name="T5" fmla="*/ 461 h 686"/>
                <a:gd name="T6" fmla="*/ 686 w 686"/>
                <a:gd name="T7" fmla="*/ 0 h 686"/>
                <a:gd name="T8" fmla="*/ 548 w 686"/>
                <a:gd name="T9" fmla="*/ 0 h 686"/>
                <a:gd name="T10" fmla="*/ 0 w 686"/>
                <a:gd name="T11" fmla="*/ 548 h 686"/>
              </a:gdLst>
              <a:ahLst/>
              <a:cxnLst>
                <a:cxn ang="0">
                  <a:pos x="T0" y="T1"/>
                </a:cxn>
                <a:cxn ang="0">
                  <a:pos x="T2" y="T3"/>
                </a:cxn>
                <a:cxn ang="0">
                  <a:pos x="T4" y="T5"/>
                </a:cxn>
                <a:cxn ang="0">
                  <a:pos x="T6" y="T7"/>
                </a:cxn>
                <a:cxn ang="0">
                  <a:pos x="T8" y="T9"/>
                </a:cxn>
                <a:cxn ang="0">
                  <a:pos x="T10" y="T11"/>
                </a:cxn>
              </a:cxnLst>
              <a:rect l="0" t="0" r="r" b="b"/>
              <a:pathLst>
                <a:path w="686" h="686">
                  <a:moveTo>
                    <a:pt x="0" y="548"/>
                  </a:moveTo>
                  <a:cubicBezTo>
                    <a:pt x="0" y="686"/>
                    <a:pt x="0" y="686"/>
                    <a:pt x="0" y="686"/>
                  </a:cubicBezTo>
                  <a:cubicBezTo>
                    <a:pt x="174" y="665"/>
                    <a:pt x="335" y="587"/>
                    <a:pt x="461" y="461"/>
                  </a:cubicBezTo>
                  <a:cubicBezTo>
                    <a:pt x="587" y="335"/>
                    <a:pt x="665" y="174"/>
                    <a:pt x="686" y="0"/>
                  </a:cubicBezTo>
                  <a:cubicBezTo>
                    <a:pt x="548" y="0"/>
                    <a:pt x="548" y="0"/>
                    <a:pt x="548" y="0"/>
                  </a:cubicBezTo>
                  <a:cubicBezTo>
                    <a:pt x="507" y="283"/>
                    <a:pt x="283" y="507"/>
                    <a:pt x="0" y="54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4" name="Freeform 30"/>
            <p:cNvSpPr>
              <a:spLocks/>
            </p:cNvSpPr>
            <p:nvPr userDrawn="1"/>
          </p:nvSpPr>
          <p:spPr bwMode="auto">
            <a:xfrm>
              <a:off x="-1785" y="1151"/>
              <a:ext cx="449" cy="449"/>
            </a:xfrm>
            <a:custGeom>
              <a:avLst/>
              <a:gdLst>
                <a:gd name="T0" fmla="*/ 138 w 686"/>
                <a:gd name="T1" fmla="*/ 0 h 686"/>
                <a:gd name="T2" fmla="*/ 0 w 686"/>
                <a:gd name="T3" fmla="*/ 0 h 686"/>
                <a:gd name="T4" fmla="*/ 225 w 686"/>
                <a:gd name="T5" fmla="*/ 461 h 686"/>
                <a:gd name="T6" fmla="*/ 686 w 686"/>
                <a:gd name="T7" fmla="*/ 686 h 686"/>
                <a:gd name="T8" fmla="*/ 686 w 686"/>
                <a:gd name="T9" fmla="*/ 548 h 686"/>
                <a:gd name="T10" fmla="*/ 138 w 686"/>
                <a:gd name="T11" fmla="*/ 0 h 686"/>
              </a:gdLst>
              <a:ahLst/>
              <a:cxnLst>
                <a:cxn ang="0">
                  <a:pos x="T0" y="T1"/>
                </a:cxn>
                <a:cxn ang="0">
                  <a:pos x="T2" y="T3"/>
                </a:cxn>
                <a:cxn ang="0">
                  <a:pos x="T4" y="T5"/>
                </a:cxn>
                <a:cxn ang="0">
                  <a:pos x="T6" y="T7"/>
                </a:cxn>
                <a:cxn ang="0">
                  <a:pos x="T8" y="T9"/>
                </a:cxn>
                <a:cxn ang="0">
                  <a:pos x="T10" y="T11"/>
                </a:cxn>
              </a:cxnLst>
              <a:rect l="0" t="0" r="r" b="b"/>
              <a:pathLst>
                <a:path w="686" h="686">
                  <a:moveTo>
                    <a:pt x="138" y="0"/>
                  </a:moveTo>
                  <a:cubicBezTo>
                    <a:pt x="0" y="0"/>
                    <a:pt x="0" y="0"/>
                    <a:pt x="0" y="0"/>
                  </a:cubicBezTo>
                  <a:cubicBezTo>
                    <a:pt x="21" y="174"/>
                    <a:pt x="99" y="335"/>
                    <a:pt x="225" y="461"/>
                  </a:cubicBezTo>
                  <a:cubicBezTo>
                    <a:pt x="351" y="587"/>
                    <a:pt x="512" y="665"/>
                    <a:pt x="686" y="686"/>
                  </a:cubicBezTo>
                  <a:cubicBezTo>
                    <a:pt x="686" y="548"/>
                    <a:pt x="686" y="548"/>
                    <a:pt x="686" y="548"/>
                  </a:cubicBezTo>
                  <a:cubicBezTo>
                    <a:pt x="403" y="507"/>
                    <a:pt x="179" y="283"/>
                    <a:pt x="13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5" name="Freeform 31"/>
            <p:cNvSpPr>
              <a:spLocks/>
            </p:cNvSpPr>
            <p:nvPr userDrawn="1"/>
          </p:nvSpPr>
          <p:spPr bwMode="auto">
            <a:xfrm>
              <a:off x="-1593" y="772"/>
              <a:ext cx="257" cy="256"/>
            </a:xfrm>
            <a:custGeom>
              <a:avLst/>
              <a:gdLst>
                <a:gd name="T0" fmla="*/ 140 w 392"/>
                <a:gd name="T1" fmla="*/ 392 h 392"/>
                <a:gd name="T2" fmla="*/ 392 w 392"/>
                <a:gd name="T3" fmla="*/ 140 h 392"/>
                <a:gd name="T4" fmla="*/ 392 w 392"/>
                <a:gd name="T5" fmla="*/ 0 h 392"/>
                <a:gd name="T6" fmla="*/ 0 w 392"/>
                <a:gd name="T7" fmla="*/ 392 h 392"/>
                <a:gd name="T8" fmla="*/ 140 w 392"/>
                <a:gd name="T9" fmla="*/ 392 h 392"/>
              </a:gdLst>
              <a:ahLst/>
              <a:cxnLst>
                <a:cxn ang="0">
                  <a:pos x="T0" y="T1"/>
                </a:cxn>
                <a:cxn ang="0">
                  <a:pos x="T2" y="T3"/>
                </a:cxn>
                <a:cxn ang="0">
                  <a:pos x="T4" y="T5"/>
                </a:cxn>
                <a:cxn ang="0">
                  <a:pos x="T6" y="T7"/>
                </a:cxn>
                <a:cxn ang="0">
                  <a:pos x="T8" y="T9"/>
                </a:cxn>
              </a:cxnLst>
              <a:rect l="0" t="0" r="r" b="b"/>
              <a:pathLst>
                <a:path w="392" h="392">
                  <a:moveTo>
                    <a:pt x="140" y="392"/>
                  </a:moveTo>
                  <a:cubicBezTo>
                    <a:pt x="173" y="270"/>
                    <a:pt x="270" y="173"/>
                    <a:pt x="392" y="140"/>
                  </a:cubicBezTo>
                  <a:cubicBezTo>
                    <a:pt x="392" y="0"/>
                    <a:pt x="392" y="0"/>
                    <a:pt x="392" y="0"/>
                  </a:cubicBezTo>
                  <a:cubicBezTo>
                    <a:pt x="194" y="38"/>
                    <a:pt x="38" y="194"/>
                    <a:pt x="0" y="392"/>
                  </a:cubicBezTo>
                  <a:cubicBezTo>
                    <a:pt x="140" y="392"/>
                    <a:pt x="140" y="392"/>
                    <a:pt x="140" y="39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6" name="Freeform 32"/>
            <p:cNvSpPr>
              <a:spLocks/>
            </p:cNvSpPr>
            <p:nvPr userDrawn="1"/>
          </p:nvSpPr>
          <p:spPr bwMode="auto">
            <a:xfrm>
              <a:off x="-1593" y="1151"/>
              <a:ext cx="257" cy="256"/>
            </a:xfrm>
            <a:custGeom>
              <a:avLst/>
              <a:gdLst>
                <a:gd name="T0" fmla="*/ 140 w 392"/>
                <a:gd name="T1" fmla="*/ 0 h 392"/>
                <a:gd name="T2" fmla="*/ 0 w 392"/>
                <a:gd name="T3" fmla="*/ 0 h 392"/>
                <a:gd name="T4" fmla="*/ 392 w 392"/>
                <a:gd name="T5" fmla="*/ 392 h 392"/>
                <a:gd name="T6" fmla="*/ 392 w 392"/>
                <a:gd name="T7" fmla="*/ 252 h 392"/>
                <a:gd name="T8" fmla="*/ 140 w 392"/>
                <a:gd name="T9" fmla="*/ 0 h 392"/>
              </a:gdLst>
              <a:ahLst/>
              <a:cxnLst>
                <a:cxn ang="0">
                  <a:pos x="T0" y="T1"/>
                </a:cxn>
                <a:cxn ang="0">
                  <a:pos x="T2" y="T3"/>
                </a:cxn>
                <a:cxn ang="0">
                  <a:pos x="T4" y="T5"/>
                </a:cxn>
                <a:cxn ang="0">
                  <a:pos x="T6" y="T7"/>
                </a:cxn>
                <a:cxn ang="0">
                  <a:pos x="T8" y="T9"/>
                </a:cxn>
              </a:cxnLst>
              <a:rect l="0" t="0" r="r" b="b"/>
              <a:pathLst>
                <a:path w="392" h="392">
                  <a:moveTo>
                    <a:pt x="140" y="0"/>
                  </a:moveTo>
                  <a:cubicBezTo>
                    <a:pt x="0" y="0"/>
                    <a:pt x="0" y="0"/>
                    <a:pt x="0" y="0"/>
                  </a:cubicBezTo>
                  <a:cubicBezTo>
                    <a:pt x="38" y="198"/>
                    <a:pt x="194" y="354"/>
                    <a:pt x="392" y="392"/>
                  </a:cubicBezTo>
                  <a:cubicBezTo>
                    <a:pt x="392" y="252"/>
                    <a:pt x="392" y="252"/>
                    <a:pt x="392" y="252"/>
                  </a:cubicBezTo>
                  <a:cubicBezTo>
                    <a:pt x="270" y="219"/>
                    <a:pt x="173" y="122"/>
                    <a:pt x="1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7" name="Freeform 33"/>
            <p:cNvSpPr>
              <a:spLocks/>
            </p:cNvSpPr>
            <p:nvPr userDrawn="1"/>
          </p:nvSpPr>
          <p:spPr bwMode="auto">
            <a:xfrm>
              <a:off x="-1214" y="1151"/>
              <a:ext cx="257" cy="256"/>
            </a:xfrm>
            <a:custGeom>
              <a:avLst/>
              <a:gdLst>
                <a:gd name="T0" fmla="*/ 252 w 392"/>
                <a:gd name="T1" fmla="*/ 0 h 392"/>
                <a:gd name="T2" fmla="*/ 0 w 392"/>
                <a:gd name="T3" fmla="*/ 252 h 392"/>
                <a:gd name="T4" fmla="*/ 0 w 392"/>
                <a:gd name="T5" fmla="*/ 392 h 392"/>
                <a:gd name="T6" fmla="*/ 392 w 392"/>
                <a:gd name="T7" fmla="*/ 0 h 392"/>
                <a:gd name="T8" fmla="*/ 252 w 392"/>
                <a:gd name="T9" fmla="*/ 0 h 392"/>
              </a:gdLst>
              <a:ahLst/>
              <a:cxnLst>
                <a:cxn ang="0">
                  <a:pos x="T0" y="T1"/>
                </a:cxn>
                <a:cxn ang="0">
                  <a:pos x="T2" y="T3"/>
                </a:cxn>
                <a:cxn ang="0">
                  <a:pos x="T4" y="T5"/>
                </a:cxn>
                <a:cxn ang="0">
                  <a:pos x="T6" y="T7"/>
                </a:cxn>
                <a:cxn ang="0">
                  <a:pos x="T8" y="T9"/>
                </a:cxn>
              </a:cxnLst>
              <a:rect l="0" t="0" r="r" b="b"/>
              <a:pathLst>
                <a:path w="392" h="392">
                  <a:moveTo>
                    <a:pt x="252" y="0"/>
                  </a:moveTo>
                  <a:cubicBezTo>
                    <a:pt x="219" y="122"/>
                    <a:pt x="122" y="219"/>
                    <a:pt x="0" y="252"/>
                  </a:cubicBezTo>
                  <a:cubicBezTo>
                    <a:pt x="0" y="392"/>
                    <a:pt x="0" y="392"/>
                    <a:pt x="0" y="392"/>
                  </a:cubicBezTo>
                  <a:cubicBezTo>
                    <a:pt x="198" y="354"/>
                    <a:pt x="354" y="198"/>
                    <a:pt x="392" y="0"/>
                  </a:cubicBezTo>
                  <a:lnTo>
                    <a:pt x="25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8" name="Freeform 34"/>
            <p:cNvSpPr>
              <a:spLocks/>
            </p:cNvSpPr>
            <p:nvPr userDrawn="1"/>
          </p:nvSpPr>
          <p:spPr bwMode="auto">
            <a:xfrm>
              <a:off x="-1214" y="772"/>
              <a:ext cx="257" cy="256"/>
            </a:xfrm>
            <a:custGeom>
              <a:avLst/>
              <a:gdLst>
                <a:gd name="T0" fmla="*/ 252 w 392"/>
                <a:gd name="T1" fmla="*/ 392 h 392"/>
                <a:gd name="T2" fmla="*/ 392 w 392"/>
                <a:gd name="T3" fmla="*/ 392 h 392"/>
                <a:gd name="T4" fmla="*/ 0 w 392"/>
                <a:gd name="T5" fmla="*/ 0 h 392"/>
                <a:gd name="T6" fmla="*/ 0 w 392"/>
                <a:gd name="T7" fmla="*/ 140 h 392"/>
                <a:gd name="T8" fmla="*/ 252 w 392"/>
                <a:gd name="T9" fmla="*/ 392 h 392"/>
              </a:gdLst>
              <a:ahLst/>
              <a:cxnLst>
                <a:cxn ang="0">
                  <a:pos x="T0" y="T1"/>
                </a:cxn>
                <a:cxn ang="0">
                  <a:pos x="T2" y="T3"/>
                </a:cxn>
                <a:cxn ang="0">
                  <a:pos x="T4" y="T5"/>
                </a:cxn>
                <a:cxn ang="0">
                  <a:pos x="T6" y="T7"/>
                </a:cxn>
                <a:cxn ang="0">
                  <a:pos x="T8" y="T9"/>
                </a:cxn>
              </a:cxnLst>
              <a:rect l="0" t="0" r="r" b="b"/>
              <a:pathLst>
                <a:path w="392" h="392">
                  <a:moveTo>
                    <a:pt x="252" y="392"/>
                  </a:moveTo>
                  <a:cubicBezTo>
                    <a:pt x="392" y="392"/>
                    <a:pt x="392" y="392"/>
                    <a:pt x="392" y="392"/>
                  </a:cubicBezTo>
                  <a:cubicBezTo>
                    <a:pt x="354" y="194"/>
                    <a:pt x="198" y="38"/>
                    <a:pt x="0" y="0"/>
                  </a:cubicBezTo>
                  <a:cubicBezTo>
                    <a:pt x="0" y="140"/>
                    <a:pt x="0" y="140"/>
                    <a:pt x="0" y="140"/>
                  </a:cubicBezTo>
                  <a:cubicBezTo>
                    <a:pt x="122" y="173"/>
                    <a:pt x="219" y="270"/>
                    <a:pt x="252" y="39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9" name="Freeform 35"/>
            <p:cNvSpPr>
              <a:spLocks/>
            </p:cNvSpPr>
            <p:nvPr userDrawn="1"/>
          </p:nvSpPr>
          <p:spPr bwMode="auto">
            <a:xfrm>
              <a:off x="-1785" y="580"/>
              <a:ext cx="1020" cy="1020"/>
            </a:xfrm>
            <a:custGeom>
              <a:avLst/>
              <a:gdLst>
                <a:gd name="T0" fmla="*/ 818 w 1560"/>
                <a:gd name="T1" fmla="*/ 596 h 1560"/>
                <a:gd name="T2" fmla="*/ 818 w 1560"/>
                <a:gd name="T3" fmla="*/ 0 h 1560"/>
                <a:gd name="T4" fmla="*/ 742 w 1560"/>
                <a:gd name="T5" fmla="*/ 0 h 1560"/>
                <a:gd name="T6" fmla="*/ 742 w 1560"/>
                <a:gd name="T7" fmla="*/ 596 h 1560"/>
                <a:gd name="T8" fmla="*/ 596 w 1560"/>
                <a:gd name="T9" fmla="*/ 742 h 1560"/>
                <a:gd name="T10" fmla="*/ 0 w 1560"/>
                <a:gd name="T11" fmla="*/ 742 h 1560"/>
                <a:gd name="T12" fmla="*/ 0 w 1560"/>
                <a:gd name="T13" fmla="*/ 818 h 1560"/>
                <a:gd name="T14" fmla="*/ 596 w 1560"/>
                <a:gd name="T15" fmla="*/ 818 h 1560"/>
                <a:gd name="T16" fmla="*/ 742 w 1560"/>
                <a:gd name="T17" fmla="*/ 964 h 1560"/>
                <a:gd name="T18" fmla="*/ 742 w 1560"/>
                <a:gd name="T19" fmla="*/ 1560 h 1560"/>
                <a:gd name="T20" fmla="*/ 818 w 1560"/>
                <a:gd name="T21" fmla="*/ 1560 h 1560"/>
                <a:gd name="T22" fmla="*/ 818 w 1560"/>
                <a:gd name="T23" fmla="*/ 964 h 1560"/>
                <a:gd name="T24" fmla="*/ 964 w 1560"/>
                <a:gd name="T25" fmla="*/ 818 h 1560"/>
                <a:gd name="T26" fmla="*/ 1560 w 1560"/>
                <a:gd name="T27" fmla="*/ 818 h 1560"/>
                <a:gd name="T28" fmla="*/ 1560 w 1560"/>
                <a:gd name="T29" fmla="*/ 742 h 1560"/>
                <a:gd name="T30" fmla="*/ 964 w 1560"/>
                <a:gd name="T31" fmla="*/ 742 h 1560"/>
                <a:gd name="T32" fmla="*/ 818 w 1560"/>
                <a:gd name="T33" fmla="*/ 596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0" h="1560">
                  <a:moveTo>
                    <a:pt x="818" y="596"/>
                  </a:moveTo>
                  <a:cubicBezTo>
                    <a:pt x="818" y="0"/>
                    <a:pt x="818" y="0"/>
                    <a:pt x="818" y="0"/>
                  </a:cubicBezTo>
                  <a:cubicBezTo>
                    <a:pt x="742" y="0"/>
                    <a:pt x="742" y="0"/>
                    <a:pt x="742" y="0"/>
                  </a:cubicBezTo>
                  <a:cubicBezTo>
                    <a:pt x="742" y="596"/>
                    <a:pt x="742" y="596"/>
                    <a:pt x="742" y="596"/>
                  </a:cubicBezTo>
                  <a:cubicBezTo>
                    <a:pt x="669" y="611"/>
                    <a:pt x="611" y="669"/>
                    <a:pt x="596" y="742"/>
                  </a:cubicBezTo>
                  <a:cubicBezTo>
                    <a:pt x="0" y="742"/>
                    <a:pt x="0" y="742"/>
                    <a:pt x="0" y="742"/>
                  </a:cubicBezTo>
                  <a:cubicBezTo>
                    <a:pt x="0" y="818"/>
                    <a:pt x="0" y="818"/>
                    <a:pt x="0" y="818"/>
                  </a:cubicBezTo>
                  <a:cubicBezTo>
                    <a:pt x="596" y="818"/>
                    <a:pt x="596" y="818"/>
                    <a:pt x="596" y="818"/>
                  </a:cubicBezTo>
                  <a:cubicBezTo>
                    <a:pt x="611" y="891"/>
                    <a:pt x="669" y="949"/>
                    <a:pt x="742" y="964"/>
                  </a:cubicBezTo>
                  <a:cubicBezTo>
                    <a:pt x="742" y="1560"/>
                    <a:pt x="742" y="1560"/>
                    <a:pt x="742" y="1560"/>
                  </a:cubicBezTo>
                  <a:cubicBezTo>
                    <a:pt x="818" y="1560"/>
                    <a:pt x="818" y="1560"/>
                    <a:pt x="818" y="1560"/>
                  </a:cubicBezTo>
                  <a:cubicBezTo>
                    <a:pt x="818" y="964"/>
                    <a:pt x="818" y="964"/>
                    <a:pt x="818" y="964"/>
                  </a:cubicBezTo>
                  <a:cubicBezTo>
                    <a:pt x="891" y="949"/>
                    <a:pt x="949" y="891"/>
                    <a:pt x="964" y="818"/>
                  </a:cubicBezTo>
                  <a:cubicBezTo>
                    <a:pt x="1560" y="818"/>
                    <a:pt x="1560" y="818"/>
                    <a:pt x="1560" y="818"/>
                  </a:cubicBezTo>
                  <a:cubicBezTo>
                    <a:pt x="1560" y="742"/>
                    <a:pt x="1560" y="742"/>
                    <a:pt x="1560" y="742"/>
                  </a:cubicBezTo>
                  <a:cubicBezTo>
                    <a:pt x="964" y="742"/>
                    <a:pt x="964" y="742"/>
                    <a:pt x="964" y="742"/>
                  </a:cubicBezTo>
                  <a:cubicBezTo>
                    <a:pt x="949" y="669"/>
                    <a:pt x="891" y="611"/>
                    <a:pt x="818" y="59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62" name="Picture Placeholder 4"/>
          <p:cNvSpPr>
            <a:spLocks noGrp="1"/>
          </p:cNvSpPr>
          <p:nvPr>
            <p:ph type="pic" sz="quarter" idx="46" hasCustomPrompt="1"/>
          </p:nvPr>
        </p:nvSpPr>
        <p:spPr>
          <a:xfrm>
            <a:off x="8121352" y="112512"/>
            <a:ext cx="1188000" cy="654105"/>
          </a:xfrm>
          <a:prstGeom prst="rect">
            <a:avLst/>
          </a:prstGeom>
        </p:spPr>
        <p:txBody>
          <a:bodyPr/>
          <a:lstStyle>
            <a:lvl1pPr marL="0" indent="0">
              <a:buNone/>
              <a:defRPr sz="2000" b="1" spc="-150">
                <a:solidFill>
                  <a:schemeClr val="tx1">
                    <a:lumMod val="25000"/>
                    <a:lumOff val="75000"/>
                  </a:schemeClr>
                </a:solidFill>
                <a:latin typeface="+mj-lt"/>
              </a:defRPr>
            </a:lvl1pPr>
          </a:lstStyle>
          <a:p>
            <a:r>
              <a:rPr lang="fr-FR" dirty="0"/>
              <a:t>Logo</a:t>
            </a:r>
            <a:br>
              <a:rPr lang="fr-FR" dirty="0"/>
            </a:br>
            <a:r>
              <a:rPr lang="fr-FR" dirty="0"/>
              <a:t>Client</a:t>
            </a:r>
            <a:br>
              <a:rPr lang="fr-FR" dirty="0"/>
            </a:br>
            <a:r>
              <a:rPr lang="fr-FR" dirty="0"/>
              <a:t>(facultatif)</a:t>
            </a:r>
          </a:p>
        </p:txBody>
      </p:sp>
      <p:sp>
        <p:nvSpPr>
          <p:cNvPr id="63" name="Text Placeholder 13"/>
          <p:cNvSpPr>
            <a:spLocks noGrp="1"/>
          </p:cNvSpPr>
          <p:nvPr>
            <p:ph type="body" sz="quarter" idx="72" hasCustomPrompt="1"/>
          </p:nvPr>
        </p:nvSpPr>
        <p:spPr>
          <a:xfrm>
            <a:off x="344488" y="2486646"/>
            <a:ext cx="1455909" cy="205310"/>
          </a:xfrm>
          <a:prstGeom prst="rect">
            <a:avLst/>
          </a:prstGeom>
        </p:spPr>
        <p:txBody>
          <a:bodyPr wrap="square" tIns="0">
            <a:sp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00" i="1" kern="1200" baseline="0" dirty="0" smtClean="0">
                <a:solidFill>
                  <a:schemeClr val="tx1"/>
                </a:solidFill>
                <a:latin typeface="Arial" panose="020B0604020202020204" pitchFamily="34" charset="0"/>
                <a:ea typeface="+mn-ea"/>
                <a:cs typeface="+mn-cs"/>
              </a:defRPr>
            </a:lvl1pPr>
          </a:lstStyle>
          <a:p>
            <a:pPr lvl="0"/>
            <a:r>
              <a:rPr lang="fr-FR" dirty="0"/>
              <a:t>Sous-titre Image 1</a:t>
            </a:r>
          </a:p>
        </p:txBody>
      </p:sp>
      <p:sp>
        <p:nvSpPr>
          <p:cNvPr id="67" name="Text Placeholder 13"/>
          <p:cNvSpPr>
            <a:spLocks noGrp="1"/>
          </p:cNvSpPr>
          <p:nvPr>
            <p:ph type="body" sz="quarter" idx="90" hasCustomPrompt="1"/>
          </p:nvPr>
        </p:nvSpPr>
        <p:spPr>
          <a:xfrm>
            <a:off x="2834847" y="2486646"/>
            <a:ext cx="1455909" cy="205310"/>
          </a:xfrm>
          <a:prstGeom prst="rect">
            <a:avLst/>
          </a:prstGeom>
        </p:spPr>
        <p:txBody>
          <a:bodyPr wrap="square" tIns="0">
            <a:sp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00" i="1" kern="1200" baseline="0" dirty="0" smtClean="0">
                <a:solidFill>
                  <a:schemeClr val="tx1"/>
                </a:solidFill>
                <a:latin typeface="Arial" panose="020B0604020202020204" pitchFamily="34" charset="0"/>
                <a:ea typeface="+mn-ea"/>
                <a:cs typeface="+mn-cs"/>
              </a:defRPr>
            </a:lvl1pPr>
          </a:lstStyle>
          <a:p>
            <a:pPr lvl="0"/>
            <a:r>
              <a:rPr lang="fr-FR" dirty="0"/>
              <a:t>Sous-titre Image 1</a:t>
            </a:r>
          </a:p>
        </p:txBody>
      </p:sp>
      <p:sp>
        <p:nvSpPr>
          <p:cNvPr id="70" name="Text Placeholder 13"/>
          <p:cNvSpPr>
            <a:spLocks noGrp="1"/>
          </p:cNvSpPr>
          <p:nvPr>
            <p:ph type="body" sz="quarter" idx="92" hasCustomPrompt="1"/>
          </p:nvPr>
        </p:nvSpPr>
        <p:spPr>
          <a:xfrm>
            <a:off x="344488" y="4283276"/>
            <a:ext cx="1455909" cy="205310"/>
          </a:xfrm>
          <a:prstGeom prst="rect">
            <a:avLst/>
          </a:prstGeom>
        </p:spPr>
        <p:txBody>
          <a:bodyPr wrap="square" tIns="0">
            <a:sp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00" i="1" kern="1200" baseline="0" dirty="0" smtClean="0">
                <a:solidFill>
                  <a:schemeClr val="tx1"/>
                </a:solidFill>
                <a:latin typeface="Arial" panose="020B0604020202020204" pitchFamily="34" charset="0"/>
                <a:ea typeface="+mn-ea"/>
                <a:cs typeface="+mn-cs"/>
              </a:defRPr>
            </a:lvl1pPr>
          </a:lstStyle>
          <a:p>
            <a:pPr lvl="0"/>
            <a:r>
              <a:rPr lang="fr-FR" dirty="0"/>
              <a:t>Sous-titre Image 3</a:t>
            </a:r>
          </a:p>
        </p:txBody>
      </p:sp>
      <p:sp>
        <p:nvSpPr>
          <p:cNvPr id="74" name="Text Placeholder 13"/>
          <p:cNvSpPr>
            <a:spLocks noGrp="1"/>
          </p:cNvSpPr>
          <p:nvPr>
            <p:ph type="body" sz="quarter" idx="93" hasCustomPrompt="1"/>
          </p:nvPr>
        </p:nvSpPr>
        <p:spPr>
          <a:xfrm>
            <a:off x="857775" y="5351463"/>
            <a:ext cx="746505" cy="212366"/>
          </a:xfrm>
          <a:prstGeom prst="rect">
            <a:avLst/>
          </a:prstGeom>
        </p:spPr>
        <p:txBody>
          <a:bodyPr wrap="square"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Budget :</a:t>
            </a:r>
          </a:p>
        </p:txBody>
      </p:sp>
      <p:sp>
        <p:nvSpPr>
          <p:cNvPr id="81" name="Text Placeholder 13"/>
          <p:cNvSpPr>
            <a:spLocks noGrp="1"/>
          </p:cNvSpPr>
          <p:nvPr>
            <p:ph type="body" sz="quarter" idx="95" hasCustomPrompt="1"/>
          </p:nvPr>
        </p:nvSpPr>
        <p:spPr>
          <a:xfrm>
            <a:off x="857775" y="5781458"/>
            <a:ext cx="765993" cy="212366"/>
          </a:xfrm>
          <a:prstGeom prst="rect">
            <a:avLst/>
          </a:prstGeom>
        </p:spPr>
        <p:txBody>
          <a:bodyPr wrap="square"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Contact :</a:t>
            </a:r>
          </a:p>
        </p:txBody>
      </p:sp>
      <p:sp>
        <p:nvSpPr>
          <p:cNvPr id="83" name="Text Placeholder 13"/>
          <p:cNvSpPr>
            <a:spLocks noGrp="1"/>
          </p:cNvSpPr>
          <p:nvPr>
            <p:ph type="body" sz="quarter" idx="97" hasCustomPrompt="1"/>
          </p:nvPr>
        </p:nvSpPr>
        <p:spPr>
          <a:xfrm>
            <a:off x="2834846" y="4283276"/>
            <a:ext cx="1455909" cy="205310"/>
          </a:xfrm>
          <a:prstGeom prst="rect">
            <a:avLst/>
          </a:prstGeom>
        </p:spPr>
        <p:txBody>
          <a:bodyPr wrap="square" tIns="0">
            <a:sp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00" i="1" kern="1200" baseline="0" dirty="0" smtClean="0">
                <a:solidFill>
                  <a:schemeClr val="tx1"/>
                </a:solidFill>
                <a:latin typeface="Arial" panose="020B0604020202020204" pitchFamily="34" charset="0"/>
                <a:ea typeface="+mn-ea"/>
                <a:cs typeface="+mn-cs"/>
              </a:defRPr>
            </a:lvl1pPr>
          </a:lstStyle>
          <a:p>
            <a:pPr lvl="0"/>
            <a:r>
              <a:rPr lang="fr-FR" dirty="0"/>
              <a:t>Sous-titre Image 4</a:t>
            </a:r>
          </a:p>
        </p:txBody>
      </p:sp>
      <p:sp>
        <p:nvSpPr>
          <p:cNvPr id="69" name="Text Placeholder 13"/>
          <p:cNvSpPr>
            <a:spLocks noGrp="1"/>
          </p:cNvSpPr>
          <p:nvPr>
            <p:ph type="body" sz="quarter" idx="91" hasCustomPrompt="1"/>
          </p:nvPr>
        </p:nvSpPr>
        <p:spPr>
          <a:xfrm>
            <a:off x="2508250" y="4928185"/>
            <a:ext cx="1990436" cy="207749"/>
          </a:xfrm>
          <a:prstGeom prst="rect">
            <a:avLst/>
          </a:prstGeom>
        </p:spPr>
        <p:txBody>
          <a:bodyPr wrap="square" lIns="0" tIns="0" anchor="ctr">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50" i="0" kern="1200" baseline="0" dirty="0" smtClean="0">
                <a:solidFill>
                  <a:schemeClr val="tx1"/>
                </a:solidFill>
                <a:latin typeface="Arial" panose="020B0604020202020204" pitchFamily="34" charset="0"/>
                <a:ea typeface="+mn-ea"/>
                <a:cs typeface="+mn-cs"/>
              </a:defRPr>
            </a:lvl1pPr>
          </a:lstStyle>
          <a:p>
            <a:pPr lvl="0"/>
            <a:r>
              <a:rPr lang="fr-FR" dirty="0"/>
              <a:t>donnée</a:t>
            </a:r>
          </a:p>
        </p:txBody>
      </p:sp>
      <p:sp>
        <p:nvSpPr>
          <p:cNvPr id="75" name="Text Placeholder 13"/>
          <p:cNvSpPr>
            <a:spLocks noGrp="1"/>
          </p:cNvSpPr>
          <p:nvPr>
            <p:ph type="body" sz="quarter" idx="94" hasCustomPrompt="1"/>
          </p:nvPr>
        </p:nvSpPr>
        <p:spPr>
          <a:xfrm>
            <a:off x="1548607" y="5358180"/>
            <a:ext cx="2969129" cy="207749"/>
          </a:xfrm>
          <a:prstGeom prst="rect">
            <a:avLst/>
          </a:prstGeom>
        </p:spPr>
        <p:txBody>
          <a:bodyPr wrap="square" lIns="0" tIns="0" anchor="ctr">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50" i="0" kern="1200" baseline="0" dirty="0" smtClean="0">
                <a:solidFill>
                  <a:schemeClr val="tx1"/>
                </a:solidFill>
                <a:latin typeface="Arial" panose="020B0604020202020204" pitchFamily="34" charset="0"/>
                <a:ea typeface="+mn-ea"/>
                <a:cs typeface="+mn-cs"/>
              </a:defRPr>
            </a:lvl1pPr>
          </a:lstStyle>
          <a:p>
            <a:pPr lvl="0"/>
            <a:r>
              <a:rPr lang="fr-FR" dirty="0"/>
              <a:t>donnée</a:t>
            </a:r>
          </a:p>
        </p:txBody>
      </p:sp>
      <p:sp>
        <p:nvSpPr>
          <p:cNvPr id="82" name="Text Placeholder 13"/>
          <p:cNvSpPr>
            <a:spLocks noGrp="1"/>
          </p:cNvSpPr>
          <p:nvPr>
            <p:ph type="body" sz="quarter" idx="96" hasCustomPrompt="1"/>
          </p:nvPr>
        </p:nvSpPr>
        <p:spPr>
          <a:xfrm>
            <a:off x="1574800" y="5788175"/>
            <a:ext cx="2969129" cy="207749"/>
          </a:xfrm>
          <a:prstGeom prst="rect">
            <a:avLst/>
          </a:prstGeom>
        </p:spPr>
        <p:txBody>
          <a:bodyPr wrap="square" lIns="0" tIns="0" anchor="ctr">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50" i="0" kern="1200" baseline="0" dirty="0" smtClean="0">
                <a:solidFill>
                  <a:schemeClr val="tx1"/>
                </a:solidFill>
                <a:latin typeface="Arial" panose="020B0604020202020204" pitchFamily="34" charset="0"/>
                <a:ea typeface="+mn-ea"/>
                <a:cs typeface="+mn-cs"/>
              </a:defRPr>
            </a:lvl1pPr>
          </a:lstStyle>
          <a:p>
            <a:pPr lvl="0"/>
            <a:r>
              <a:rPr lang="fr-FR" dirty="0"/>
              <a:t>donnée</a:t>
            </a:r>
          </a:p>
        </p:txBody>
      </p:sp>
      <p:sp>
        <p:nvSpPr>
          <p:cNvPr id="5" name="Espace réservé du texte 4"/>
          <p:cNvSpPr>
            <a:spLocks noGrp="1"/>
          </p:cNvSpPr>
          <p:nvPr>
            <p:ph type="body" sz="quarter" idx="98" hasCustomPrompt="1"/>
          </p:nvPr>
        </p:nvSpPr>
        <p:spPr>
          <a:xfrm>
            <a:off x="5457397" y="1171575"/>
            <a:ext cx="4113213" cy="638175"/>
          </a:xfrm>
        </p:spPr>
        <p:txBody>
          <a:bodyPr>
            <a:noAutofit/>
          </a:bodyPr>
          <a:lstStyle>
            <a:lvl1pPr marL="171450" indent="-171450">
              <a:buFont typeface="Arial" panose="020B0604020202020204" pitchFamily="34" charset="0"/>
              <a:buChar char="•"/>
              <a:defRPr sz="1050"/>
            </a:lvl1pPr>
            <a:lvl2pPr marL="269875" indent="-95250">
              <a:spcBef>
                <a:spcPts val="0"/>
              </a:spcBef>
              <a:buFont typeface="Courier New" panose="02070309020205020404" pitchFamily="49" charset="0"/>
              <a:buChar char="o"/>
              <a:defRPr sz="1000"/>
            </a:lvl2pPr>
            <a:lvl3pPr>
              <a:defRPr sz="700"/>
            </a:lvl3pPr>
            <a:lvl4pPr>
              <a:defRPr sz="500"/>
            </a:lvl4pPr>
            <a:lvl5pPr>
              <a:defRPr sz="400"/>
            </a:lvl5pPr>
          </a:lstStyle>
          <a:p>
            <a:pPr lvl="0"/>
            <a:r>
              <a:rPr lang="fr-FR" dirty="0"/>
              <a:t>Modifiez les styles du texte du masque</a:t>
            </a:r>
          </a:p>
          <a:p>
            <a:pPr lvl="1"/>
            <a:r>
              <a:rPr lang="fr-FR" dirty="0"/>
              <a:t>Deuxième niveau</a:t>
            </a:r>
          </a:p>
          <a:p>
            <a:pPr lvl="2"/>
            <a:r>
              <a:rPr lang="fr-FR" dirty="0"/>
              <a:t>Troisième niveau</a:t>
            </a:r>
          </a:p>
        </p:txBody>
      </p:sp>
      <p:sp>
        <p:nvSpPr>
          <p:cNvPr id="71"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la mission</a:t>
            </a:r>
          </a:p>
        </p:txBody>
      </p:sp>
      <p:grpSp>
        <p:nvGrpSpPr>
          <p:cNvPr id="90" name="Group 45"/>
          <p:cNvGrpSpPr/>
          <p:nvPr userDrawn="1"/>
        </p:nvGrpSpPr>
        <p:grpSpPr>
          <a:xfrm>
            <a:off x="344488" y="6560415"/>
            <a:ext cx="1345776" cy="216623"/>
            <a:chOff x="1667390" y="5261506"/>
            <a:chExt cx="2969477" cy="477982"/>
          </a:xfrm>
        </p:grpSpPr>
        <p:sp>
          <p:nvSpPr>
            <p:cNvPr id="91"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92"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93"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94"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95"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96"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97"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98"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99"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100"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101"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102"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103"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104"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105"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106"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107"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108"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109"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grpSp>
      <p:sp>
        <p:nvSpPr>
          <p:cNvPr id="111"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lang="fr-FR"/>
              <a:t>© 2016 – Etude sur l’accompagnement des têtes de réseau associatives</a:t>
            </a:r>
            <a:endParaRPr lang="fr-FR" dirty="0"/>
          </a:p>
        </p:txBody>
      </p:sp>
      <p:sp>
        <p:nvSpPr>
          <p:cNvPr id="112"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F40F4CD4-B26C-4AD9-90F4-410FA4B5F092}" type="datetime1">
              <a:rPr lang="fr-FR" smtClean="0"/>
              <a:t>09/06/2017</a:t>
            </a:fld>
            <a:endParaRPr lang="fr-FR" dirty="0"/>
          </a:p>
        </p:txBody>
      </p:sp>
      <p:sp>
        <p:nvSpPr>
          <p:cNvPr id="114" name="Espace réservé du texte 4"/>
          <p:cNvSpPr>
            <a:spLocks noGrp="1"/>
          </p:cNvSpPr>
          <p:nvPr>
            <p:ph type="body" sz="quarter" idx="102" hasCustomPrompt="1"/>
          </p:nvPr>
        </p:nvSpPr>
        <p:spPr>
          <a:xfrm>
            <a:off x="5457397" y="5519673"/>
            <a:ext cx="4113213" cy="789052"/>
          </a:xfrm>
        </p:spPr>
        <p:txBody>
          <a:bodyPr>
            <a:noAutofit/>
          </a:bodyPr>
          <a:lstStyle>
            <a:lvl1pPr marL="171450" indent="-171450">
              <a:buFont typeface="Arial" panose="020B0604020202020204" pitchFamily="34" charset="0"/>
              <a:buChar char="•"/>
              <a:defRPr sz="1050"/>
            </a:lvl1pPr>
            <a:lvl2pPr marL="269875" indent="-95250">
              <a:spcBef>
                <a:spcPts val="0"/>
              </a:spcBef>
              <a:buFont typeface="Courier New" panose="02070309020205020404" pitchFamily="49" charset="0"/>
              <a:buChar char="o"/>
              <a:defRPr sz="1000"/>
            </a:lvl2pPr>
            <a:lvl3pPr>
              <a:defRPr sz="700"/>
            </a:lvl3pPr>
            <a:lvl4pPr>
              <a:defRPr sz="500"/>
            </a:lvl4pPr>
            <a:lvl5pPr>
              <a:defRPr sz="400"/>
            </a:lvl5pPr>
          </a:lstStyle>
          <a:p>
            <a:pPr lvl="0"/>
            <a:r>
              <a:rPr lang="fr-FR" dirty="0"/>
              <a:t>Modifiez les styles du texte du masque</a:t>
            </a:r>
          </a:p>
          <a:p>
            <a:pPr lvl="1"/>
            <a:r>
              <a:rPr lang="fr-FR" dirty="0"/>
              <a:t>Deuxième niveau</a:t>
            </a:r>
          </a:p>
          <a:p>
            <a:pPr lvl="2"/>
            <a:r>
              <a:rPr lang="fr-FR" dirty="0"/>
              <a:t>Troisième niveau</a:t>
            </a:r>
          </a:p>
        </p:txBody>
      </p:sp>
      <p:sp>
        <p:nvSpPr>
          <p:cNvPr id="73"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spTree>
    <p:extLst>
      <p:ext uri="{BB962C8B-B14F-4D97-AF65-F5344CB8AC3E}">
        <p14:creationId xmlns:p14="http://schemas.microsoft.com/office/powerpoint/2010/main" val="273838590"/>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4"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 vide</a:t>
            </a:r>
          </a:p>
        </p:txBody>
      </p:sp>
      <p:sp>
        <p:nvSpPr>
          <p:cNvPr id="7"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lang="fr-FR"/>
              <a:t>© 2016 – Etude sur l’accompagnement des têtes de réseau associatives</a:t>
            </a:r>
            <a:endParaRPr lang="fr-FR" dirty="0"/>
          </a:p>
        </p:txBody>
      </p:sp>
      <p:sp>
        <p:nvSpPr>
          <p:cNvPr id="8"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0AC814EB-9E78-4BB9-AABB-F50D88FBFEB6}" type="datetime1">
              <a:rPr lang="fr-FR" smtClean="0"/>
              <a:t>09/06/2017</a:t>
            </a:fld>
            <a:endParaRPr lang="fr-FR" dirty="0"/>
          </a:p>
        </p:txBody>
      </p:sp>
      <p:sp>
        <p:nvSpPr>
          <p:cNvPr id="6"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spTree>
    <p:extLst>
      <p:ext uri="{BB962C8B-B14F-4D97-AF65-F5344CB8AC3E}">
        <p14:creationId xmlns:p14="http://schemas.microsoft.com/office/powerpoint/2010/main" val="348530674"/>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ddresse">
    <p:spTree>
      <p:nvGrpSpPr>
        <p:cNvPr id="1" name=""/>
        <p:cNvGrpSpPr/>
        <p:nvPr/>
      </p:nvGrpSpPr>
      <p:grpSpPr>
        <a:xfrm>
          <a:off x="0" y="0"/>
          <a:ext cx="0" cy="0"/>
          <a:chOff x="0" y="0"/>
          <a:chExt cx="0" cy="0"/>
        </a:xfrm>
      </p:grpSpPr>
      <p:sp>
        <p:nvSpPr>
          <p:cNvPr id="2" name="TextBox 1"/>
          <p:cNvSpPr txBox="1"/>
          <p:nvPr userDrawn="1"/>
        </p:nvSpPr>
        <p:spPr>
          <a:xfrm>
            <a:off x="1568740" y="4852750"/>
            <a:ext cx="4983062" cy="1600438"/>
          </a:xfrm>
          <a:prstGeom prst="rect">
            <a:avLst/>
          </a:prstGeom>
          <a:noFill/>
        </p:spPr>
        <p:txBody>
          <a:bodyPr wrap="square" rtlCol="0">
            <a:spAutoFit/>
          </a:bodyPr>
          <a:lstStyle/>
          <a:p>
            <a:r>
              <a:rPr lang="fr-FR" sz="1400" b="0" kern="3000" spc="-40" baseline="0" dirty="0">
                <a:solidFill>
                  <a:schemeClr val="accent1"/>
                </a:solidFill>
                <a:latin typeface="+mj-lt"/>
                <a:ea typeface="+mn-ea"/>
                <a:cs typeface="Arial" pitchFamily="34" charset="0"/>
              </a:rPr>
              <a:t>EUROGROUP CONSULTING FRANCE</a:t>
            </a:r>
          </a:p>
          <a:p>
            <a:r>
              <a:rPr lang="fr-FR" sz="1400" b="0" kern="3000" spc="-40" baseline="0" dirty="0">
                <a:solidFill>
                  <a:schemeClr val="accent1"/>
                </a:solidFill>
                <a:latin typeface="+mj-lt"/>
                <a:ea typeface="+mn-ea"/>
                <a:cs typeface="Arial" pitchFamily="34" charset="0"/>
              </a:rPr>
              <a:t>TOUR VISTA</a:t>
            </a:r>
          </a:p>
          <a:p>
            <a:r>
              <a:rPr lang="fr-FR" sz="1400" b="0" kern="3000" spc="-40" baseline="0" dirty="0">
                <a:solidFill>
                  <a:schemeClr val="accent1"/>
                </a:solidFill>
                <a:latin typeface="+mj-lt"/>
                <a:ea typeface="+mn-ea"/>
                <a:cs typeface="Arial" pitchFamily="34" charset="0"/>
              </a:rPr>
              <a:t>52/54 QUAI DE DION BOUTON</a:t>
            </a:r>
          </a:p>
          <a:p>
            <a:r>
              <a:rPr lang="fr-FR" sz="1400" b="0" kern="3000" spc="-40" baseline="0" dirty="0">
                <a:solidFill>
                  <a:schemeClr val="accent1"/>
                </a:solidFill>
                <a:latin typeface="+mj-lt"/>
                <a:ea typeface="+mn-ea"/>
                <a:cs typeface="Arial" pitchFamily="34" charset="0"/>
              </a:rPr>
              <a:t>92806 PUTEAUX CEDEX</a:t>
            </a:r>
          </a:p>
          <a:p>
            <a:r>
              <a:rPr lang="fr-FR" sz="1400" b="0" kern="3000" spc="-40" baseline="0" dirty="0">
                <a:solidFill>
                  <a:schemeClr val="accent1"/>
                </a:solidFill>
                <a:latin typeface="+mj-lt"/>
                <a:ea typeface="+mn-ea"/>
                <a:cs typeface="Arial" pitchFamily="34" charset="0"/>
              </a:rPr>
              <a:t>TEL. : + 33 (0)1 49 07 57 00 - FAX : +33 (0)1 49 07 57 57</a:t>
            </a:r>
          </a:p>
          <a:p>
            <a:r>
              <a:rPr lang="fr-FR" sz="1400" b="0" kern="3000" spc="-40" baseline="0" dirty="0">
                <a:solidFill>
                  <a:schemeClr val="accent1"/>
                </a:solidFill>
                <a:latin typeface="+mj-lt"/>
                <a:ea typeface="+mn-ea"/>
                <a:cs typeface="Arial" pitchFamily="34" charset="0"/>
              </a:rPr>
              <a:t>EMAIL : INFO@EUROGROUPCONSULTING.FR</a:t>
            </a:r>
          </a:p>
          <a:p>
            <a:r>
              <a:rPr lang="fr-FR" sz="1400" b="0" kern="3000" spc="-40" baseline="0" dirty="0">
                <a:solidFill>
                  <a:schemeClr val="accent1"/>
                </a:solidFill>
                <a:latin typeface="+mj-lt"/>
                <a:ea typeface="+mn-ea"/>
                <a:cs typeface="Arial" pitchFamily="34" charset="0"/>
              </a:rPr>
              <a:t>WWW.EUROGROUPCONSULTING.FR</a:t>
            </a:r>
          </a:p>
        </p:txBody>
      </p:sp>
    </p:spTree>
    <p:extLst>
      <p:ext uri="{BB962C8B-B14F-4D97-AF65-F5344CB8AC3E}">
        <p14:creationId xmlns:p14="http://schemas.microsoft.com/office/powerpoint/2010/main" val="2803261848"/>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uide 1/3">
    <p:spTree>
      <p:nvGrpSpPr>
        <p:cNvPr id="1" name=""/>
        <p:cNvGrpSpPr/>
        <p:nvPr/>
      </p:nvGrpSpPr>
      <p:grpSpPr>
        <a:xfrm>
          <a:off x="0" y="0"/>
          <a:ext cx="0" cy="0"/>
          <a:chOff x="0" y="0"/>
          <a:chExt cx="0" cy="0"/>
        </a:xfrm>
      </p:grpSpPr>
      <p:sp>
        <p:nvSpPr>
          <p:cNvPr id="8" name="TextBox 7"/>
          <p:cNvSpPr txBox="1"/>
          <p:nvPr userDrawn="1"/>
        </p:nvSpPr>
        <p:spPr>
          <a:xfrm>
            <a:off x="439270" y="888246"/>
            <a:ext cx="3101787" cy="964880"/>
          </a:xfrm>
          <a:prstGeom prst="rect">
            <a:avLst/>
          </a:prstGeom>
          <a:noFill/>
        </p:spPr>
        <p:txBody>
          <a:bodyPr wrap="square" rtlCol="0">
            <a:spAutoFit/>
          </a:bodyPr>
          <a:lstStyle/>
          <a:p>
            <a:pPr algn="just">
              <a:lnSpc>
                <a:spcPct val="90000"/>
              </a:lnSpc>
              <a:spcBef>
                <a:spcPts val="1000"/>
              </a:spcBef>
            </a:pPr>
            <a:r>
              <a:rPr lang="fr-FR" sz="900" kern="3000" dirty="0">
                <a:solidFill>
                  <a:schemeClr val="tx1"/>
                </a:solidFill>
                <a:latin typeface="Arial" panose="020B0604020202020204" pitchFamily="34" charset="0"/>
                <a:cs typeface="Arial" pitchFamily="34" charset="0"/>
              </a:rPr>
              <a:t>Nous vous recommandons de partir de cette présentation et de supprimer les slides dont vous ne vous servez pas plutôt que de partir d’une présentation vide et d’ajouter des dispositions. Ceci pour éviter d’avoir à recréer les slides </a:t>
            </a:r>
            <a:r>
              <a:rPr lang="fr-FR" sz="900" i="1" kern="3000" dirty="0">
                <a:solidFill>
                  <a:schemeClr val="tx1"/>
                </a:solidFill>
                <a:latin typeface="Arial" panose="020B0604020202020204" pitchFamily="34" charset="0"/>
                <a:cs typeface="Arial" pitchFamily="34" charset="0"/>
              </a:rPr>
              <a:t>Sommaire</a:t>
            </a:r>
            <a:r>
              <a:rPr lang="fr-FR" sz="900" kern="3000" dirty="0">
                <a:solidFill>
                  <a:schemeClr val="tx1"/>
                </a:solidFill>
                <a:latin typeface="Arial" panose="020B0604020202020204" pitchFamily="34" charset="0"/>
                <a:cs typeface="Arial" pitchFamily="34" charset="0"/>
              </a:rPr>
              <a:t> et ceux comportant des </a:t>
            </a:r>
            <a:r>
              <a:rPr lang="fr-FR" sz="900" i="1" kern="3000" dirty="0">
                <a:solidFill>
                  <a:schemeClr val="tx1"/>
                </a:solidFill>
                <a:latin typeface="Arial" panose="020B0604020202020204" pitchFamily="34" charset="0"/>
                <a:cs typeface="Arial" pitchFamily="34" charset="0"/>
              </a:rPr>
              <a:t>Graphs </a:t>
            </a:r>
            <a:r>
              <a:rPr lang="fr-FR" sz="900" i="0" kern="3000" dirty="0">
                <a:solidFill>
                  <a:schemeClr val="tx1"/>
                </a:solidFill>
                <a:latin typeface="Arial" panose="020B0604020202020204" pitchFamily="34" charset="0"/>
                <a:cs typeface="Arial" pitchFamily="34" charset="0"/>
              </a:rPr>
              <a:t>ou des </a:t>
            </a:r>
            <a:r>
              <a:rPr lang="fr-FR" sz="900" i="1" kern="3000" dirty="0">
                <a:solidFill>
                  <a:schemeClr val="tx1"/>
                </a:solidFill>
                <a:latin typeface="Arial" panose="020B0604020202020204" pitchFamily="34" charset="0"/>
                <a:cs typeface="Arial" pitchFamily="34" charset="0"/>
              </a:rPr>
              <a:t>Pictogrammes</a:t>
            </a:r>
            <a:r>
              <a:rPr lang="fr-FR" sz="900" kern="3000" dirty="0">
                <a:solidFill>
                  <a:schemeClr val="tx1"/>
                </a:solidFill>
                <a:latin typeface="Arial" panose="020B0604020202020204" pitchFamily="34" charset="0"/>
                <a:cs typeface="Arial" pitchFamily="34" charset="0"/>
              </a:rPr>
              <a:t> qui ne peuvent pas être entièrement recrées sous forme de disposition.</a:t>
            </a:r>
          </a:p>
        </p:txBody>
      </p:sp>
      <p:sp>
        <p:nvSpPr>
          <p:cNvPr id="9" name="TextBox 8"/>
          <p:cNvSpPr txBox="1"/>
          <p:nvPr userDrawn="1"/>
        </p:nvSpPr>
        <p:spPr>
          <a:xfrm>
            <a:off x="304801" y="689440"/>
            <a:ext cx="1586753" cy="216982"/>
          </a:xfrm>
          <a:prstGeom prst="rect">
            <a:avLst/>
          </a:prstGeom>
          <a:noFill/>
        </p:spPr>
        <p:txBody>
          <a:bodyPr wrap="square" rtlCol="0">
            <a:spAutoFit/>
          </a:bodyPr>
          <a:lstStyle/>
          <a:p>
            <a:pPr>
              <a:lnSpc>
                <a:spcPct val="90000"/>
              </a:lnSpc>
              <a:spcBef>
                <a:spcPts val="1000"/>
              </a:spcBef>
            </a:pPr>
            <a:r>
              <a:rPr lang="fr-FR" sz="900" b="1" kern="3000" dirty="0">
                <a:solidFill>
                  <a:schemeClr val="accent1"/>
                </a:solidFill>
                <a:latin typeface="Arial" panose="020B0604020202020204" pitchFamily="34" charset="0"/>
                <a:cs typeface="Arial" pitchFamily="34" charset="0"/>
              </a:rPr>
              <a:t>1. Prise en main</a:t>
            </a:r>
          </a:p>
        </p:txBody>
      </p:sp>
      <p:sp>
        <p:nvSpPr>
          <p:cNvPr id="10" name="TextBox 9"/>
          <p:cNvSpPr txBox="1"/>
          <p:nvPr userDrawn="1"/>
        </p:nvSpPr>
        <p:spPr>
          <a:xfrm>
            <a:off x="4833213" y="689440"/>
            <a:ext cx="1586753" cy="216982"/>
          </a:xfrm>
          <a:prstGeom prst="rect">
            <a:avLst/>
          </a:prstGeom>
          <a:noFill/>
        </p:spPr>
        <p:txBody>
          <a:bodyPr wrap="square" rtlCol="0">
            <a:spAutoFit/>
          </a:bodyPr>
          <a:lstStyle/>
          <a:p>
            <a:pPr>
              <a:lnSpc>
                <a:spcPct val="90000"/>
              </a:lnSpc>
              <a:spcBef>
                <a:spcPts val="1000"/>
              </a:spcBef>
            </a:pPr>
            <a:r>
              <a:rPr lang="fr-FR" sz="900" b="1" kern="3000" dirty="0">
                <a:solidFill>
                  <a:schemeClr val="accent1"/>
                </a:solidFill>
                <a:latin typeface="Arial" panose="020B0604020202020204" pitchFamily="34" charset="0"/>
                <a:cs typeface="Arial" pitchFamily="34" charset="0"/>
              </a:rPr>
              <a:t>4. Ajout de visuels</a:t>
            </a:r>
          </a:p>
        </p:txBody>
      </p:sp>
      <p:sp>
        <p:nvSpPr>
          <p:cNvPr id="11" name="TextBox 10"/>
          <p:cNvSpPr txBox="1"/>
          <p:nvPr userDrawn="1"/>
        </p:nvSpPr>
        <p:spPr>
          <a:xfrm>
            <a:off x="4833213" y="4341523"/>
            <a:ext cx="2160493" cy="216982"/>
          </a:xfrm>
          <a:prstGeom prst="rect">
            <a:avLst/>
          </a:prstGeom>
          <a:noFill/>
        </p:spPr>
        <p:txBody>
          <a:bodyPr wrap="square" rtlCol="0">
            <a:spAutoFit/>
          </a:bodyPr>
          <a:lstStyle/>
          <a:p>
            <a:pPr>
              <a:lnSpc>
                <a:spcPct val="90000"/>
              </a:lnSpc>
              <a:spcBef>
                <a:spcPts val="1000"/>
              </a:spcBef>
            </a:pPr>
            <a:r>
              <a:rPr lang="fr-FR" sz="900" b="1" kern="3000" dirty="0">
                <a:solidFill>
                  <a:schemeClr val="accent1"/>
                </a:solidFill>
                <a:latin typeface="Arial" panose="020B0604020202020204" pitchFamily="34" charset="0"/>
                <a:cs typeface="Arial" pitchFamily="34" charset="0"/>
              </a:rPr>
              <a:t>5. Utilisation de pictogrammes</a:t>
            </a:r>
          </a:p>
        </p:txBody>
      </p:sp>
      <p:sp>
        <p:nvSpPr>
          <p:cNvPr id="12" name="TextBox 11"/>
          <p:cNvSpPr txBox="1"/>
          <p:nvPr userDrawn="1"/>
        </p:nvSpPr>
        <p:spPr>
          <a:xfrm>
            <a:off x="4833213" y="5654439"/>
            <a:ext cx="4529738" cy="216982"/>
          </a:xfrm>
          <a:prstGeom prst="rect">
            <a:avLst/>
          </a:prstGeom>
          <a:noFill/>
        </p:spPr>
        <p:txBody>
          <a:bodyPr wrap="square" rtlCol="0">
            <a:spAutoFit/>
          </a:bodyPr>
          <a:lstStyle/>
          <a:p>
            <a:pPr>
              <a:lnSpc>
                <a:spcPct val="90000"/>
              </a:lnSpc>
              <a:spcBef>
                <a:spcPts val="1000"/>
              </a:spcBef>
            </a:pPr>
            <a:r>
              <a:rPr lang="fr-FR" sz="900" b="1" kern="3000" dirty="0">
                <a:solidFill>
                  <a:schemeClr val="accent1"/>
                </a:solidFill>
                <a:latin typeface="Arial" panose="020B0604020202020204" pitchFamily="34" charset="0"/>
                <a:cs typeface="Arial" pitchFamily="34" charset="0"/>
              </a:rPr>
              <a:t>6. Titres, sous-titres et exergues</a:t>
            </a:r>
          </a:p>
        </p:txBody>
      </p:sp>
      <p:sp>
        <p:nvSpPr>
          <p:cNvPr id="13" name="TextBox 12"/>
          <p:cNvSpPr txBox="1"/>
          <p:nvPr userDrawn="1"/>
        </p:nvSpPr>
        <p:spPr>
          <a:xfrm>
            <a:off x="304801" y="2108189"/>
            <a:ext cx="1586753" cy="216982"/>
          </a:xfrm>
          <a:prstGeom prst="rect">
            <a:avLst/>
          </a:prstGeom>
          <a:noFill/>
        </p:spPr>
        <p:txBody>
          <a:bodyPr wrap="square" rtlCol="0">
            <a:spAutoFit/>
          </a:bodyPr>
          <a:lstStyle/>
          <a:p>
            <a:pPr>
              <a:lnSpc>
                <a:spcPct val="90000"/>
              </a:lnSpc>
              <a:spcBef>
                <a:spcPts val="1000"/>
              </a:spcBef>
            </a:pPr>
            <a:r>
              <a:rPr lang="fr-FR" sz="900" b="1" kern="3000" dirty="0">
                <a:solidFill>
                  <a:schemeClr val="accent1"/>
                </a:solidFill>
                <a:latin typeface="Arial" panose="020B0604020202020204" pitchFamily="34" charset="0"/>
                <a:cs typeface="Arial" pitchFamily="34" charset="0"/>
              </a:rPr>
              <a:t>2. Dispositions</a:t>
            </a:r>
          </a:p>
        </p:txBody>
      </p:sp>
      <p:sp>
        <p:nvSpPr>
          <p:cNvPr id="14" name="TextBox 13"/>
          <p:cNvSpPr txBox="1"/>
          <p:nvPr userDrawn="1"/>
        </p:nvSpPr>
        <p:spPr>
          <a:xfrm>
            <a:off x="439270" y="2325171"/>
            <a:ext cx="3101787" cy="590931"/>
          </a:xfrm>
          <a:prstGeom prst="rect">
            <a:avLst/>
          </a:prstGeom>
          <a:noFill/>
        </p:spPr>
        <p:txBody>
          <a:bodyPr wrap="square" rtlCol="0">
            <a:spAutoFit/>
          </a:bodyPr>
          <a:lstStyle/>
          <a:p>
            <a:pPr algn="just">
              <a:lnSpc>
                <a:spcPct val="90000"/>
              </a:lnSpc>
              <a:spcBef>
                <a:spcPts val="1000"/>
              </a:spcBef>
            </a:pPr>
            <a:r>
              <a:rPr lang="fr-FR" sz="900" kern="3000" dirty="0">
                <a:solidFill>
                  <a:schemeClr val="tx1"/>
                </a:solidFill>
                <a:latin typeface="Arial" panose="020B0604020202020204" pitchFamily="34" charset="0"/>
                <a:cs typeface="Arial" pitchFamily="34" charset="0"/>
              </a:rPr>
              <a:t>30 dispositions sont utilisables et entièrement modifiables, se référer au slide suivant pour les visualiser, ou cliquer sur « Nouveau Slide » pour choisir une disposition et l’insérer.</a:t>
            </a:r>
          </a:p>
        </p:txBody>
      </p:sp>
      <p:sp>
        <p:nvSpPr>
          <p:cNvPr id="15" name="TextBox 14"/>
          <p:cNvSpPr txBox="1"/>
          <p:nvPr userDrawn="1"/>
        </p:nvSpPr>
        <p:spPr>
          <a:xfrm>
            <a:off x="304801" y="3046515"/>
            <a:ext cx="1855693" cy="216982"/>
          </a:xfrm>
          <a:prstGeom prst="rect">
            <a:avLst/>
          </a:prstGeom>
          <a:noFill/>
        </p:spPr>
        <p:txBody>
          <a:bodyPr wrap="square" rtlCol="0">
            <a:spAutoFit/>
          </a:bodyPr>
          <a:lstStyle/>
          <a:p>
            <a:pPr>
              <a:lnSpc>
                <a:spcPct val="90000"/>
              </a:lnSpc>
              <a:spcBef>
                <a:spcPts val="1000"/>
              </a:spcBef>
            </a:pPr>
            <a:r>
              <a:rPr lang="fr-FR" sz="900" b="1" kern="3000" dirty="0">
                <a:solidFill>
                  <a:schemeClr val="accent1"/>
                </a:solidFill>
                <a:latin typeface="Arial" panose="020B0604020202020204" pitchFamily="34" charset="0"/>
                <a:cs typeface="Arial" pitchFamily="34" charset="0"/>
              </a:rPr>
              <a:t>3. Remplissage de contenu</a:t>
            </a:r>
          </a:p>
        </p:txBody>
      </p:sp>
      <p:sp>
        <p:nvSpPr>
          <p:cNvPr id="16" name="TextBox 15"/>
          <p:cNvSpPr txBox="1"/>
          <p:nvPr userDrawn="1"/>
        </p:nvSpPr>
        <p:spPr>
          <a:xfrm>
            <a:off x="439270" y="3263497"/>
            <a:ext cx="3101787" cy="590931"/>
          </a:xfrm>
          <a:prstGeom prst="rect">
            <a:avLst/>
          </a:prstGeom>
          <a:noFill/>
        </p:spPr>
        <p:txBody>
          <a:bodyPr wrap="square" rtlCol="0">
            <a:spAutoFit/>
          </a:bodyPr>
          <a:lstStyle/>
          <a:p>
            <a:pPr algn="just">
              <a:lnSpc>
                <a:spcPct val="90000"/>
              </a:lnSpc>
              <a:spcBef>
                <a:spcPts val="1000"/>
              </a:spcBef>
            </a:pPr>
            <a:r>
              <a:rPr lang="fr-FR" sz="900" kern="3000" dirty="0">
                <a:solidFill>
                  <a:schemeClr val="tx1"/>
                </a:solidFill>
                <a:latin typeface="Arial" panose="020B0604020202020204" pitchFamily="34" charset="0"/>
                <a:cs typeface="Arial" pitchFamily="34" charset="0"/>
              </a:rPr>
              <a:t>Chaque disposition est pré-remplie par du texte afin de visualiser un exemple d’information. </a:t>
            </a:r>
            <a:r>
              <a:rPr lang="fr-FR" sz="900" b="1" kern="3000" dirty="0">
                <a:solidFill>
                  <a:schemeClr val="tx1"/>
                </a:solidFill>
                <a:latin typeface="Arial" panose="020B0604020202020204" pitchFamily="34" charset="0"/>
                <a:cs typeface="Arial" pitchFamily="34" charset="0"/>
              </a:rPr>
              <a:t>Attention à remplir chaque </a:t>
            </a:r>
            <a:r>
              <a:rPr lang="fr-FR" sz="900" b="1" i="1" kern="3000" dirty="0">
                <a:solidFill>
                  <a:schemeClr val="tx1"/>
                </a:solidFill>
                <a:latin typeface="Arial" panose="020B0604020202020204" pitchFamily="34" charset="0"/>
                <a:cs typeface="Arial" pitchFamily="34" charset="0"/>
              </a:rPr>
              <a:t>Espace Réservé</a:t>
            </a:r>
            <a:r>
              <a:rPr lang="fr-FR" sz="900" kern="3000" dirty="0">
                <a:solidFill>
                  <a:schemeClr val="tx1"/>
                </a:solidFill>
                <a:latin typeface="Arial" panose="020B0604020202020204" pitchFamily="34" charset="0"/>
                <a:cs typeface="Arial" pitchFamily="34" charset="0"/>
              </a:rPr>
              <a:t> </a:t>
            </a:r>
            <a:r>
              <a:rPr lang="fr-FR" sz="900" i="1" kern="3000" dirty="0">
                <a:solidFill>
                  <a:schemeClr val="tx1"/>
                </a:solidFill>
                <a:latin typeface="Arial" panose="020B0604020202020204" pitchFamily="34" charset="0"/>
                <a:cs typeface="Arial" pitchFamily="34" charset="0"/>
              </a:rPr>
              <a:t>(</a:t>
            </a:r>
            <a:r>
              <a:rPr lang="fr-FR" sz="900" i="1" kern="3000" dirty="0" err="1">
                <a:solidFill>
                  <a:schemeClr val="tx1"/>
                </a:solidFill>
                <a:latin typeface="Arial" panose="020B0604020202020204" pitchFamily="34" charset="0"/>
                <a:cs typeface="Arial" pitchFamily="34" charset="0"/>
              </a:rPr>
              <a:t>placeholder</a:t>
            </a:r>
            <a:r>
              <a:rPr lang="fr-FR" sz="900" i="1" kern="3000" dirty="0">
                <a:solidFill>
                  <a:schemeClr val="tx1"/>
                </a:solidFill>
                <a:latin typeface="Arial" panose="020B0604020202020204" pitchFamily="34" charset="0"/>
                <a:cs typeface="Arial" pitchFamily="34" charset="0"/>
              </a:rPr>
              <a:t>). Le texte pré rempli n’apparaîtra pas à l’impression ni à l’export PDF.</a:t>
            </a:r>
          </a:p>
        </p:txBody>
      </p:sp>
      <p:pic>
        <p:nvPicPr>
          <p:cNvPr id="17" name="Picture 16"/>
          <p:cNvPicPr>
            <a:picLocks noChangeAspect="1"/>
          </p:cNvPicPr>
          <p:nvPr userDrawn="1"/>
        </p:nvPicPr>
        <p:blipFill>
          <a:blip r:embed="rId2"/>
          <a:stretch>
            <a:fillRect/>
          </a:stretch>
        </p:blipFill>
        <p:spPr>
          <a:xfrm>
            <a:off x="472844" y="3896459"/>
            <a:ext cx="1519605" cy="1381876"/>
          </a:xfrm>
          <a:prstGeom prst="rect">
            <a:avLst/>
          </a:prstGeom>
          <a:ln>
            <a:solidFill>
              <a:schemeClr val="tx1">
                <a:lumMod val="10000"/>
                <a:lumOff val="90000"/>
              </a:schemeClr>
            </a:solidFill>
          </a:ln>
        </p:spPr>
      </p:pic>
      <p:sp>
        <p:nvSpPr>
          <p:cNvPr id="18" name="TextBox 17"/>
          <p:cNvSpPr txBox="1"/>
          <p:nvPr userDrawn="1"/>
        </p:nvSpPr>
        <p:spPr>
          <a:xfrm>
            <a:off x="2038989" y="3896459"/>
            <a:ext cx="1672399" cy="2343206"/>
          </a:xfrm>
          <a:prstGeom prst="rect">
            <a:avLst/>
          </a:prstGeom>
          <a:noFill/>
        </p:spPr>
        <p:txBody>
          <a:bodyPr wrap="square" rtlCol="0">
            <a:spAutoFit/>
          </a:bodyPr>
          <a:lstStyle/>
          <a:p>
            <a:pPr>
              <a:lnSpc>
                <a:spcPct val="90000"/>
              </a:lnSpc>
              <a:spcBef>
                <a:spcPts val="1000"/>
              </a:spcBef>
            </a:pPr>
            <a:r>
              <a:rPr lang="fr-FR" sz="900" kern="3000" dirty="0">
                <a:solidFill>
                  <a:schemeClr val="tx1"/>
                </a:solidFill>
                <a:latin typeface="Arial" panose="020B0604020202020204" pitchFamily="34" charset="0"/>
                <a:cs typeface="Arial" pitchFamily="34" charset="0"/>
              </a:rPr>
              <a:t>Exemple : </a:t>
            </a:r>
            <a:br>
              <a:rPr lang="fr-FR" sz="900" i="1" kern="3000" dirty="0">
                <a:solidFill>
                  <a:schemeClr val="tx1"/>
                </a:solidFill>
                <a:latin typeface="Arial" panose="020B0604020202020204" pitchFamily="34" charset="0"/>
                <a:cs typeface="Arial" pitchFamily="34" charset="0"/>
              </a:rPr>
            </a:br>
            <a:r>
              <a:rPr lang="fr-FR" sz="900" i="1" kern="3000" dirty="0">
                <a:solidFill>
                  <a:schemeClr val="tx1"/>
                </a:solidFill>
                <a:latin typeface="Arial" panose="020B0604020202020204" pitchFamily="34" charset="0"/>
                <a:cs typeface="Arial" pitchFamily="34" charset="0"/>
              </a:rPr>
              <a:t>Ici, vous devez cliquer sur le cercle afin d’éditer le chiffre par le caractère de votre choix. </a:t>
            </a:r>
          </a:p>
          <a:p>
            <a:pPr>
              <a:lnSpc>
                <a:spcPct val="90000"/>
              </a:lnSpc>
              <a:spcBef>
                <a:spcPts val="1000"/>
              </a:spcBef>
            </a:pPr>
            <a:r>
              <a:rPr lang="fr-FR" sz="900" i="1" kern="3000" dirty="0">
                <a:solidFill>
                  <a:schemeClr val="tx1"/>
                </a:solidFill>
                <a:latin typeface="Arial" panose="020B0604020202020204" pitchFamily="34" charset="0"/>
                <a:cs typeface="Arial" pitchFamily="34" charset="0"/>
              </a:rPr>
              <a:t>Vous devez également cliquer sur la zone de texte, qui disparaîtra aussitôt pour vous laisser la remplir par votre contenu.</a:t>
            </a:r>
          </a:p>
          <a:p>
            <a:pPr>
              <a:lnSpc>
                <a:spcPct val="90000"/>
              </a:lnSpc>
              <a:spcBef>
                <a:spcPts val="1000"/>
              </a:spcBef>
            </a:pPr>
            <a:r>
              <a:rPr lang="fr-FR" sz="900" i="1" kern="3000" dirty="0">
                <a:solidFill>
                  <a:schemeClr val="tx1"/>
                </a:solidFill>
                <a:latin typeface="Arial" panose="020B0604020202020204" pitchFamily="34" charset="0"/>
                <a:cs typeface="Arial" pitchFamily="34" charset="0"/>
              </a:rPr>
              <a:t>Une fois le contenu rempli, les pointillés autour des Espaces Réservés disparaissent, vous confirmant que vous avez bien inséré du contenu.</a:t>
            </a:r>
          </a:p>
        </p:txBody>
      </p:sp>
      <p:pic>
        <p:nvPicPr>
          <p:cNvPr id="19" name="Picture 18"/>
          <p:cNvPicPr>
            <a:picLocks noChangeAspect="1"/>
          </p:cNvPicPr>
          <p:nvPr userDrawn="1"/>
        </p:nvPicPr>
        <p:blipFill rotWithShape="1">
          <a:blip r:embed="rId3"/>
          <a:srcRect r="51330" b="9566"/>
          <a:stretch/>
        </p:blipFill>
        <p:spPr>
          <a:xfrm>
            <a:off x="472843" y="5345441"/>
            <a:ext cx="1519605" cy="1306371"/>
          </a:xfrm>
          <a:prstGeom prst="rect">
            <a:avLst/>
          </a:prstGeom>
          <a:ln>
            <a:solidFill>
              <a:schemeClr val="tx1">
                <a:lumMod val="10000"/>
                <a:lumOff val="90000"/>
              </a:schemeClr>
            </a:solidFill>
          </a:ln>
        </p:spPr>
      </p:pic>
      <p:cxnSp>
        <p:nvCxnSpPr>
          <p:cNvPr id="20" name="Straight Arrow Connector 19"/>
          <p:cNvCxnSpPr/>
          <p:nvPr userDrawn="1"/>
        </p:nvCxnSpPr>
        <p:spPr>
          <a:xfrm flipH="1" flipV="1">
            <a:off x="1585913" y="5782359"/>
            <a:ext cx="484289" cy="3511"/>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userDrawn="1"/>
        </p:nvCxnSpPr>
        <p:spPr>
          <a:xfrm flipH="1" flipV="1">
            <a:off x="1891554" y="5205820"/>
            <a:ext cx="178648" cy="576539"/>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4958717" y="888246"/>
            <a:ext cx="2658580" cy="341632"/>
          </a:xfrm>
          <a:prstGeom prst="rect">
            <a:avLst/>
          </a:prstGeom>
          <a:noFill/>
        </p:spPr>
        <p:txBody>
          <a:bodyPr wrap="square" rtlCol="0">
            <a:spAutoFit/>
          </a:bodyPr>
          <a:lstStyle/>
          <a:p>
            <a:pPr algn="just">
              <a:lnSpc>
                <a:spcPct val="90000"/>
              </a:lnSpc>
              <a:spcBef>
                <a:spcPts val="1000"/>
              </a:spcBef>
            </a:pPr>
            <a:r>
              <a:rPr lang="fr-FR" sz="900" kern="3000" dirty="0">
                <a:solidFill>
                  <a:schemeClr val="tx1"/>
                </a:solidFill>
                <a:latin typeface="Arial" panose="020B0604020202020204" pitchFamily="34" charset="0"/>
                <a:cs typeface="Arial" pitchFamily="34" charset="0"/>
              </a:rPr>
              <a:t>Pour ajouter un visuel dans un Espace Réservé, il vous suffit de cliquer sur l’icône Image.</a:t>
            </a:r>
          </a:p>
        </p:txBody>
      </p:sp>
      <p:sp>
        <p:nvSpPr>
          <p:cNvPr id="23" name="Rectangle 22"/>
          <p:cNvSpPr/>
          <p:nvPr userDrawn="1"/>
        </p:nvSpPr>
        <p:spPr>
          <a:xfrm>
            <a:off x="431798" y="3869396"/>
            <a:ext cx="835485" cy="215444"/>
          </a:xfrm>
          <a:prstGeom prst="rect">
            <a:avLst/>
          </a:prstGeom>
        </p:spPr>
        <p:txBody>
          <a:bodyPr wrap="none">
            <a:spAutoFit/>
          </a:bodyPr>
          <a:lstStyle/>
          <a:p>
            <a:r>
              <a:rPr lang="fr-FR" sz="800" b="1" kern="3000" dirty="0">
                <a:solidFill>
                  <a:schemeClr val="tx1"/>
                </a:solidFill>
                <a:latin typeface="Arial" panose="020B0604020202020204" pitchFamily="34" charset="0"/>
                <a:cs typeface="Arial" pitchFamily="34" charset="0"/>
              </a:rPr>
              <a:t>Avant édition</a:t>
            </a:r>
            <a:endParaRPr lang="fr-FR" sz="1600" b="1" dirty="0">
              <a:solidFill>
                <a:schemeClr val="tx1"/>
              </a:solidFill>
            </a:endParaRPr>
          </a:p>
        </p:txBody>
      </p:sp>
      <p:sp>
        <p:nvSpPr>
          <p:cNvPr id="24" name="Rectangle 23"/>
          <p:cNvSpPr/>
          <p:nvPr userDrawn="1"/>
        </p:nvSpPr>
        <p:spPr>
          <a:xfrm>
            <a:off x="431798" y="6443625"/>
            <a:ext cx="841897" cy="215444"/>
          </a:xfrm>
          <a:prstGeom prst="rect">
            <a:avLst/>
          </a:prstGeom>
        </p:spPr>
        <p:txBody>
          <a:bodyPr wrap="none">
            <a:spAutoFit/>
          </a:bodyPr>
          <a:lstStyle/>
          <a:p>
            <a:r>
              <a:rPr lang="fr-FR" sz="800" b="1" kern="3000" dirty="0">
                <a:solidFill>
                  <a:schemeClr val="tx1"/>
                </a:solidFill>
                <a:latin typeface="Arial" panose="020B0604020202020204" pitchFamily="34" charset="0"/>
                <a:cs typeface="Arial" pitchFamily="34" charset="0"/>
              </a:rPr>
              <a:t>Après édition</a:t>
            </a:r>
            <a:endParaRPr lang="fr-FR" sz="1600" b="1" dirty="0">
              <a:solidFill>
                <a:schemeClr val="tx1"/>
              </a:solidFill>
            </a:endParaRPr>
          </a:p>
        </p:txBody>
      </p:sp>
      <p:pic>
        <p:nvPicPr>
          <p:cNvPr id="25" name="Picture 24"/>
          <p:cNvPicPr>
            <a:picLocks noChangeAspect="1"/>
          </p:cNvPicPr>
          <p:nvPr userDrawn="1"/>
        </p:nvPicPr>
        <p:blipFill rotWithShape="1">
          <a:blip r:embed="rId4"/>
          <a:srcRect r="21801"/>
          <a:stretch/>
        </p:blipFill>
        <p:spPr>
          <a:xfrm>
            <a:off x="4985613" y="1247829"/>
            <a:ext cx="946479" cy="1080000"/>
          </a:xfrm>
          <a:prstGeom prst="rect">
            <a:avLst/>
          </a:prstGeom>
          <a:ln>
            <a:solidFill>
              <a:schemeClr val="tx1">
                <a:lumMod val="10000"/>
                <a:lumOff val="90000"/>
              </a:schemeClr>
            </a:solidFill>
          </a:ln>
        </p:spPr>
      </p:pic>
      <p:pic>
        <p:nvPicPr>
          <p:cNvPr id="26" name="Picture 25"/>
          <p:cNvPicPr>
            <a:picLocks noChangeAspect="1"/>
          </p:cNvPicPr>
          <p:nvPr userDrawn="1"/>
        </p:nvPicPr>
        <p:blipFill>
          <a:blip r:embed="rId5"/>
          <a:stretch>
            <a:fillRect/>
          </a:stretch>
        </p:blipFill>
        <p:spPr>
          <a:xfrm>
            <a:off x="6419966" y="1247829"/>
            <a:ext cx="1334118" cy="1080000"/>
          </a:xfrm>
          <a:prstGeom prst="rect">
            <a:avLst/>
          </a:prstGeom>
          <a:ln>
            <a:solidFill>
              <a:schemeClr val="tx1">
                <a:lumMod val="10000"/>
                <a:lumOff val="90000"/>
              </a:schemeClr>
            </a:solidFill>
          </a:ln>
        </p:spPr>
      </p:pic>
      <p:pic>
        <p:nvPicPr>
          <p:cNvPr id="27" name="Picture 26"/>
          <p:cNvPicPr>
            <a:picLocks noChangeAspect="1"/>
          </p:cNvPicPr>
          <p:nvPr userDrawn="1"/>
        </p:nvPicPr>
        <p:blipFill>
          <a:blip r:embed="rId6"/>
          <a:stretch>
            <a:fillRect/>
          </a:stretch>
        </p:blipFill>
        <p:spPr>
          <a:xfrm>
            <a:off x="8243188" y="1229878"/>
            <a:ext cx="984531" cy="1080000"/>
          </a:xfrm>
          <a:prstGeom prst="rect">
            <a:avLst/>
          </a:prstGeom>
          <a:ln>
            <a:solidFill>
              <a:schemeClr val="tx1">
                <a:lumMod val="10000"/>
                <a:lumOff val="90000"/>
              </a:schemeClr>
            </a:solidFill>
          </a:ln>
        </p:spPr>
      </p:pic>
      <p:cxnSp>
        <p:nvCxnSpPr>
          <p:cNvPr id="28" name="Straight Arrow Connector 27"/>
          <p:cNvCxnSpPr/>
          <p:nvPr userDrawn="1"/>
        </p:nvCxnSpPr>
        <p:spPr>
          <a:xfrm>
            <a:off x="6015318" y="1769878"/>
            <a:ext cx="304800"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userDrawn="1"/>
        </p:nvCxnSpPr>
        <p:spPr>
          <a:xfrm>
            <a:off x="7844118" y="1769878"/>
            <a:ext cx="304800"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userDrawn="1"/>
        </p:nvSpPr>
        <p:spPr>
          <a:xfrm>
            <a:off x="4898442" y="2352979"/>
            <a:ext cx="1120820" cy="230832"/>
          </a:xfrm>
          <a:prstGeom prst="rect">
            <a:avLst/>
          </a:prstGeom>
        </p:spPr>
        <p:txBody>
          <a:bodyPr wrap="none">
            <a:spAutoFit/>
          </a:bodyPr>
          <a:lstStyle/>
          <a:p>
            <a:pPr algn="ctr"/>
            <a:r>
              <a:rPr lang="fr-FR" sz="900" i="1" kern="3000" dirty="0">
                <a:solidFill>
                  <a:schemeClr val="tx1"/>
                </a:solidFill>
                <a:latin typeface="Arial" panose="020B0604020202020204" pitchFamily="34" charset="0"/>
                <a:cs typeface="Arial" pitchFamily="34" charset="0"/>
              </a:rPr>
              <a:t>Cliquez sur l’icône</a:t>
            </a:r>
            <a:endParaRPr lang="fr-FR" dirty="0">
              <a:solidFill>
                <a:schemeClr val="tx1"/>
              </a:solidFill>
            </a:endParaRPr>
          </a:p>
        </p:txBody>
      </p:sp>
      <p:sp>
        <p:nvSpPr>
          <p:cNvPr id="31" name="Rectangle 30"/>
          <p:cNvSpPr/>
          <p:nvPr userDrawn="1"/>
        </p:nvSpPr>
        <p:spPr>
          <a:xfrm>
            <a:off x="6398378" y="2352979"/>
            <a:ext cx="1377300" cy="230832"/>
          </a:xfrm>
          <a:prstGeom prst="rect">
            <a:avLst/>
          </a:prstGeom>
        </p:spPr>
        <p:txBody>
          <a:bodyPr wrap="none">
            <a:spAutoFit/>
          </a:bodyPr>
          <a:lstStyle/>
          <a:p>
            <a:pPr algn="ctr"/>
            <a:r>
              <a:rPr lang="fr-FR" sz="900" i="1" kern="3000" dirty="0">
                <a:solidFill>
                  <a:schemeClr val="tx1"/>
                </a:solidFill>
                <a:latin typeface="Arial" panose="020B0604020202020204" pitchFamily="34" charset="0"/>
                <a:cs typeface="Arial" pitchFamily="34" charset="0"/>
              </a:rPr>
              <a:t>Choisissez votre image</a:t>
            </a:r>
            <a:endParaRPr lang="fr-FR" dirty="0">
              <a:solidFill>
                <a:schemeClr val="tx1"/>
              </a:solidFill>
            </a:endParaRPr>
          </a:p>
        </p:txBody>
      </p:sp>
      <p:sp>
        <p:nvSpPr>
          <p:cNvPr id="32" name="Rectangle 31"/>
          <p:cNvSpPr/>
          <p:nvPr userDrawn="1"/>
        </p:nvSpPr>
        <p:spPr>
          <a:xfrm>
            <a:off x="7941884" y="2352979"/>
            <a:ext cx="1614545" cy="313932"/>
          </a:xfrm>
          <a:prstGeom prst="rect">
            <a:avLst/>
          </a:prstGeom>
        </p:spPr>
        <p:txBody>
          <a:bodyPr wrap="none">
            <a:spAutoFit/>
          </a:bodyPr>
          <a:lstStyle/>
          <a:p>
            <a:pPr algn="ctr">
              <a:lnSpc>
                <a:spcPct val="80000"/>
              </a:lnSpc>
            </a:pPr>
            <a:r>
              <a:rPr lang="fr-FR" sz="900" i="1" kern="3000" dirty="0">
                <a:solidFill>
                  <a:schemeClr val="tx1"/>
                </a:solidFill>
                <a:latin typeface="Arial" panose="020B0604020202020204" pitchFamily="34" charset="0"/>
                <a:cs typeface="Arial" pitchFamily="34" charset="0"/>
              </a:rPr>
              <a:t>Votre image prend la forme </a:t>
            </a:r>
            <a:br>
              <a:rPr lang="fr-FR" sz="900" i="1" kern="3000" dirty="0">
                <a:solidFill>
                  <a:schemeClr val="tx1"/>
                </a:solidFill>
                <a:latin typeface="Arial" panose="020B0604020202020204" pitchFamily="34" charset="0"/>
                <a:cs typeface="Arial" pitchFamily="34" charset="0"/>
              </a:rPr>
            </a:br>
            <a:r>
              <a:rPr lang="fr-FR" sz="900" i="1" kern="3000" dirty="0">
                <a:solidFill>
                  <a:schemeClr val="tx1"/>
                </a:solidFill>
                <a:latin typeface="Arial" panose="020B0604020202020204" pitchFamily="34" charset="0"/>
                <a:cs typeface="Arial" pitchFamily="34" charset="0"/>
              </a:rPr>
              <a:t>réservée</a:t>
            </a:r>
            <a:endParaRPr lang="fr-FR" dirty="0">
              <a:solidFill>
                <a:schemeClr val="tx1"/>
              </a:solidFill>
            </a:endParaRPr>
          </a:p>
        </p:txBody>
      </p:sp>
      <p:cxnSp>
        <p:nvCxnSpPr>
          <p:cNvPr id="33" name="Straight Arrow Connector 32"/>
          <p:cNvCxnSpPr/>
          <p:nvPr userDrawn="1"/>
        </p:nvCxnSpPr>
        <p:spPr>
          <a:xfrm>
            <a:off x="8767483" y="2644589"/>
            <a:ext cx="0" cy="161365"/>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userDrawn="1"/>
        </p:nvPicPr>
        <p:blipFill>
          <a:blip r:embed="rId7"/>
          <a:stretch>
            <a:fillRect/>
          </a:stretch>
        </p:blipFill>
        <p:spPr>
          <a:xfrm>
            <a:off x="8038762" y="2834335"/>
            <a:ext cx="1457442" cy="1075268"/>
          </a:xfrm>
          <a:prstGeom prst="rect">
            <a:avLst/>
          </a:prstGeom>
          <a:ln>
            <a:solidFill>
              <a:schemeClr val="tx1">
                <a:lumMod val="10000"/>
                <a:lumOff val="90000"/>
              </a:schemeClr>
            </a:solidFill>
          </a:ln>
        </p:spPr>
      </p:pic>
      <p:sp>
        <p:nvSpPr>
          <p:cNvPr id="35" name="Rectangle 34"/>
          <p:cNvSpPr/>
          <p:nvPr userDrawn="1"/>
        </p:nvSpPr>
        <p:spPr>
          <a:xfrm>
            <a:off x="7656558" y="3901482"/>
            <a:ext cx="2185214" cy="314510"/>
          </a:xfrm>
          <a:prstGeom prst="rect">
            <a:avLst/>
          </a:prstGeom>
        </p:spPr>
        <p:txBody>
          <a:bodyPr wrap="none">
            <a:spAutoFit/>
          </a:bodyPr>
          <a:lstStyle/>
          <a:p>
            <a:pPr algn="ctr">
              <a:lnSpc>
                <a:spcPct val="80000"/>
              </a:lnSpc>
            </a:pPr>
            <a:r>
              <a:rPr lang="fr-FR" sz="900" i="1" kern="3000" dirty="0">
                <a:solidFill>
                  <a:schemeClr val="tx1"/>
                </a:solidFill>
                <a:latin typeface="Arial" panose="020B0604020202020204" pitchFamily="34" charset="0"/>
                <a:cs typeface="Arial" pitchFamily="34" charset="0"/>
              </a:rPr>
              <a:t>Vous pouvez toujours recadrer l’image </a:t>
            </a:r>
            <a:br>
              <a:rPr lang="fr-FR" sz="900" i="1" kern="3000" dirty="0">
                <a:solidFill>
                  <a:schemeClr val="tx1"/>
                </a:solidFill>
                <a:latin typeface="Arial" panose="020B0604020202020204" pitchFamily="34" charset="0"/>
                <a:cs typeface="Arial" pitchFamily="34" charset="0"/>
              </a:rPr>
            </a:br>
            <a:r>
              <a:rPr lang="fr-FR" sz="900" i="1" kern="3000" dirty="0">
                <a:solidFill>
                  <a:schemeClr val="tx1"/>
                </a:solidFill>
                <a:latin typeface="Arial" panose="020B0604020202020204" pitchFamily="34" charset="0"/>
                <a:cs typeface="Arial" pitchFamily="34" charset="0"/>
              </a:rPr>
              <a:t>en utilisant la fonction « </a:t>
            </a:r>
            <a:r>
              <a:rPr lang="fr-FR" sz="900" i="1" kern="3000" dirty="0" err="1">
                <a:solidFill>
                  <a:schemeClr val="tx1"/>
                </a:solidFill>
                <a:latin typeface="Arial" panose="020B0604020202020204" pitchFamily="34" charset="0"/>
                <a:cs typeface="Arial" pitchFamily="34" charset="0"/>
              </a:rPr>
              <a:t>Crop</a:t>
            </a:r>
            <a:r>
              <a:rPr lang="fr-FR" sz="900" i="1" kern="3000" dirty="0">
                <a:solidFill>
                  <a:schemeClr val="tx1"/>
                </a:solidFill>
                <a:latin typeface="Arial" panose="020B0604020202020204" pitchFamily="34" charset="0"/>
                <a:cs typeface="Arial" pitchFamily="34" charset="0"/>
              </a:rPr>
              <a:t> »</a:t>
            </a:r>
          </a:p>
        </p:txBody>
      </p:sp>
      <p:cxnSp>
        <p:nvCxnSpPr>
          <p:cNvPr id="36" name="Straight Arrow Connector 35"/>
          <p:cNvCxnSpPr/>
          <p:nvPr userDrawn="1"/>
        </p:nvCxnSpPr>
        <p:spPr>
          <a:xfrm flipH="1">
            <a:off x="7277426" y="3371969"/>
            <a:ext cx="564812"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userDrawn="1"/>
        </p:nvPicPr>
        <p:blipFill>
          <a:blip r:embed="rId8"/>
          <a:stretch>
            <a:fillRect/>
          </a:stretch>
        </p:blipFill>
        <p:spPr>
          <a:xfrm>
            <a:off x="6042212" y="2840502"/>
            <a:ext cx="1029176" cy="1080000"/>
          </a:xfrm>
          <a:prstGeom prst="rect">
            <a:avLst/>
          </a:prstGeom>
          <a:ln>
            <a:solidFill>
              <a:schemeClr val="tx1">
                <a:lumMod val="10000"/>
                <a:lumOff val="90000"/>
              </a:schemeClr>
            </a:solidFill>
          </a:ln>
        </p:spPr>
      </p:pic>
      <p:sp>
        <p:nvSpPr>
          <p:cNvPr id="38" name="Rectangle 37"/>
          <p:cNvSpPr/>
          <p:nvPr userDrawn="1"/>
        </p:nvSpPr>
        <p:spPr>
          <a:xfrm>
            <a:off x="5464962" y="3901482"/>
            <a:ext cx="2185214" cy="314510"/>
          </a:xfrm>
          <a:prstGeom prst="rect">
            <a:avLst/>
          </a:prstGeom>
        </p:spPr>
        <p:txBody>
          <a:bodyPr wrap="none">
            <a:spAutoFit/>
          </a:bodyPr>
          <a:lstStyle/>
          <a:p>
            <a:pPr algn="ctr">
              <a:lnSpc>
                <a:spcPct val="80000"/>
              </a:lnSpc>
            </a:pPr>
            <a:r>
              <a:rPr lang="fr-FR" sz="900" i="1" kern="3000" dirty="0">
                <a:solidFill>
                  <a:schemeClr val="tx1"/>
                </a:solidFill>
                <a:latin typeface="Arial" panose="020B0604020202020204" pitchFamily="34" charset="0"/>
                <a:cs typeface="Arial" pitchFamily="34" charset="0"/>
              </a:rPr>
              <a:t>Vous pouvez recommencer l’opération </a:t>
            </a:r>
            <a:br>
              <a:rPr lang="fr-FR" sz="900" i="1" kern="3000" dirty="0">
                <a:solidFill>
                  <a:schemeClr val="tx1"/>
                </a:solidFill>
                <a:latin typeface="Arial" panose="020B0604020202020204" pitchFamily="34" charset="0"/>
                <a:cs typeface="Arial" pitchFamily="34" charset="0"/>
              </a:rPr>
            </a:br>
            <a:r>
              <a:rPr lang="fr-FR" sz="900" i="1" kern="3000" dirty="0">
                <a:solidFill>
                  <a:schemeClr val="tx1"/>
                </a:solidFill>
                <a:latin typeface="Arial" panose="020B0604020202020204" pitchFamily="34" charset="0"/>
                <a:cs typeface="Arial" pitchFamily="34" charset="0"/>
              </a:rPr>
              <a:t>en supprimant simplement l’image.</a:t>
            </a:r>
          </a:p>
        </p:txBody>
      </p:sp>
      <p:sp>
        <p:nvSpPr>
          <p:cNvPr id="39" name="TextBox 38"/>
          <p:cNvSpPr txBox="1"/>
          <p:nvPr userDrawn="1"/>
        </p:nvSpPr>
        <p:spPr>
          <a:xfrm>
            <a:off x="4958716" y="4513220"/>
            <a:ext cx="4750060" cy="466281"/>
          </a:xfrm>
          <a:prstGeom prst="rect">
            <a:avLst/>
          </a:prstGeom>
          <a:noFill/>
        </p:spPr>
        <p:txBody>
          <a:bodyPr wrap="square" rtlCol="0">
            <a:spAutoFit/>
          </a:bodyPr>
          <a:lstStyle/>
          <a:p>
            <a:pPr algn="just">
              <a:lnSpc>
                <a:spcPct val="90000"/>
              </a:lnSpc>
              <a:spcBef>
                <a:spcPts val="1000"/>
              </a:spcBef>
            </a:pPr>
            <a:r>
              <a:rPr lang="fr-FR" sz="900" kern="3000" dirty="0">
                <a:solidFill>
                  <a:schemeClr val="tx1"/>
                </a:solidFill>
                <a:latin typeface="Arial" panose="020B0604020202020204" pitchFamily="34" charset="0"/>
                <a:cs typeface="Arial" pitchFamily="34" charset="0"/>
              </a:rPr>
              <a:t>Les trois slides finaux regroupent des pictogrammes par thème. Vous pouviez copier, coller et modifier la couleur des pictogrammes. Ils sont étirables et déformables à l’infini sans perte de qualité et peuvent supporter toutes les fonctions d’édition de formes.</a:t>
            </a:r>
          </a:p>
        </p:txBody>
      </p:sp>
      <p:grpSp>
        <p:nvGrpSpPr>
          <p:cNvPr id="40" name="Group 55"/>
          <p:cNvGrpSpPr>
            <a:grpSpLocks noChangeAspect="1"/>
          </p:cNvGrpSpPr>
          <p:nvPr userDrawn="1"/>
        </p:nvGrpSpPr>
        <p:grpSpPr bwMode="auto">
          <a:xfrm>
            <a:off x="5065641" y="5105581"/>
            <a:ext cx="268359" cy="287587"/>
            <a:chOff x="4504" y="3161"/>
            <a:chExt cx="321" cy="344"/>
          </a:xfrm>
          <a:solidFill>
            <a:schemeClr val="tx1"/>
          </a:solidFill>
        </p:grpSpPr>
        <p:sp>
          <p:nvSpPr>
            <p:cNvPr id="41" name="Freeform 56"/>
            <p:cNvSpPr>
              <a:spLocks/>
            </p:cNvSpPr>
            <p:nvPr/>
          </p:nvSpPr>
          <p:spPr bwMode="auto">
            <a:xfrm>
              <a:off x="4504" y="3201"/>
              <a:ext cx="321" cy="304"/>
            </a:xfrm>
            <a:custGeom>
              <a:avLst/>
              <a:gdLst>
                <a:gd name="T0" fmla="*/ 40 w 56"/>
                <a:gd name="T1" fmla="*/ 0 h 53"/>
                <a:gd name="T2" fmla="*/ 40 w 56"/>
                <a:gd name="T3" fmla="*/ 9 h 53"/>
                <a:gd name="T4" fmla="*/ 48 w 56"/>
                <a:gd name="T5" fmla="*/ 25 h 53"/>
                <a:gd name="T6" fmla="*/ 28 w 56"/>
                <a:gd name="T7" fmla="*/ 45 h 53"/>
                <a:gd name="T8" fmla="*/ 8 w 56"/>
                <a:gd name="T9" fmla="*/ 25 h 53"/>
                <a:gd name="T10" fmla="*/ 16 w 56"/>
                <a:gd name="T11" fmla="*/ 9 h 53"/>
                <a:gd name="T12" fmla="*/ 16 w 56"/>
                <a:gd name="T13" fmla="*/ 0 h 53"/>
                <a:gd name="T14" fmla="*/ 0 w 56"/>
                <a:gd name="T15" fmla="*/ 25 h 53"/>
                <a:gd name="T16" fmla="*/ 28 w 56"/>
                <a:gd name="T17" fmla="*/ 53 h 53"/>
                <a:gd name="T18" fmla="*/ 56 w 56"/>
                <a:gd name="T19" fmla="*/ 25 h 53"/>
                <a:gd name="T20" fmla="*/ 40 w 56"/>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3">
                  <a:moveTo>
                    <a:pt x="40" y="0"/>
                  </a:moveTo>
                  <a:cubicBezTo>
                    <a:pt x="40" y="9"/>
                    <a:pt x="40" y="9"/>
                    <a:pt x="40" y="9"/>
                  </a:cubicBezTo>
                  <a:cubicBezTo>
                    <a:pt x="45" y="13"/>
                    <a:pt x="48" y="18"/>
                    <a:pt x="48" y="25"/>
                  </a:cubicBezTo>
                  <a:cubicBezTo>
                    <a:pt x="48" y="36"/>
                    <a:pt x="39" y="45"/>
                    <a:pt x="28" y="45"/>
                  </a:cubicBezTo>
                  <a:cubicBezTo>
                    <a:pt x="17" y="45"/>
                    <a:pt x="8" y="36"/>
                    <a:pt x="8" y="25"/>
                  </a:cubicBezTo>
                  <a:cubicBezTo>
                    <a:pt x="8" y="18"/>
                    <a:pt x="11" y="13"/>
                    <a:pt x="16" y="9"/>
                  </a:cubicBezTo>
                  <a:cubicBezTo>
                    <a:pt x="16" y="0"/>
                    <a:pt x="16" y="0"/>
                    <a:pt x="16" y="0"/>
                  </a:cubicBezTo>
                  <a:cubicBezTo>
                    <a:pt x="7" y="4"/>
                    <a:pt x="0" y="14"/>
                    <a:pt x="0" y="25"/>
                  </a:cubicBezTo>
                  <a:cubicBezTo>
                    <a:pt x="0" y="40"/>
                    <a:pt x="13" y="53"/>
                    <a:pt x="28" y="53"/>
                  </a:cubicBezTo>
                  <a:cubicBezTo>
                    <a:pt x="43" y="53"/>
                    <a:pt x="56" y="40"/>
                    <a:pt x="56" y="25"/>
                  </a:cubicBezTo>
                  <a:cubicBezTo>
                    <a:pt x="56" y="14"/>
                    <a:pt x="49" y="4"/>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57"/>
            <p:cNvSpPr>
              <a:spLocks/>
            </p:cNvSpPr>
            <p:nvPr/>
          </p:nvSpPr>
          <p:spPr bwMode="auto">
            <a:xfrm>
              <a:off x="4641" y="3161"/>
              <a:ext cx="46" cy="184"/>
            </a:xfrm>
            <a:custGeom>
              <a:avLst/>
              <a:gdLst>
                <a:gd name="T0" fmla="*/ 8 w 8"/>
                <a:gd name="T1" fmla="*/ 28 h 32"/>
                <a:gd name="T2" fmla="*/ 8 w 8"/>
                <a:gd name="T3" fmla="*/ 4 h 32"/>
                <a:gd name="T4" fmla="*/ 4 w 8"/>
                <a:gd name="T5" fmla="*/ 0 h 32"/>
                <a:gd name="T6" fmla="*/ 0 w 8"/>
                <a:gd name="T7" fmla="*/ 4 h 32"/>
                <a:gd name="T8" fmla="*/ 0 w 8"/>
                <a:gd name="T9" fmla="*/ 28 h 32"/>
                <a:gd name="T10" fmla="*/ 4 w 8"/>
                <a:gd name="T11" fmla="*/ 32 h 32"/>
                <a:gd name="T12" fmla="*/ 8 w 8"/>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8" y="28"/>
                  </a:moveTo>
                  <a:cubicBezTo>
                    <a:pt x="8" y="4"/>
                    <a:pt x="8" y="4"/>
                    <a:pt x="8" y="4"/>
                  </a:cubicBezTo>
                  <a:cubicBezTo>
                    <a:pt x="8" y="2"/>
                    <a:pt x="6" y="0"/>
                    <a:pt x="4" y="0"/>
                  </a:cubicBezTo>
                  <a:cubicBezTo>
                    <a:pt x="2" y="0"/>
                    <a:pt x="0" y="2"/>
                    <a:pt x="0" y="4"/>
                  </a:cubicBezTo>
                  <a:cubicBezTo>
                    <a:pt x="0" y="28"/>
                    <a:pt x="0" y="28"/>
                    <a:pt x="0" y="28"/>
                  </a:cubicBezTo>
                  <a:cubicBezTo>
                    <a:pt x="0" y="30"/>
                    <a:pt x="2" y="32"/>
                    <a:pt x="4" y="32"/>
                  </a:cubicBezTo>
                  <a:cubicBezTo>
                    <a:pt x="6" y="32"/>
                    <a:pt x="8" y="30"/>
                    <a:pt x="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43" name="Group 55"/>
          <p:cNvGrpSpPr>
            <a:grpSpLocks noChangeAspect="1"/>
          </p:cNvGrpSpPr>
          <p:nvPr userDrawn="1"/>
        </p:nvGrpSpPr>
        <p:grpSpPr bwMode="auto">
          <a:xfrm>
            <a:off x="6062287" y="4964865"/>
            <a:ext cx="486637" cy="521505"/>
            <a:chOff x="4504" y="3161"/>
            <a:chExt cx="321" cy="344"/>
          </a:xfrm>
          <a:solidFill>
            <a:srgbClr val="00DE64"/>
          </a:solidFill>
        </p:grpSpPr>
        <p:sp>
          <p:nvSpPr>
            <p:cNvPr id="44" name="Freeform 56"/>
            <p:cNvSpPr>
              <a:spLocks/>
            </p:cNvSpPr>
            <p:nvPr/>
          </p:nvSpPr>
          <p:spPr bwMode="auto">
            <a:xfrm>
              <a:off x="4504" y="3201"/>
              <a:ext cx="321" cy="304"/>
            </a:xfrm>
            <a:custGeom>
              <a:avLst/>
              <a:gdLst>
                <a:gd name="T0" fmla="*/ 40 w 56"/>
                <a:gd name="T1" fmla="*/ 0 h 53"/>
                <a:gd name="T2" fmla="*/ 40 w 56"/>
                <a:gd name="T3" fmla="*/ 9 h 53"/>
                <a:gd name="T4" fmla="*/ 48 w 56"/>
                <a:gd name="T5" fmla="*/ 25 h 53"/>
                <a:gd name="T6" fmla="*/ 28 w 56"/>
                <a:gd name="T7" fmla="*/ 45 h 53"/>
                <a:gd name="T8" fmla="*/ 8 w 56"/>
                <a:gd name="T9" fmla="*/ 25 h 53"/>
                <a:gd name="T10" fmla="*/ 16 w 56"/>
                <a:gd name="T11" fmla="*/ 9 h 53"/>
                <a:gd name="T12" fmla="*/ 16 w 56"/>
                <a:gd name="T13" fmla="*/ 0 h 53"/>
                <a:gd name="T14" fmla="*/ 0 w 56"/>
                <a:gd name="T15" fmla="*/ 25 h 53"/>
                <a:gd name="T16" fmla="*/ 28 w 56"/>
                <a:gd name="T17" fmla="*/ 53 h 53"/>
                <a:gd name="T18" fmla="*/ 56 w 56"/>
                <a:gd name="T19" fmla="*/ 25 h 53"/>
                <a:gd name="T20" fmla="*/ 40 w 56"/>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3">
                  <a:moveTo>
                    <a:pt x="40" y="0"/>
                  </a:moveTo>
                  <a:cubicBezTo>
                    <a:pt x="40" y="9"/>
                    <a:pt x="40" y="9"/>
                    <a:pt x="40" y="9"/>
                  </a:cubicBezTo>
                  <a:cubicBezTo>
                    <a:pt x="45" y="13"/>
                    <a:pt x="48" y="18"/>
                    <a:pt x="48" y="25"/>
                  </a:cubicBezTo>
                  <a:cubicBezTo>
                    <a:pt x="48" y="36"/>
                    <a:pt x="39" y="45"/>
                    <a:pt x="28" y="45"/>
                  </a:cubicBezTo>
                  <a:cubicBezTo>
                    <a:pt x="17" y="45"/>
                    <a:pt x="8" y="36"/>
                    <a:pt x="8" y="25"/>
                  </a:cubicBezTo>
                  <a:cubicBezTo>
                    <a:pt x="8" y="18"/>
                    <a:pt x="11" y="13"/>
                    <a:pt x="16" y="9"/>
                  </a:cubicBezTo>
                  <a:cubicBezTo>
                    <a:pt x="16" y="0"/>
                    <a:pt x="16" y="0"/>
                    <a:pt x="16" y="0"/>
                  </a:cubicBezTo>
                  <a:cubicBezTo>
                    <a:pt x="7" y="4"/>
                    <a:pt x="0" y="14"/>
                    <a:pt x="0" y="25"/>
                  </a:cubicBezTo>
                  <a:cubicBezTo>
                    <a:pt x="0" y="40"/>
                    <a:pt x="13" y="53"/>
                    <a:pt x="28" y="53"/>
                  </a:cubicBezTo>
                  <a:cubicBezTo>
                    <a:pt x="43" y="53"/>
                    <a:pt x="56" y="40"/>
                    <a:pt x="56" y="25"/>
                  </a:cubicBezTo>
                  <a:cubicBezTo>
                    <a:pt x="56" y="14"/>
                    <a:pt x="49" y="4"/>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Freeform 57"/>
            <p:cNvSpPr>
              <a:spLocks/>
            </p:cNvSpPr>
            <p:nvPr/>
          </p:nvSpPr>
          <p:spPr bwMode="auto">
            <a:xfrm>
              <a:off x="4641" y="3161"/>
              <a:ext cx="46" cy="184"/>
            </a:xfrm>
            <a:custGeom>
              <a:avLst/>
              <a:gdLst>
                <a:gd name="T0" fmla="*/ 8 w 8"/>
                <a:gd name="T1" fmla="*/ 28 h 32"/>
                <a:gd name="T2" fmla="*/ 8 w 8"/>
                <a:gd name="T3" fmla="*/ 4 h 32"/>
                <a:gd name="T4" fmla="*/ 4 w 8"/>
                <a:gd name="T5" fmla="*/ 0 h 32"/>
                <a:gd name="T6" fmla="*/ 0 w 8"/>
                <a:gd name="T7" fmla="*/ 4 h 32"/>
                <a:gd name="T8" fmla="*/ 0 w 8"/>
                <a:gd name="T9" fmla="*/ 28 h 32"/>
                <a:gd name="T10" fmla="*/ 4 w 8"/>
                <a:gd name="T11" fmla="*/ 32 h 32"/>
                <a:gd name="T12" fmla="*/ 8 w 8"/>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8" y="28"/>
                  </a:moveTo>
                  <a:cubicBezTo>
                    <a:pt x="8" y="4"/>
                    <a:pt x="8" y="4"/>
                    <a:pt x="8" y="4"/>
                  </a:cubicBezTo>
                  <a:cubicBezTo>
                    <a:pt x="8" y="2"/>
                    <a:pt x="6" y="0"/>
                    <a:pt x="4" y="0"/>
                  </a:cubicBezTo>
                  <a:cubicBezTo>
                    <a:pt x="2" y="0"/>
                    <a:pt x="0" y="2"/>
                    <a:pt x="0" y="4"/>
                  </a:cubicBezTo>
                  <a:cubicBezTo>
                    <a:pt x="0" y="28"/>
                    <a:pt x="0" y="28"/>
                    <a:pt x="0" y="28"/>
                  </a:cubicBezTo>
                  <a:cubicBezTo>
                    <a:pt x="0" y="30"/>
                    <a:pt x="2" y="32"/>
                    <a:pt x="4" y="32"/>
                  </a:cubicBezTo>
                  <a:cubicBezTo>
                    <a:pt x="6" y="32"/>
                    <a:pt x="8" y="30"/>
                    <a:pt x="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46" name="Group 55"/>
          <p:cNvGrpSpPr>
            <a:grpSpLocks noChangeAspect="1"/>
          </p:cNvGrpSpPr>
          <p:nvPr userDrawn="1"/>
        </p:nvGrpSpPr>
        <p:grpSpPr bwMode="auto">
          <a:xfrm>
            <a:off x="7277211" y="4964865"/>
            <a:ext cx="486637" cy="521505"/>
            <a:chOff x="4504" y="3161"/>
            <a:chExt cx="321" cy="344"/>
          </a:xfrm>
          <a:solidFill>
            <a:srgbClr val="E73137"/>
          </a:solidFill>
        </p:grpSpPr>
        <p:sp>
          <p:nvSpPr>
            <p:cNvPr id="47" name="Freeform 56"/>
            <p:cNvSpPr>
              <a:spLocks/>
            </p:cNvSpPr>
            <p:nvPr/>
          </p:nvSpPr>
          <p:spPr bwMode="auto">
            <a:xfrm>
              <a:off x="4504" y="3201"/>
              <a:ext cx="321" cy="304"/>
            </a:xfrm>
            <a:custGeom>
              <a:avLst/>
              <a:gdLst>
                <a:gd name="T0" fmla="*/ 40 w 56"/>
                <a:gd name="T1" fmla="*/ 0 h 53"/>
                <a:gd name="T2" fmla="*/ 40 w 56"/>
                <a:gd name="T3" fmla="*/ 9 h 53"/>
                <a:gd name="T4" fmla="*/ 48 w 56"/>
                <a:gd name="T5" fmla="*/ 25 h 53"/>
                <a:gd name="T6" fmla="*/ 28 w 56"/>
                <a:gd name="T7" fmla="*/ 45 h 53"/>
                <a:gd name="T8" fmla="*/ 8 w 56"/>
                <a:gd name="T9" fmla="*/ 25 h 53"/>
                <a:gd name="T10" fmla="*/ 16 w 56"/>
                <a:gd name="T11" fmla="*/ 9 h 53"/>
                <a:gd name="T12" fmla="*/ 16 w 56"/>
                <a:gd name="T13" fmla="*/ 0 h 53"/>
                <a:gd name="T14" fmla="*/ 0 w 56"/>
                <a:gd name="T15" fmla="*/ 25 h 53"/>
                <a:gd name="T16" fmla="*/ 28 w 56"/>
                <a:gd name="T17" fmla="*/ 53 h 53"/>
                <a:gd name="T18" fmla="*/ 56 w 56"/>
                <a:gd name="T19" fmla="*/ 25 h 53"/>
                <a:gd name="T20" fmla="*/ 40 w 56"/>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3">
                  <a:moveTo>
                    <a:pt x="40" y="0"/>
                  </a:moveTo>
                  <a:cubicBezTo>
                    <a:pt x="40" y="9"/>
                    <a:pt x="40" y="9"/>
                    <a:pt x="40" y="9"/>
                  </a:cubicBezTo>
                  <a:cubicBezTo>
                    <a:pt x="45" y="13"/>
                    <a:pt x="48" y="18"/>
                    <a:pt x="48" y="25"/>
                  </a:cubicBezTo>
                  <a:cubicBezTo>
                    <a:pt x="48" y="36"/>
                    <a:pt x="39" y="45"/>
                    <a:pt x="28" y="45"/>
                  </a:cubicBezTo>
                  <a:cubicBezTo>
                    <a:pt x="17" y="45"/>
                    <a:pt x="8" y="36"/>
                    <a:pt x="8" y="25"/>
                  </a:cubicBezTo>
                  <a:cubicBezTo>
                    <a:pt x="8" y="18"/>
                    <a:pt x="11" y="13"/>
                    <a:pt x="16" y="9"/>
                  </a:cubicBezTo>
                  <a:cubicBezTo>
                    <a:pt x="16" y="0"/>
                    <a:pt x="16" y="0"/>
                    <a:pt x="16" y="0"/>
                  </a:cubicBezTo>
                  <a:cubicBezTo>
                    <a:pt x="7" y="4"/>
                    <a:pt x="0" y="14"/>
                    <a:pt x="0" y="25"/>
                  </a:cubicBezTo>
                  <a:cubicBezTo>
                    <a:pt x="0" y="40"/>
                    <a:pt x="13" y="53"/>
                    <a:pt x="28" y="53"/>
                  </a:cubicBezTo>
                  <a:cubicBezTo>
                    <a:pt x="43" y="53"/>
                    <a:pt x="56" y="40"/>
                    <a:pt x="56" y="25"/>
                  </a:cubicBezTo>
                  <a:cubicBezTo>
                    <a:pt x="56" y="14"/>
                    <a:pt x="49" y="4"/>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Freeform 57"/>
            <p:cNvSpPr>
              <a:spLocks/>
            </p:cNvSpPr>
            <p:nvPr/>
          </p:nvSpPr>
          <p:spPr bwMode="auto">
            <a:xfrm>
              <a:off x="4641" y="3161"/>
              <a:ext cx="46" cy="184"/>
            </a:xfrm>
            <a:custGeom>
              <a:avLst/>
              <a:gdLst>
                <a:gd name="T0" fmla="*/ 8 w 8"/>
                <a:gd name="T1" fmla="*/ 28 h 32"/>
                <a:gd name="T2" fmla="*/ 8 w 8"/>
                <a:gd name="T3" fmla="*/ 4 h 32"/>
                <a:gd name="T4" fmla="*/ 4 w 8"/>
                <a:gd name="T5" fmla="*/ 0 h 32"/>
                <a:gd name="T6" fmla="*/ 0 w 8"/>
                <a:gd name="T7" fmla="*/ 4 h 32"/>
                <a:gd name="T8" fmla="*/ 0 w 8"/>
                <a:gd name="T9" fmla="*/ 28 h 32"/>
                <a:gd name="T10" fmla="*/ 4 w 8"/>
                <a:gd name="T11" fmla="*/ 32 h 32"/>
                <a:gd name="T12" fmla="*/ 8 w 8"/>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8" y="28"/>
                  </a:moveTo>
                  <a:cubicBezTo>
                    <a:pt x="8" y="4"/>
                    <a:pt x="8" y="4"/>
                    <a:pt x="8" y="4"/>
                  </a:cubicBezTo>
                  <a:cubicBezTo>
                    <a:pt x="8" y="2"/>
                    <a:pt x="6" y="0"/>
                    <a:pt x="4" y="0"/>
                  </a:cubicBezTo>
                  <a:cubicBezTo>
                    <a:pt x="2" y="0"/>
                    <a:pt x="0" y="2"/>
                    <a:pt x="0" y="4"/>
                  </a:cubicBezTo>
                  <a:cubicBezTo>
                    <a:pt x="0" y="28"/>
                    <a:pt x="0" y="28"/>
                    <a:pt x="0" y="28"/>
                  </a:cubicBezTo>
                  <a:cubicBezTo>
                    <a:pt x="0" y="30"/>
                    <a:pt x="2" y="32"/>
                    <a:pt x="4" y="32"/>
                  </a:cubicBezTo>
                  <a:cubicBezTo>
                    <a:pt x="6" y="32"/>
                    <a:pt x="8" y="30"/>
                    <a:pt x="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49" name="Group 55"/>
          <p:cNvGrpSpPr>
            <a:grpSpLocks noChangeAspect="1"/>
          </p:cNvGrpSpPr>
          <p:nvPr userDrawn="1"/>
        </p:nvGrpSpPr>
        <p:grpSpPr bwMode="auto">
          <a:xfrm>
            <a:off x="8492134" y="4964865"/>
            <a:ext cx="486637" cy="521505"/>
            <a:chOff x="4504" y="3161"/>
            <a:chExt cx="321" cy="344"/>
          </a:xfrm>
          <a:solidFill>
            <a:schemeClr val="tx2">
              <a:lumMod val="10000"/>
              <a:lumOff val="90000"/>
            </a:schemeClr>
          </a:solidFill>
        </p:grpSpPr>
        <p:sp>
          <p:nvSpPr>
            <p:cNvPr id="50" name="Freeform 56"/>
            <p:cNvSpPr>
              <a:spLocks/>
            </p:cNvSpPr>
            <p:nvPr/>
          </p:nvSpPr>
          <p:spPr bwMode="auto">
            <a:xfrm>
              <a:off x="4504" y="3201"/>
              <a:ext cx="321" cy="304"/>
            </a:xfrm>
            <a:custGeom>
              <a:avLst/>
              <a:gdLst>
                <a:gd name="T0" fmla="*/ 40 w 56"/>
                <a:gd name="T1" fmla="*/ 0 h 53"/>
                <a:gd name="T2" fmla="*/ 40 w 56"/>
                <a:gd name="T3" fmla="*/ 9 h 53"/>
                <a:gd name="T4" fmla="*/ 48 w 56"/>
                <a:gd name="T5" fmla="*/ 25 h 53"/>
                <a:gd name="T6" fmla="*/ 28 w 56"/>
                <a:gd name="T7" fmla="*/ 45 h 53"/>
                <a:gd name="T8" fmla="*/ 8 w 56"/>
                <a:gd name="T9" fmla="*/ 25 h 53"/>
                <a:gd name="T10" fmla="*/ 16 w 56"/>
                <a:gd name="T11" fmla="*/ 9 h 53"/>
                <a:gd name="T12" fmla="*/ 16 w 56"/>
                <a:gd name="T13" fmla="*/ 0 h 53"/>
                <a:gd name="T14" fmla="*/ 0 w 56"/>
                <a:gd name="T15" fmla="*/ 25 h 53"/>
                <a:gd name="T16" fmla="*/ 28 w 56"/>
                <a:gd name="T17" fmla="*/ 53 h 53"/>
                <a:gd name="T18" fmla="*/ 56 w 56"/>
                <a:gd name="T19" fmla="*/ 25 h 53"/>
                <a:gd name="T20" fmla="*/ 40 w 56"/>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3">
                  <a:moveTo>
                    <a:pt x="40" y="0"/>
                  </a:moveTo>
                  <a:cubicBezTo>
                    <a:pt x="40" y="9"/>
                    <a:pt x="40" y="9"/>
                    <a:pt x="40" y="9"/>
                  </a:cubicBezTo>
                  <a:cubicBezTo>
                    <a:pt x="45" y="13"/>
                    <a:pt x="48" y="18"/>
                    <a:pt x="48" y="25"/>
                  </a:cubicBezTo>
                  <a:cubicBezTo>
                    <a:pt x="48" y="36"/>
                    <a:pt x="39" y="45"/>
                    <a:pt x="28" y="45"/>
                  </a:cubicBezTo>
                  <a:cubicBezTo>
                    <a:pt x="17" y="45"/>
                    <a:pt x="8" y="36"/>
                    <a:pt x="8" y="25"/>
                  </a:cubicBezTo>
                  <a:cubicBezTo>
                    <a:pt x="8" y="18"/>
                    <a:pt x="11" y="13"/>
                    <a:pt x="16" y="9"/>
                  </a:cubicBezTo>
                  <a:cubicBezTo>
                    <a:pt x="16" y="0"/>
                    <a:pt x="16" y="0"/>
                    <a:pt x="16" y="0"/>
                  </a:cubicBezTo>
                  <a:cubicBezTo>
                    <a:pt x="7" y="4"/>
                    <a:pt x="0" y="14"/>
                    <a:pt x="0" y="25"/>
                  </a:cubicBezTo>
                  <a:cubicBezTo>
                    <a:pt x="0" y="40"/>
                    <a:pt x="13" y="53"/>
                    <a:pt x="28" y="53"/>
                  </a:cubicBezTo>
                  <a:cubicBezTo>
                    <a:pt x="43" y="53"/>
                    <a:pt x="56" y="40"/>
                    <a:pt x="56" y="25"/>
                  </a:cubicBezTo>
                  <a:cubicBezTo>
                    <a:pt x="56" y="14"/>
                    <a:pt x="49" y="4"/>
                    <a:pt x="40" y="0"/>
                  </a:cubicBezTo>
                  <a:close/>
                </a:path>
              </a:pathLst>
            </a:custGeom>
            <a:grpFill/>
            <a:ln w="28575">
              <a:solidFill>
                <a:schemeClr val="tx1">
                  <a:lumMod val="75000"/>
                  <a:lumOff val="25000"/>
                </a:schemeClr>
              </a:solid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 name="Freeform 57"/>
            <p:cNvSpPr>
              <a:spLocks/>
            </p:cNvSpPr>
            <p:nvPr/>
          </p:nvSpPr>
          <p:spPr bwMode="auto">
            <a:xfrm>
              <a:off x="4641" y="3161"/>
              <a:ext cx="46" cy="184"/>
            </a:xfrm>
            <a:custGeom>
              <a:avLst/>
              <a:gdLst>
                <a:gd name="T0" fmla="*/ 8 w 8"/>
                <a:gd name="T1" fmla="*/ 28 h 32"/>
                <a:gd name="T2" fmla="*/ 8 w 8"/>
                <a:gd name="T3" fmla="*/ 4 h 32"/>
                <a:gd name="T4" fmla="*/ 4 w 8"/>
                <a:gd name="T5" fmla="*/ 0 h 32"/>
                <a:gd name="T6" fmla="*/ 0 w 8"/>
                <a:gd name="T7" fmla="*/ 4 h 32"/>
                <a:gd name="T8" fmla="*/ 0 w 8"/>
                <a:gd name="T9" fmla="*/ 28 h 32"/>
                <a:gd name="T10" fmla="*/ 4 w 8"/>
                <a:gd name="T11" fmla="*/ 32 h 32"/>
                <a:gd name="T12" fmla="*/ 8 w 8"/>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8" y="28"/>
                  </a:moveTo>
                  <a:cubicBezTo>
                    <a:pt x="8" y="4"/>
                    <a:pt x="8" y="4"/>
                    <a:pt x="8" y="4"/>
                  </a:cubicBezTo>
                  <a:cubicBezTo>
                    <a:pt x="8" y="2"/>
                    <a:pt x="6" y="0"/>
                    <a:pt x="4" y="0"/>
                  </a:cubicBezTo>
                  <a:cubicBezTo>
                    <a:pt x="2" y="0"/>
                    <a:pt x="0" y="2"/>
                    <a:pt x="0" y="4"/>
                  </a:cubicBezTo>
                  <a:cubicBezTo>
                    <a:pt x="0" y="28"/>
                    <a:pt x="0" y="28"/>
                    <a:pt x="0" y="28"/>
                  </a:cubicBezTo>
                  <a:cubicBezTo>
                    <a:pt x="0" y="30"/>
                    <a:pt x="2" y="32"/>
                    <a:pt x="4" y="32"/>
                  </a:cubicBezTo>
                  <a:cubicBezTo>
                    <a:pt x="6" y="32"/>
                    <a:pt x="8" y="30"/>
                    <a:pt x="8" y="28"/>
                  </a:cubicBezTo>
                  <a:close/>
                </a:path>
              </a:pathLst>
            </a:custGeom>
            <a:grpFill/>
            <a:ln w="28575">
              <a:solidFill>
                <a:schemeClr val="tx1">
                  <a:lumMod val="75000"/>
                  <a:lumOff val="25000"/>
                </a:schemeClr>
              </a:solidFill>
              <a:round/>
              <a:headEnd/>
              <a:tailEnd/>
            </a:ln>
            <a:extLst/>
          </p:spPr>
          <p:txBody>
            <a:bodyPr vert="horz" wrap="square" lIns="91440" tIns="45720" rIns="91440" bIns="45720" numCol="1" anchor="t" anchorCtr="0" compatLnSpc="1">
              <a:prstTxWarp prst="textNoShape">
                <a:avLst/>
              </a:prstTxWarp>
            </a:bodyPr>
            <a:lstStyle/>
            <a:p>
              <a:endParaRPr lang="fr-FR"/>
            </a:p>
          </p:txBody>
        </p:sp>
      </p:grpSp>
      <p:cxnSp>
        <p:nvCxnSpPr>
          <p:cNvPr id="52" name="Straight Arrow Connector 51"/>
          <p:cNvCxnSpPr/>
          <p:nvPr userDrawn="1"/>
        </p:nvCxnSpPr>
        <p:spPr>
          <a:xfrm>
            <a:off x="5484729" y="5266094"/>
            <a:ext cx="283720"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userDrawn="1"/>
        </p:nvCxnSpPr>
        <p:spPr>
          <a:xfrm>
            <a:off x="6803305" y="5266094"/>
            <a:ext cx="283720"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userDrawn="1"/>
        </p:nvCxnSpPr>
        <p:spPr>
          <a:xfrm>
            <a:off x="8038762" y="5266094"/>
            <a:ext cx="283720"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userDrawn="1"/>
        </p:nvPicPr>
        <p:blipFill>
          <a:blip r:embed="rId9"/>
          <a:stretch>
            <a:fillRect/>
          </a:stretch>
        </p:blipFill>
        <p:spPr>
          <a:xfrm>
            <a:off x="4962862" y="6176806"/>
            <a:ext cx="1521524" cy="238415"/>
          </a:xfrm>
          <a:prstGeom prst="rect">
            <a:avLst/>
          </a:prstGeom>
        </p:spPr>
      </p:pic>
      <p:pic>
        <p:nvPicPr>
          <p:cNvPr id="56" name="Picture 55"/>
          <p:cNvPicPr>
            <a:picLocks noChangeAspect="1"/>
          </p:cNvPicPr>
          <p:nvPr userDrawn="1"/>
        </p:nvPicPr>
        <p:blipFill>
          <a:blip r:embed="rId10"/>
          <a:stretch>
            <a:fillRect/>
          </a:stretch>
        </p:blipFill>
        <p:spPr>
          <a:xfrm>
            <a:off x="6932812" y="6155546"/>
            <a:ext cx="1801882" cy="429020"/>
          </a:xfrm>
          <a:prstGeom prst="rect">
            <a:avLst/>
          </a:prstGeom>
        </p:spPr>
      </p:pic>
      <p:sp>
        <p:nvSpPr>
          <p:cNvPr id="57" name="Rectangle 56"/>
          <p:cNvSpPr/>
          <p:nvPr userDrawn="1"/>
        </p:nvSpPr>
        <p:spPr>
          <a:xfrm>
            <a:off x="4958716" y="5813914"/>
            <a:ext cx="4953000" cy="341632"/>
          </a:xfrm>
          <a:prstGeom prst="rect">
            <a:avLst/>
          </a:prstGeom>
        </p:spPr>
        <p:txBody>
          <a:bodyPr>
            <a:spAutoFit/>
          </a:bodyPr>
          <a:lstStyle/>
          <a:p>
            <a:pPr>
              <a:lnSpc>
                <a:spcPct val="90000"/>
              </a:lnSpc>
              <a:spcBef>
                <a:spcPts val="1000"/>
              </a:spcBef>
            </a:pPr>
            <a:r>
              <a:rPr lang="fr-FR" sz="900" i="1" kern="3000" dirty="0">
                <a:solidFill>
                  <a:schemeClr val="tx1"/>
                </a:solidFill>
                <a:latin typeface="Arial" panose="020B0604020202020204" pitchFamily="34" charset="0"/>
                <a:cs typeface="Arial" pitchFamily="34" charset="0"/>
              </a:rPr>
              <a:t>Ces éléments sont pensés pour être édités sur une ou plusieurs lignes sans </a:t>
            </a:r>
            <a:br>
              <a:rPr lang="fr-FR" sz="900" i="1" kern="3000" dirty="0">
                <a:solidFill>
                  <a:schemeClr val="tx1"/>
                </a:solidFill>
                <a:latin typeface="Arial" panose="020B0604020202020204" pitchFamily="34" charset="0"/>
                <a:cs typeface="Arial" pitchFamily="34" charset="0"/>
              </a:rPr>
            </a:br>
            <a:r>
              <a:rPr lang="fr-FR" sz="900" i="1" kern="3000" dirty="0">
                <a:solidFill>
                  <a:schemeClr val="tx1"/>
                </a:solidFill>
                <a:latin typeface="Arial" panose="020B0604020202020204" pitchFamily="34" charset="0"/>
                <a:cs typeface="Arial" pitchFamily="34" charset="0"/>
              </a:rPr>
              <a:t>chevaucher d’autres éléments, inutile de les repositionner.</a:t>
            </a:r>
          </a:p>
        </p:txBody>
      </p:sp>
      <p:sp>
        <p:nvSpPr>
          <p:cNvPr id="59" name="TextBox 58"/>
          <p:cNvSpPr txBox="1"/>
          <p:nvPr userDrawn="1"/>
        </p:nvSpPr>
        <p:spPr>
          <a:xfrm>
            <a:off x="344488" y="113070"/>
            <a:ext cx="2672959" cy="338554"/>
          </a:xfrm>
          <a:prstGeom prst="rect">
            <a:avLst/>
          </a:prstGeom>
          <a:noFill/>
        </p:spPr>
        <p:txBody>
          <a:bodyPr wrap="square" lIns="0" rtlCol="0">
            <a:spAutoFit/>
          </a:bodyPr>
          <a:lstStyle/>
          <a:p>
            <a:pPr marL="0" indent="0" algn="l" defTabSz="914400" rtl="0" eaLnBrk="1" latinLnBrk="0" hangingPunct="1">
              <a:lnSpc>
                <a:spcPct val="80000"/>
              </a:lnSpc>
              <a:spcBef>
                <a:spcPts val="1000"/>
              </a:spcBef>
              <a:buFont typeface="Arial" panose="020B0604020202020204" pitchFamily="34" charset="0"/>
              <a:buNone/>
            </a:pPr>
            <a:r>
              <a: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rPr>
              <a:t>Guide</a:t>
            </a:r>
            <a:r>
              <a:rPr kumimoji="0" lang="fr-FR" sz="2000" b="1" i="0" u="none" strike="noStrike" kern="1200" cap="none" spc="-50" normalizeH="0" baseline="0" dirty="0">
                <a:ln>
                  <a:noFill/>
                </a:ln>
                <a:solidFill>
                  <a:sysClr val="windowText" lastClr="000000">
                    <a:lumMod val="85000"/>
                    <a:lumOff val="15000"/>
                  </a:sysClr>
                </a:solidFill>
                <a:effectLst/>
                <a:uLnTx/>
                <a:uFillTx/>
                <a:latin typeface="Arial" pitchFamily="34" charset="0"/>
                <a:ea typeface="+mn-ea"/>
                <a:cs typeface="Arial" pitchFamily="34" charset="0"/>
              </a:rPr>
              <a:t> </a:t>
            </a:r>
            <a:r>
              <a:rPr kumimoji="0" lang="fr-FR" sz="2000" b="1" i="0" u="none" strike="noStrike" kern="1200" cap="none" spc="-50" normalizeH="0" baseline="0" dirty="0">
                <a:ln>
                  <a:noFill/>
                </a:ln>
                <a:solidFill>
                  <a:schemeClr val="accent1"/>
                </a:solidFill>
                <a:effectLst/>
                <a:uLnTx/>
                <a:uFillTx/>
                <a:latin typeface="Arial" pitchFamily="34" charset="0"/>
                <a:ea typeface="+mn-ea"/>
                <a:cs typeface="Arial" pitchFamily="34" charset="0"/>
              </a:rPr>
              <a:t>d’utilisation</a:t>
            </a:r>
          </a:p>
        </p:txBody>
      </p:sp>
    </p:spTree>
    <p:extLst>
      <p:ext uri="{BB962C8B-B14F-4D97-AF65-F5344CB8AC3E}">
        <p14:creationId xmlns:p14="http://schemas.microsoft.com/office/powerpoint/2010/main" val="97215887"/>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uide 2/3">
    <p:spTree>
      <p:nvGrpSpPr>
        <p:cNvPr id="1" name=""/>
        <p:cNvGrpSpPr/>
        <p:nvPr/>
      </p:nvGrpSpPr>
      <p:grpSpPr>
        <a:xfrm>
          <a:off x="0" y="0"/>
          <a:ext cx="0" cy="0"/>
          <a:chOff x="0" y="0"/>
          <a:chExt cx="0" cy="0"/>
        </a:xfrm>
      </p:grpSpPr>
      <p:sp>
        <p:nvSpPr>
          <p:cNvPr id="66" name="TextBox 65"/>
          <p:cNvSpPr txBox="1"/>
          <p:nvPr userDrawn="1"/>
        </p:nvSpPr>
        <p:spPr>
          <a:xfrm>
            <a:off x="304801" y="689440"/>
            <a:ext cx="1586753" cy="216982"/>
          </a:xfrm>
          <a:prstGeom prst="rect">
            <a:avLst/>
          </a:prstGeom>
          <a:noFill/>
        </p:spPr>
        <p:txBody>
          <a:bodyPr wrap="square" rtlCol="0">
            <a:spAutoFit/>
          </a:bodyPr>
          <a:lstStyle/>
          <a:p>
            <a:pPr>
              <a:lnSpc>
                <a:spcPct val="90000"/>
              </a:lnSpc>
              <a:spcBef>
                <a:spcPts val="1000"/>
              </a:spcBef>
            </a:pPr>
            <a:r>
              <a:rPr lang="fr-FR" sz="900" b="1" kern="3000" dirty="0">
                <a:solidFill>
                  <a:schemeClr val="accent1"/>
                </a:solidFill>
                <a:latin typeface="Arial" panose="020B0604020202020204" pitchFamily="34" charset="0"/>
                <a:cs typeface="Arial" pitchFamily="34" charset="0"/>
              </a:rPr>
              <a:t>7. Thèmes de couleurs</a:t>
            </a:r>
          </a:p>
        </p:txBody>
      </p:sp>
      <p:pic>
        <p:nvPicPr>
          <p:cNvPr id="8" name="Picture 7"/>
          <p:cNvPicPr>
            <a:picLocks noChangeAspect="1"/>
          </p:cNvPicPr>
          <p:nvPr userDrawn="1"/>
        </p:nvPicPr>
        <p:blipFill rotWithShape="1">
          <a:blip r:embed="rId2"/>
          <a:srcRect l="-1" r="950" b="37398"/>
          <a:stretch/>
        </p:blipFill>
        <p:spPr>
          <a:xfrm>
            <a:off x="363538" y="997989"/>
            <a:ext cx="1679575" cy="1467068"/>
          </a:xfrm>
          <a:prstGeom prst="rect">
            <a:avLst/>
          </a:prstGeom>
        </p:spPr>
      </p:pic>
      <p:sp>
        <p:nvSpPr>
          <p:cNvPr id="65" name="TextBox 64"/>
          <p:cNvSpPr txBox="1"/>
          <p:nvPr userDrawn="1"/>
        </p:nvSpPr>
        <p:spPr>
          <a:xfrm>
            <a:off x="2102064" y="997988"/>
            <a:ext cx="1724746" cy="1540422"/>
          </a:xfrm>
          <a:prstGeom prst="rect">
            <a:avLst/>
          </a:prstGeom>
          <a:noFill/>
        </p:spPr>
        <p:txBody>
          <a:bodyPr wrap="square" rtlCol="0">
            <a:spAutoFit/>
          </a:bodyPr>
          <a:lstStyle/>
          <a:p>
            <a:pPr>
              <a:lnSpc>
                <a:spcPct val="90000"/>
              </a:lnSpc>
              <a:spcBef>
                <a:spcPts val="600"/>
              </a:spcBef>
            </a:pPr>
            <a:r>
              <a:rPr lang="fr-FR" sz="900" i="1" kern="3000" dirty="0">
                <a:solidFill>
                  <a:schemeClr val="tx1"/>
                </a:solidFill>
                <a:latin typeface="Arial" panose="020B0604020202020204" pitchFamily="34" charset="0"/>
                <a:cs typeface="Arial" pitchFamily="34" charset="0"/>
              </a:rPr>
              <a:t>Les couleurs d’</a:t>
            </a:r>
            <a:r>
              <a:rPr lang="fr-FR" sz="900" i="1" kern="3000" dirty="0" err="1">
                <a:solidFill>
                  <a:schemeClr val="tx1"/>
                </a:solidFill>
                <a:latin typeface="Arial" panose="020B0604020202020204" pitchFamily="34" charset="0"/>
                <a:cs typeface="Arial" pitchFamily="34" charset="0"/>
              </a:rPr>
              <a:t>Eurogroup</a:t>
            </a:r>
            <a:r>
              <a:rPr lang="fr-FR" sz="900" i="1" kern="3000" dirty="0">
                <a:solidFill>
                  <a:schemeClr val="tx1"/>
                </a:solidFill>
                <a:latin typeface="Arial" panose="020B0604020202020204" pitchFamily="34" charset="0"/>
                <a:cs typeface="Arial" pitchFamily="34" charset="0"/>
              </a:rPr>
              <a:t> Consulting et leurs déclinaisons sont toutes présentes dans le thème de couleur de la présentation.</a:t>
            </a:r>
          </a:p>
          <a:p>
            <a:pPr>
              <a:lnSpc>
                <a:spcPct val="90000"/>
              </a:lnSpc>
              <a:spcBef>
                <a:spcPts val="600"/>
              </a:spcBef>
            </a:pPr>
            <a:r>
              <a:rPr lang="fr-FR" sz="900" i="1" kern="3000" dirty="0">
                <a:solidFill>
                  <a:schemeClr val="tx1"/>
                </a:solidFill>
                <a:latin typeface="Arial" panose="020B0604020202020204" pitchFamily="34" charset="0"/>
                <a:cs typeface="Arial" pitchFamily="34" charset="0"/>
              </a:rPr>
              <a:t>Nous recommandons d’écrire en gris très foncé (deuxième couleur) et d’utiliser le rouge d’</a:t>
            </a:r>
            <a:r>
              <a:rPr lang="fr-FR" sz="900" i="1" kern="3000" dirty="0" err="1">
                <a:solidFill>
                  <a:schemeClr val="tx1"/>
                </a:solidFill>
                <a:latin typeface="Arial" panose="020B0604020202020204" pitchFamily="34" charset="0"/>
                <a:cs typeface="Arial" pitchFamily="34" charset="0"/>
              </a:rPr>
              <a:t>Eurogroup</a:t>
            </a:r>
            <a:r>
              <a:rPr lang="fr-FR" sz="900" i="1" kern="3000" dirty="0">
                <a:solidFill>
                  <a:schemeClr val="tx1"/>
                </a:solidFill>
                <a:latin typeface="Arial" panose="020B0604020202020204" pitchFamily="34" charset="0"/>
                <a:cs typeface="Arial" pitchFamily="34" charset="0"/>
              </a:rPr>
              <a:t> Consulting pour mettre en avant des éléments (cinquième couleur). </a:t>
            </a:r>
          </a:p>
        </p:txBody>
      </p:sp>
      <p:pic>
        <p:nvPicPr>
          <p:cNvPr id="68" name="Picture 67"/>
          <p:cNvPicPr>
            <a:picLocks noChangeAspect="1"/>
          </p:cNvPicPr>
          <p:nvPr userDrawn="1"/>
        </p:nvPicPr>
        <p:blipFill>
          <a:blip r:embed="rId3"/>
          <a:stretch>
            <a:fillRect/>
          </a:stretch>
        </p:blipFill>
        <p:spPr>
          <a:xfrm>
            <a:off x="4481596" y="906423"/>
            <a:ext cx="2191211" cy="1610866"/>
          </a:xfrm>
          <a:prstGeom prst="rect">
            <a:avLst/>
          </a:prstGeom>
        </p:spPr>
      </p:pic>
      <p:sp>
        <p:nvSpPr>
          <p:cNvPr id="69" name="TextBox 68"/>
          <p:cNvSpPr txBox="1"/>
          <p:nvPr userDrawn="1"/>
        </p:nvSpPr>
        <p:spPr>
          <a:xfrm>
            <a:off x="4481596" y="689440"/>
            <a:ext cx="1586753" cy="216982"/>
          </a:xfrm>
          <a:prstGeom prst="rect">
            <a:avLst/>
          </a:prstGeom>
          <a:noFill/>
        </p:spPr>
        <p:txBody>
          <a:bodyPr wrap="square" rtlCol="0">
            <a:spAutoFit/>
          </a:bodyPr>
          <a:lstStyle/>
          <a:p>
            <a:pPr>
              <a:lnSpc>
                <a:spcPct val="90000"/>
              </a:lnSpc>
              <a:spcBef>
                <a:spcPts val="1000"/>
              </a:spcBef>
            </a:pPr>
            <a:r>
              <a:rPr lang="fr-FR" sz="900" b="1" kern="3000" dirty="0">
                <a:solidFill>
                  <a:schemeClr val="accent1"/>
                </a:solidFill>
                <a:latin typeface="Arial" panose="020B0604020202020204" pitchFamily="34" charset="0"/>
                <a:cs typeface="Arial" pitchFamily="34" charset="0"/>
              </a:rPr>
              <a:t>8. Edition de graphs</a:t>
            </a:r>
          </a:p>
        </p:txBody>
      </p:sp>
      <p:sp>
        <p:nvSpPr>
          <p:cNvPr id="70" name="TextBox 69"/>
          <p:cNvSpPr txBox="1"/>
          <p:nvPr userDrawn="1"/>
        </p:nvSpPr>
        <p:spPr>
          <a:xfrm>
            <a:off x="8448739" y="997988"/>
            <a:ext cx="1358648" cy="840230"/>
          </a:xfrm>
          <a:prstGeom prst="rect">
            <a:avLst/>
          </a:prstGeom>
          <a:noFill/>
        </p:spPr>
        <p:txBody>
          <a:bodyPr wrap="square" rtlCol="0">
            <a:spAutoFit/>
          </a:bodyPr>
          <a:lstStyle/>
          <a:p>
            <a:pPr>
              <a:lnSpc>
                <a:spcPct val="90000"/>
              </a:lnSpc>
              <a:spcBef>
                <a:spcPts val="600"/>
              </a:spcBef>
            </a:pPr>
            <a:r>
              <a:rPr lang="fr-FR" sz="900" i="1" kern="3000" dirty="0">
                <a:solidFill>
                  <a:schemeClr val="tx1"/>
                </a:solidFill>
                <a:latin typeface="Arial" panose="020B0604020202020204" pitchFamily="34" charset="0"/>
                <a:cs typeface="Arial" pitchFamily="34" charset="0"/>
              </a:rPr>
              <a:t>Pour éditer les données d’un graph, faire un clique droit sur la forme, et cliquer sur « éditer les données » ou « </a:t>
            </a:r>
            <a:r>
              <a:rPr lang="fr-FR" sz="900" i="1" kern="3000" dirty="0" err="1">
                <a:solidFill>
                  <a:schemeClr val="tx1"/>
                </a:solidFill>
                <a:latin typeface="Arial" panose="020B0604020202020204" pitchFamily="34" charset="0"/>
                <a:cs typeface="Arial" pitchFamily="34" charset="0"/>
              </a:rPr>
              <a:t>edit</a:t>
            </a:r>
            <a:r>
              <a:rPr lang="fr-FR" sz="900" i="1" kern="3000" dirty="0">
                <a:solidFill>
                  <a:schemeClr val="tx1"/>
                </a:solidFill>
                <a:latin typeface="Arial" panose="020B0604020202020204" pitchFamily="34" charset="0"/>
                <a:cs typeface="Arial" pitchFamily="34" charset="0"/>
              </a:rPr>
              <a:t> data ».</a:t>
            </a:r>
          </a:p>
        </p:txBody>
      </p:sp>
      <p:pic>
        <p:nvPicPr>
          <p:cNvPr id="71" name="Picture 70"/>
          <p:cNvPicPr>
            <a:picLocks noChangeAspect="1"/>
          </p:cNvPicPr>
          <p:nvPr userDrawn="1"/>
        </p:nvPicPr>
        <p:blipFill>
          <a:blip r:embed="rId4"/>
          <a:stretch>
            <a:fillRect/>
          </a:stretch>
        </p:blipFill>
        <p:spPr>
          <a:xfrm>
            <a:off x="6879567" y="1063326"/>
            <a:ext cx="1467551" cy="1453963"/>
          </a:xfrm>
          <a:prstGeom prst="rect">
            <a:avLst/>
          </a:prstGeom>
        </p:spPr>
      </p:pic>
      <p:cxnSp>
        <p:nvCxnSpPr>
          <p:cNvPr id="72" name="Straight Arrow Connector 71"/>
          <p:cNvCxnSpPr/>
          <p:nvPr userDrawn="1"/>
        </p:nvCxnSpPr>
        <p:spPr>
          <a:xfrm>
            <a:off x="6112941" y="1867526"/>
            <a:ext cx="780918"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userDrawn="1"/>
        </p:nvSpPr>
        <p:spPr>
          <a:xfrm>
            <a:off x="304801" y="3078479"/>
            <a:ext cx="5886450" cy="744819"/>
          </a:xfrm>
          <a:prstGeom prst="rect">
            <a:avLst/>
          </a:prstGeom>
        </p:spPr>
        <p:txBody>
          <a:bodyPr wrap="square">
            <a:spAutoFit/>
          </a:bodyPr>
          <a:lstStyle/>
          <a:p>
            <a:pPr marL="0" lvl="0" indent="0" algn="l" defTabSz="914400" rtl="0" eaLnBrk="1" latinLnBrk="0" hangingPunct="1">
              <a:lnSpc>
                <a:spcPct val="90000"/>
              </a:lnSpc>
              <a:spcBef>
                <a:spcPts val="600"/>
              </a:spcBef>
              <a:spcAft>
                <a:spcPts val="0"/>
              </a:spcAft>
              <a:buFont typeface="Arial" panose="020B0604020202020204" pitchFamily="34" charset="0"/>
              <a:buNone/>
            </a:pPr>
            <a:r>
              <a:rPr lang="fr-FR" sz="900" i="1" kern="3000" dirty="0">
                <a:solidFill>
                  <a:schemeClr val="tx1"/>
                </a:solidFill>
                <a:latin typeface="Arial" panose="020B0604020202020204" pitchFamily="34" charset="0"/>
                <a:ea typeface="+mn-ea"/>
                <a:cs typeface="Arial" pitchFamily="34" charset="0"/>
              </a:rPr>
              <a:t>Sous l’onglet Insertion, dans le groupe Texte cliquez sur En-tête et pied de page.</a:t>
            </a:r>
          </a:p>
          <a:p>
            <a:pPr marL="0" lvl="0" indent="0" algn="l" defTabSz="914400" rtl="0" eaLnBrk="1" latinLnBrk="0" hangingPunct="1">
              <a:lnSpc>
                <a:spcPct val="90000"/>
              </a:lnSpc>
              <a:spcBef>
                <a:spcPts val="600"/>
              </a:spcBef>
              <a:spcAft>
                <a:spcPts val="0"/>
              </a:spcAft>
              <a:buFont typeface="Arial" panose="020B0604020202020204" pitchFamily="34" charset="0"/>
              <a:buNone/>
            </a:pPr>
            <a:r>
              <a:rPr lang="fr-FR" sz="900" i="1" kern="3000" dirty="0">
                <a:solidFill>
                  <a:schemeClr val="tx1"/>
                </a:solidFill>
                <a:latin typeface="Arial" panose="020B0604020202020204" pitchFamily="34" charset="0"/>
                <a:ea typeface="+mn-ea"/>
                <a:cs typeface="Arial" pitchFamily="34" charset="0"/>
              </a:rPr>
              <a:t>Dans la boîte de dialogue En-tête et pied de page, sous l’onglet Diapositive, activez la case à cocher Pied de page puis tapez le texte que vous voulez voir centré dans la partie inférieure de la diapositive.</a:t>
            </a:r>
          </a:p>
          <a:p>
            <a:pPr marL="0" lvl="0" indent="0" algn="l" defTabSz="914400" rtl="0" eaLnBrk="1" latinLnBrk="0" hangingPunct="1">
              <a:lnSpc>
                <a:spcPct val="90000"/>
              </a:lnSpc>
              <a:spcBef>
                <a:spcPts val="600"/>
              </a:spcBef>
              <a:spcAft>
                <a:spcPts val="0"/>
              </a:spcAft>
              <a:buFont typeface="Arial" panose="020B0604020202020204" pitchFamily="34" charset="0"/>
              <a:buNone/>
            </a:pPr>
            <a:r>
              <a:rPr lang="fr-FR" sz="900" i="1" kern="3000" dirty="0">
                <a:solidFill>
                  <a:schemeClr val="tx1"/>
                </a:solidFill>
                <a:latin typeface="Arial" panose="020B0604020202020204" pitchFamily="34" charset="0"/>
                <a:ea typeface="+mn-ea"/>
                <a:cs typeface="Arial" pitchFamily="34" charset="0"/>
              </a:rPr>
              <a:t>Pour que le pied de page figure sur toutes les diapositives de la présentation, cliquez sur Appliquer partout.</a:t>
            </a:r>
          </a:p>
        </p:txBody>
      </p:sp>
      <p:sp>
        <p:nvSpPr>
          <p:cNvPr id="17" name="TextBox 16"/>
          <p:cNvSpPr txBox="1"/>
          <p:nvPr userDrawn="1"/>
        </p:nvSpPr>
        <p:spPr>
          <a:xfrm>
            <a:off x="304801" y="2807062"/>
            <a:ext cx="2114550" cy="216982"/>
          </a:xfrm>
          <a:prstGeom prst="rect">
            <a:avLst/>
          </a:prstGeom>
          <a:noFill/>
        </p:spPr>
        <p:txBody>
          <a:bodyPr wrap="square" rtlCol="0">
            <a:spAutoFit/>
          </a:bodyPr>
          <a:lstStyle/>
          <a:p>
            <a:pPr>
              <a:lnSpc>
                <a:spcPct val="90000"/>
              </a:lnSpc>
              <a:spcBef>
                <a:spcPts val="1000"/>
              </a:spcBef>
            </a:pPr>
            <a:r>
              <a:rPr lang="fr-FR" sz="900" b="1" kern="3000" dirty="0">
                <a:solidFill>
                  <a:schemeClr val="accent1"/>
                </a:solidFill>
                <a:latin typeface="Arial" panose="020B0604020202020204" pitchFamily="34" charset="0"/>
                <a:cs typeface="Arial" pitchFamily="34" charset="0"/>
              </a:rPr>
              <a:t>9. Ajouter un pied de page</a:t>
            </a:r>
          </a:p>
        </p:txBody>
      </p:sp>
      <p:sp>
        <p:nvSpPr>
          <p:cNvPr id="31" name="TextBox 30"/>
          <p:cNvSpPr txBox="1"/>
          <p:nvPr userDrawn="1"/>
        </p:nvSpPr>
        <p:spPr>
          <a:xfrm>
            <a:off x="304801" y="5062022"/>
            <a:ext cx="2059708" cy="216982"/>
          </a:xfrm>
          <a:prstGeom prst="rect">
            <a:avLst/>
          </a:prstGeom>
          <a:noFill/>
        </p:spPr>
        <p:txBody>
          <a:bodyPr wrap="square" rtlCol="0">
            <a:spAutoFit/>
          </a:bodyPr>
          <a:lstStyle/>
          <a:p>
            <a:pPr>
              <a:lnSpc>
                <a:spcPct val="90000"/>
              </a:lnSpc>
              <a:spcBef>
                <a:spcPts val="1000"/>
              </a:spcBef>
            </a:pPr>
            <a:r>
              <a:rPr lang="fr-FR" sz="900" b="1" kern="3000" dirty="0">
                <a:solidFill>
                  <a:schemeClr val="accent1"/>
                </a:solidFill>
                <a:latin typeface="Arial" panose="020B0604020202020204" pitchFamily="34" charset="0"/>
                <a:cs typeface="Arial" pitchFamily="34" charset="0"/>
              </a:rPr>
              <a:t>1. Couleurs</a:t>
            </a:r>
            <a:r>
              <a:rPr lang="fr-FR" sz="900" b="1" kern="3000" baseline="0" dirty="0">
                <a:solidFill>
                  <a:schemeClr val="accent1"/>
                </a:solidFill>
                <a:latin typeface="Arial" panose="020B0604020202020204" pitchFamily="34" charset="0"/>
                <a:cs typeface="Arial" pitchFamily="34" charset="0"/>
              </a:rPr>
              <a:t> fondamentales</a:t>
            </a:r>
            <a:endParaRPr lang="fr-FR" sz="900" b="1" kern="3000" dirty="0">
              <a:solidFill>
                <a:schemeClr val="accent1"/>
              </a:solidFill>
              <a:latin typeface="Arial" panose="020B0604020202020204" pitchFamily="34" charset="0"/>
              <a:cs typeface="Arial" pitchFamily="34" charset="0"/>
            </a:endParaRPr>
          </a:p>
        </p:txBody>
      </p:sp>
      <p:sp>
        <p:nvSpPr>
          <p:cNvPr id="32" name="TextBox 31"/>
          <p:cNvSpPr txBox="1"/>
          <p:nvPr userDrawn="1"/>
        </p:nvSpPr>
        <p:spPr>
          <a:xfrm>
            <a:off x="344488" y="4539783"/>
            <a:ext cx="4289322" cy="338554"/>
          </a:xfrm>
          <a:prstGeom prst="rect">
            <a:avLst/>
          </a:prstGeom>
          <a:noFill/>
        </p:spPr>
        <p:txBody>
          <a:bodyPr wrap="square" lIns="0" rtlCol="0">
            <a:spAutoFit/>
          </a:bodyPr>
          <a:lstStyle/>
          <a:p>
            <a:pPr marL="0" indent="0" algn="l" defTabSz="914400" rtl="0" eaLnBrk="1" latinLnBrk="0" hangingPunct="1">
              <a:lnSpc>
                <a:spcPct val="80000"/>
              </a:lnSpc>
              <a:spcBef>
                <a:spcPts val="1000"/>
              </a:spcBef>
              <a:buFont typeface="Arial" panose="020B0604020202020204" pitchFamily="34" charset="0"/>
              <a:buNone/>
            </a:pPr>
            <a:r>
              <a: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rPr>
              <a:t>Couleurs</a:t>
            </a:r>
            <a:r>
              <a:rPr kumimoji="0" lang="fr-FR" sz="2000" b="1" i="0" u="none" strike="noStrike" kern="1200" cap="none" spc="-50" normalizeH="0" baseline="0" dirty="0">
                <a:ln>
                  <a:noFill/>
                </a:ln>
                <a:solidFill>
                  <a:sysClr val="windowText" lastClr="000000">
                    <a:lumMod val="85000"/>
                    <a:lumOff val="15000"/>
                  </a:sysClr>
                </a:solidFill>
                <a:effectLst/>
                <a:uLnTx/>
                <a:uFillTx/>
                <a:latin typeface="Arial" pitchFamily="34" charset="0"/>
                <a:ea typeface="+mn-ea"/>
                <a:cs typeface="Arial" pitchFamily="34" charset="0"/>
              </a:rPr>
              <a:t> </a:t>
            </a:r>
            <a:r>
              <a:rPr kumimoji="0" lang="fr-FR" sz="2000" b="1" i="0" u="none" strike="noStrike" kern="1200" cap="none" spc="-50" normalizeH="0" baseline="0" dirty="0" err="1">
                <a:ln>
                  <a:noFill/>
                </a:ln>
                <a:solidFill>
                  <a:schemeClr val="accent1"/>
                </a:solidFill>
                <a:effectLst/>
                <a:uLnTx/>
                <a:uFillTx/>
                <a:latin typeface="Arial" pitchFamily="34" charset="0"/>
                <a:ea typeface="+mn-ea"/>
                <a:cs typeface="Arial" pitchFamily="34" charset="0"/>
              </a:rPr>
              <a:t>Eurogroup</a:t>
            </a:r>
            <a:r>
              <a:rPr kumimoji="0" lang="fr-FR" sz="2000" b="1" i="0" u="none" strike="noStrike" kern="1200" cap="none" spc="-50" normalizeH="0" baseline="0" dirty="0">
                <a:ln>
                  <a:noFill/>
                </a:ln>
                <a:solidFill>
                  <a:schemeClr val="accent1"/>
                </a:solidFill>
                <a:effectLst/>
                <a:uLnTx/>
                <a:uFillTx/>
                <a:latin typeface="Arial" pitchFamily="34" charset="0"/>
                <a:ea typeface="+mn-ea"/>
                <a:cs typeface="Arial" pitchFamily="34" charset="0"/>
              </a:rPr>
              <a:t> Consulting</a:t>
            </a:r>
          </a:p>
        </p:txBody>
      </p:sp>
      <p:sp>
        <p:nvSpPr>
          <p:cNvPr id="36" name="TextBox 35"/>
          <p:cNvSpPr txBox="1"/>
          <p:nvPr userDrawn="1"/>
        </p:nvSpPr>
        <p:spPr>
          <a:xfrm>
            <a:off x="8051799" y="5417485"/>
            <a:ext cx="1755587" cy="918713"/>
          </a:xfrm>
          <a:prstGeom prst="rect">
            <a:avLst/>
          </a:prstGeom>
          <a:noFill/>
        </p:spPr>
        <p:txBody>
          <a:bodyPr wrap="square" tIns="0" rtlCol="0">
            <a:spAutoFit/>
          </a:bodyPr>
          <a:lstStyle/>
          <a:p>
            <a:pPr algn="l">
              <a:lnSpc>
                <a:spcPct val="90000"/>
              </a:lnSpc>
              <a:spcBef>
                <a:spcPts val="1000"/>
              </a:spcBef>
            </a:pPr>
            <a:r>
              <a:rPr lang="fr-FR" sz="900" i="1" kern="3000" dirty="0">
                <a:solidFill>
                  <a:schemeClr val="tx1"/>
                </a:solidFill>
                <a:latin typeface="Arial" panose="020B0604020202020204" pitchFamily="34" charset="0"/>
                <a:ea typeface="+mn-ea"/>
                <a:cs typeface="Arial" pitchFamily="34" charset="0"/>
              </a:rPr>
              <a:t>Ces couleurs sont toutes présentes dans le thème de couleur associé au masque, </a:t>
            </a:r>
            <a:br>
              <a:rPr lang="fr-FR" sz="900" i="1" kern="3000" dirty="0">
                <a:solidFill>
                  <a:schemeClr val="tx1"/>
                </a:solidFill>
                <a:latin typeface="Arial" panose="020B0604020202020204" pitchFamily="34" charset="0"/>
                <a:ea typeface="+mn-ea"/>
                <a:cs typeface="Arial" pitchFamily="34" charset="0"/>
              </a:rPr>
            </a:br>
            <a:r>
              <a:rPr lang="fr-FR" sz="900" i="1" kern="3000" dirty="0">
                <a:solidFill>
                  <a:schemeClr val="tx1"/>
                </a:solidFill>
                <a:latin typeface="Arial" panose="020B0604020202020204" pitchFamily="34" charset="0"/>
                <a:ea typeface="+mn-ea"/>
                <a:cs typeface="Arial" pitchFamily="34" charset="0"/>
              </a:rPr>
              <a:t>vous les retrouverez par défaut lorsque</a:t>
            </a:r>
            <a:r>
              <a:rPr lang="fr-FR" sz="900" i="1" kern="3000" baseline="0" dirty="0">
                <a:solidFill>
                  <a:schemeClr val="tx1"/>
                </a:solidFill>
                <a:latin typeface="Arial" panose="020B0604020202020204" pitchFamily="34" charset="0"/>
                <a:ea typeface="+mn-ea"/>
                <a:cs typeface="Arial" pitchFamily="34" charset="0"/>
              </a:rPr>
              <a:t> vous choisissez une couleur pour un texte ou une forme</a:t>
            </a:r>
            <a:r>
              <a:rPr lang="fr-FR" sz="900" i="1" kern="3000" dirty="0">
                <a:solidFill>
                  <a:schemeClr val="tx1"/>
                </a:solidFill>
                <a:latin typeface="Arial" panose="020B0604020202020204" pitchFamily="34" charset="0"/>
                <a:ea typeface="+mn-ea"/>
                <a:cs typeface="Arial" pitchFamily="34" charset="0"/>
              </a:rPr>
              <a:t>.</a:t>
            </a:r>
          </a:p>
        </p:txBody>
      </p:sp>
      <p:sp>
        <p:nvSpPr>
          <p:cNvPr id="34" name="Rectangle 33"/>
          <p:cNvSpPr/>
          <p:nvPr userDrawn="1"/>
        </p:nvSpPr>
        <p:spPr>
          <a:xfrm>
            <a:off x="1546435" y="5417485"/>
            <a:ext cx="860321" cy="8603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userDrawn="1"/>
        </p:nvSpPr>
        <p:spPr>
          <a:xfrm>
            <a:off x="520923" y="5417485"/>
            <a:ext cx="860321" cy="860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TextBox 36"/>
          <p:cNvSpPr txBox="1"/>
          <p:nvPr userDrawn="1"/>
        </p:nvSpPr>
        <p:spPr>
          <a:xfrm>
            <a:off x="2489149" y="5061422"/>
            <a:ext cx="2059708" cy="216982"/>
          </a:xfrm>
          <a:prstGeom prst="rect">
            <a:avLst/>
          </a:prstGeom>
          <a:noFill/>
        </p:spPr>
        <p:txBody>
          <a:bodyPr wrap="square" rtlCol="0">
            <a:spAutoFit/>
          </a:bodyPr>
          <a:lstStyle/>
          <a:p>
            <a:pPr>
              <a:lnSpc>
                <a:spcPct val="90000"/>
              </a:lnSpc>
              <a:spcBef>
                <a:spcPts val="1000"/>
              </a:spcBef>
            </a:pPr>
            <a:r>
              <a:rPr lang="fr-FR" sz="900" b="1" kern="3000" dirty="0">
                <a:solidFill>
                  <a:schemeClr val="accent1"/>
                </a:solidFill>
                <a:latin typeface="Arial" panose="020B0604020202020204" pitchFamily="34" charset="0"/>
                <a:cs typeface="Arial" pitchFamily="34" charset="0"/>
              </a:rPr>
              <a:t>2. Couleurs</a:t>
            </a:r>
            <a:r>
              <a:rPr lang="fr-FR" sz="900" b="1" kern="3000" baseline="0" dirty="0">
                <a:solidFill>
                  <a:schemeClr val="accent1"/>
                </a:solidFill>
                <a:latin typeface="Arial" panose="020B0604020202020204" pitchFamily="34" charset="0"/>
                <a:cs typeface="Arial" pitchFamily="34" charset="0"/>
              </a:rPr>
              <a:t> complémentaires</a:t>
            </a:r>
            <a:endParaRPr lang="fr-FR" sz="900" b="1" kern="3000" dirty="0">
              <a:solidFill>
                <a:schemeClr val="accent1"/>
              </a:solidFill>
              <a:latin typeface="Arial" panose="020B0604020202020204" pitchFamily="34" charset="0"/>
              <a:cs typeface="Arial" pitchFamily="34" charset="0"/>
            </a:endParaRPr>
          </a:p>
        </p:txBody>
      </p:sp>
      <p:sp>
        <p:nvSpPr>
          <p:cNvPr id="39" name="Rectangle 38"/>
          <p:cNvSpPr/>
          <p:nvPr userDrawn="1"/>
        </p:nvSpPr>
        <p:spPr>
          <a:xfrm>
            <a:off x="2571947" y="5417485"/>
            <a:ext cx="863567" cy="863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userDrawn="1"/>
        </p:nvSpPr>
        <p:spPr>
          <a:xfrm>
            <a:off x="3600705" y="5417485"/>
            <a:ext cx="863567" cy="8635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userDrawn="1"/>
        </p:nvSpPr>
        <p:spPr>
          <a:xfrm>
            <a:off x="4629463" y="5417485"/>
            <a:ext cx="863567" cy="8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userDrawn="1"/>
        </p:nvSpPr>
        <p:spPr>
          <a:xfrm>
            <a:off x="5658221" y="5417485"/>
            <a:ext cx="863567" cy="8635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userDrawn="1"/>
        </p:nvSpPr>
        <p:spPr>
          <a:xfrm>
            <a:off x="6686978" y="5417485"/>
            <a:ext cx="863567" cy="8635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31472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Visuel Full screen">
    <p:spTree>
      <p:nvGrpSpPr>
        <p:cNvPr id="1" name=""/>
        <p:cNvGrpSpPr/>
        <p:nvPr/>
      </p:nvGrpSpPr>
      <p:grpSpPr>
        <a:xfrm>
          <a:off x="0" y="0"/>
          <a:ext cx="0" cy="0"/>
          <a:chOff x="0" y="0"/>
          <a:chExt cx="0" cy="0"/>
        </a:xfrm>
      </p:grpSpPr>
      <p:sp>
        <p:nvSpPr>
          <p:cNvPr id="26" name="Espace réservé pour une image  2"/>
          <p:cNvSpPr>
            <a:spLocks noGrp="1"/>
          </p:cNvSpPr>
          <p:nvPr>
            <p:ph type="pic" sz="quarter" idx="13"/>
          </p:nvPr>
        </p:nvSpPr>
        <p:spPr>
          <a:xfrm>
            <a:off x="0" y="0"/>
            <a:ext cx="9906000" cy="6858000"/>
          </a:xfrm>
          <a:prstGeom prst="rect">
            <a:avLst/>
          </a:prstGeom>
          <a:solidFill>
            <a:schemeClr val="bg1">
              <a:lumMod val="85000"/>
            </a:schemeClr>
          </a:solidFill>
          <a:ln>
            <a:noFill/>
          </a:ln>
        </p:spPr>
        <p:txBody>
          <a:bodyPr/>
          <a:lstStyle>
            <a:lvl1pPr marL="0" indent="0">
              <a:buNone/>
              <a:defRPr/>
            </a:lvl1pPr>
          </a:lstStyle>
          <a:p>
            <a:r>
              <a:rPr lang="fr-FR"/>
              <a:t>Cliquez sur l'icône pour ajouter une image</a:t>
            </a:r>
          </a:p>
        </p:txBody>
      </p:sp>
    </p:spTree>
    <p:extLst>
      <p:ext uri="{BB962C8B-B14F-4D97-AF65-F5344CB8AC3E}">
        <p14:creationId xmlns:p14="http://schemas.microsoft.com/office/powerpoint/2010/main" val="84123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ver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36"/>
          <a:stretch/>
        </p:blipFill>
        <p:spPr>
          <a:xfrm>
            <a:off x="-7619" y="1"/>
            <a:ext cx="4410722" cy="6857999"/>
          </a:xfrm>
          <a:prstGeom prst="rect">
            <a:avLst/>
          </a:prstGeom>
        </p:spPr>
      </p:pic>
      <p:sp>
        <p:nvSpPr>
          <p:cNvPr id="94" name="Text Placeholder 2"/>
          <p:cNvSpPr>
            <a:spLocks noGrp="1"/>
          </p:cNvSpPr>
          <p:nvPr>
            <p:ph type="body" sz="quarter" idx="10" hasCustomPrompt="1"/>
          </p:nvPr>
        </p:nvSpPr>
        <p:spPr>
          <a:xfrm>
            <a:off x="4626322" y="409882"/>
            <a:ext cx="4935192" cy="978729"/>
          </a:xfrm>
          <a:prstGeom prst="rect">
            <a:avLst/>
          </a:prstGeom>
        </p:spPr>
        <p:txBody>
          <a:bodyPr wrap="square" anchor="b" anchorCtr="0">
            <a:spAutoFit/>
          </a:bodyPr>
          <a:lstStyle>
            <a:lvl1pPr marL="0" indent="0">
              <a:lnSpc>
                <a:spcPct val="90000"/>
              </a:lnSpc>
              <a:buNone/>
              <a:defRPr sz="3200" b="1" spc="-50" baseline="0">
                <a:solidFill>
                  <a:schemeClr val="tx1"/>
                </a:solidFill>
                <a:latin typeface="Arial" pitchFamily="34" charset="0"/>
                <a:cs typeface="Arial" pitchFamily="34" charset="0"/>
              </a:defRPr>
            </a:lvl1pPr>
          </a:lstStyle>
          <a:p>
            <a:pPr lvl="0"/>
            <a:r>
              <a:rPr lang="en-US" dirty="0" err="1"/>
              <a:t>Titre</a:t>
            </a:r>
            <a:r>
              <a:rPr lang="en-US" dirty="0"/>
              <a:t> de la </a:t>
            </a:r>
            <a:br>
              <a:rPr lang="en-US" dirty="0"/>
            </a:br>
            <a:r>
              <a:rPr lang="en-US" dirty="0" err="1"/>
              <a:t>présentation</a:t>
            </a:r>
            <a:r>
              <a:rPr lang="en-US" dirty="0"/>
              <a:t>.</a:t>
            </a:r>
          </a:p>
        </p:txBody>
      </p:sp>
      <p:sp>
        <p:nvSpPr>
          <p:cNvPr id="96" name="Text Placeholder 95"/>
          <p:cNvSpPr>
            <a:spLocks noGrp="1"/>
          </p:cNvSpPr>
          <p:nvPr>
            <p:ph type="body" sz="quarter" idx="11" hasCustomPrompt="1"/>
          </p:nvPr>
        </p:nvSpPr>
        <p:spPr>
          <a:xfrm>
            <a:off x="4626768" y="1579082"/>
            <a:ext cx="4934746" cy="278538"/>
          </a:xfrm>
          <a:prstGeom prst="rect">
            <a:avLst/>
          </a:prstGeom>
        </p:spPr>
        <p:txBody>
          <a:bodyPr wrap="square">
            <a:spAutoFit/>
          </a:bodyPr>
          <a:lstStyle>
            <a:lvl1pPr marL="0" indent="0">
              <a:buNone/>
              <a:defRPr sz="1100" baseline="0">
                <a:solidFill>
                  <a:schemeClr val="tx1"/>
                </a:solidFill>
                <a:latin typeface="Arial" panose="020B0604020202020204" pitchFamily="34" charset="0"/>
              </a:defRPr>
            </a:lvl1pPr>
          </a:lstStyle>
          <a:p>
            <a:pPr lvl="0"/>
            <a:r>
              <a:rPr lang="fr-FR" dirty="0"/>
              <a:t>Sous-titre de la proposition commerciale</a:t>
            </a:r>
          </a:p>
        </p:txBody>
      </p:sp>
      <p:sp>
        <p:nvSpPr>
          <p:cNvPr id="97" name="Text Placeholder 95"/>
          <p:cNvSpPr>
            <a:spLocks noGrp="1"/>
          </p:cNvSpPr>
          <p:nvPr>
            <p:ph type="body" sz="quarter" idx="12" hasCustomPrompt="1"/>
          </p:nvPr>
        </p:nvSpPr>
        <p:spPr>
          <a:xfrm>
            <a:off x="4626767" y="2258917"/>
            <a:ext cx="4934747" cy="223700"/>
          </a:xfrm>
          <a:prstGeom prst="rect">
            <a:avLst/>
          </a:prstGeom>
        </p:spPr>
        <p:txBody>
          <a:bodyPr>
            <a:noAutofit/>
          </a:bodyPr>
          <a:lstStyle>
            <a:lvl1pPr marL="0" indent="0">
              <a:buNone/>
              <a:defRPr sz="1100" i="1" baseline="0">
                <a:solidFill>
                  <a:schemeClr val="accent6"/>
                </a:solidFill>
                <a:latin typeface="Arial" panose="020B0604020202020204" pitchFamily="34" charset="0"/>
              </a:defRPr>
            </a:lvl1pPr>
          </a:lstStyle>
          <a:p>
            <a:r>
              <a:rPr lang="fr-FR" dirty="0"/>
              <a:t>Lot 1 N° XXXXXX</a:t>
            </a:r>
          </a:p>
        </p:txBody>
      </p:sp>
      <p:sp>
        <p:nvSpPr>
          <p:cNvPr id="50" name="Text Placeholder 95"/>
          <p:cNvSpPr>
            <a:spLocks noGrp="1"/>
          </p:cNvSpPr>
          <p:nvPr>
            <p:ph type="body" sz="quarter" idx="14" hasCustomPrompt="1"/>
          </p:nvPr>
        </p:nvSpPr>
        <p:spPr>
          <a:xfrm>
            <a:off x="4626767" y="2508744"/>
            <a:ext cx="1650895" cy="249827"/>
          </a:xfrm>
          <a:prstGeom prst="rect">
            <a:avLst/>
          </a:prstGeom>
        </p:spPr>
        <p:txBody>
          <a:bodyPr>
            <a:noAutofit/>
          </a:bodyPr>
          <a:lstStyle>
            <a:lvl1pPr marL="0" indent="0">
              <a:buNone/>
              <a:defRPr sz="1000" i="1" baseline="0">
                <a:solidFill>
                  <a:schemeClr val="tx1"/>
                </a:solidFill>
                <a:latin typeface="Arial" panose="020B0604020202020204" pitchFamily="34" charset="0"/>
              </a:defRPr>
            </a:lvl1pPr>
          </a:lstStyle>
          <a:p>
            <a:r>
              <a:rPr lang="fr-FR" dirty="0"/>
              <a:t>Paris, le 00 mois 2014</a:t>
            </a:r>
          </a:p>
        </p:txBody>
      </p:sp>
      <p:sp>
        <p:nvSpPr>
          <p:cNvPr id="54" name="Picture Placeholder 98"/>
          <p:cNvSpPr>
            <a:spLocks noGrp="1"/>
          </p:cNvSpPr>
          <p:nvPr>
            <p:ph type="pic" sz="quarter" idx="15" hasCustomPrompt="1"/>
          </p:nvPr>
        </p:nvSpPr>
        <p:spPr>
          <a:xfrm>
            <a:off x="4626321" y="3231547"/>
            <a:ext cx="1251032" cy="685341"/>
          </a:xfrm>
          <a:prstGeom prst="rect">
            <a:avLst/>
          </a:prstGeom>
        </p:spPr>
        <p:txBody>
          <a:bodyPr/>
          <a:lstStyle>
            <a:lvl1pPr marL="0" indent="0">
              <a:buNone/>
              <a:defRPr sz="1800">
                <a:solidFill>
                  <a:schemeClr val="tx2">
                    <a:lumMod val="25000"/>
                    <a:lumOff val="75000"/>
                  </a:schemeClr>
                </a:solidFill>
                <a:latin typeface="Arial" panose="020B0604020202020204" pitchFamily="34" charset="0"/>
              </a:defRPr>
            </a:lvl1pPr>
          </a:lstStyle>
          <a:p>
            <a:r>
              <a:rPr lang="fr-FR" dirty="0"/>
              <a:t>Logo du partenaire</a:t>
            </a:r>
          </a:p>
        </p:txBody>
      </p:sp>
      <p:sp>
        <p:nvSpPr>
          <p:cNvPr id="55" name="Picture Placeholder 98"/>
          <p:cNvSpPr>
            <a:spLocks noGrp="1"/>
          </p:cNvSpPr>
          <p:nvPr>
            <p:ph type="pic" sz="quarter" idx="16" hasCustomPrompt="1"/>
          </p:nvPr>
        </p:nvSpPr>
        <p:spPr>
          <a:xfrm>
            <a:off x="6703819" y="3231546"/>
            <a:ext cx="1251032" cy="685341"/>
          </a:xfrm>
          <a:prstGeom prst="rect">
            <a:avLst/>
          </a:prstGeom>
        </p:spPr>
        <p:txBody>
          <a:bodyPr/>
          <a:lstStyle>
            <a:lvl1pPr marL="0" indent="0">
              <a:buNone/>
              <a:defRPr sz="2000" baseline="0">
                <a:solidFill>
                  <a:schemeClr val="tx2">
                    <a:lumMod val="25000"/>
                    <a:lumOff val="75000"/>
                  </a:schemeClr>
                </a:solidFill>
                <a:latin typeface="Arial" panose="020B0604020202020204" pitchFamily="34" charset="0"/>
              </a:defRPr>
            </a:lvl1pPr>
          </a:lstStyle>
          <a:p>
            <a:r>
              <a:rPr lang="fr-FR" dirty="0"/>
              <a:t>Logo du client</a:t>
            </a:r>
          </a:p>
        </p:txBody>
      </p:sp>
      <p:grpSp>
        <p:nvGrpSpPr>
          <p:cNvPr id="35" name="Groupe 56"/>
          <p:cNvGrpSpPr/>
          <p:nvPr/>
        </p:nvGrpSpPr>
        <p:grpSpPr>
          <a:xfrm>
            <a:off x="707154" y="5843473"/>
            <a:ext cx="2928049" cy="471314"/>
            <a:chOff x="721663" y="6029980"/>
            <a:chExt cx="2055017" cy="330786"/>
          </a:xfrm>
          <a:solidFill>
            <a:schemeClr val="bg1"/>
          </a:solidFill>
        </p:grpSpPr>
        <p:sp>
          <p:nvSpPr>
            <p:cNvPr id="37" name="Freeform 6"/>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8" name="Freeform 7"/>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9" name="Freeform 8"/>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0" name="Freeform 9"/>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1" name="Freeform 10"/>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2" name="Freeform 11"/>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3" name="Freeform 12"/>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4" name="Freeform 13"/>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5" name="Freeform 14"/>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6" name="Freeform 15"/>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7" name="Freeform 16"/>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8" name="Freeform 17"/>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9" name="Freeform 18"/>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1" name="Freeform 19"/>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3" name="Freeform 20"/>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6" name="Freeform 21"/>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7" name="Freeform 22"/>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8" name="Freeform 23"/>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9" name="Freeform 24"/>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pic>
        <p:nvPicPr>
          <p:cNvPr id="36" name="Image 1" descr="L'art de la mobilis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635" y="6173521"/>
            <a:ext cx="2523465" cy="141266"/>
          </a:xfrm>
          <a:prstGeom prst="rect">
            <a:avLst/>
          </a:prstGeom>
          <a:solidFill>
            <a:schemeClr val="bg1"/>
          </a:solidFill>
        </p:spPr>
      </p:pic>
      <p:sp>
        <p:nvSpPr>
          <p:cNvPr id="60" name="TextBox 59"/>
          <p:cNvSpPr txBox="1"/>
          <p:nvPr userDrawn="1"/>
        </p:nvSpPr>
        <p:spPr>
          <a:xfrm>
            <a:off x="4626320" y="6520364"/>
            <a:ext cx="4935193" cy="276999"/>
          </a:xfrm>
          <a:prstGeom prst="rect">
            <a:avLst/>
          </a:prstGeom>
          <a:noFill/>
        </p:spPr>
        <p:txBody>
          <a:bodyPr wrap="square" lIns="0" rIns="0" rtlCol="0">
            <a:spAutoFit/>
          </a:bodyPr>
          <a:lstStyle/>
          <a:p>
            <a:pPr>
              <a:defRPr/>
            </a:pPr>
            <a:r>
              <a:rPr lang="fr-FR" sz="600" i="1" dirty="0">
                <a:solidFill>
                  <a:srgbClr val="383934">
                    <a:lumMod val="20000"/>
                    <a:lumOff val="80000"/>
                  </a:srgbClr>
                </a:solidFill>
                <a:cs typeface="Arial" panose="020B0604020202020204" pitchFamily="34" charset="0"/>
              </a:rPr>
              <a:t>Les informations du présent document sont exclusivement adressées au(x) destinataire(s). Elles peuvent contenir des informations confidentielles, protégées par un secret professionnel et restent la propriété exclusive d’EUROGROUP CONSULTING. Reproduction interdite.</a:t>
            </a:r>
          </a:p>
        </p:txBody>
      </p:sp>
    </p:spTree>
    <p:extLst>
      <p:ext uri="{BB962C8B-B14F-4D97-AF65-F5344CB8AC3E}">
        <p14:creationId xmlns:p14="http://schemas.microsoft.com/office/powerpoint/2010/main" val="158568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 calcmode="lin" valueType="num">
                                      <p:cBhvr additive="base">
                                        <p:cTn id="7" dur="750" fill="hold"/>
                                        <p:tgtEl>
                                          <p:spTgt spid="9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9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tmplLst>
          <p:tmpl lvl="1">
            <p:tnLst>
              <p:par>
                <p:cTn presetID="2" presetClass="entr" presetSubtype="8" decel="100000"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750" fill="hold"/>
                        <p:tgtEl>
                          <p:spTgt spid="94"/>
                        </p:tgtEl>
                        <p:attrNameLst>
                          <p:attrName>ppt_x</p:attrName>
                        </p:attrNameLst>
                      </p:cBhvr>
                      <p:tavLst>
                        <p:tav tm="0">
                          <p:val>
                            <p:strVal val="0-#ppt_w/2"/>
                          </p:val>
                        </p:tav>
                        <p:tav tm="100000">
                          <p:val>
                            <p:strVal val="#ppt_x"/>
                          </p:val>
                        </p:tav>
                      </p:tavLst>
                    </p:anim>
                    <p:anim calcmode="lin" valueType="num">
                      <p:cBhvr additive="base">
                        <p:cTn dur="750" fill="hold"/>
                        <p:tgtEl>
                          <p:spTgt spid="94"/>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32" name="Picture Placeholder 5"/>
          <p:cNvPicPr>
            <a:picLocks noChangeAspect="1"/>
          </p:cNvPicPr>
          <p:nvPr userDrawn="1"/>
        </p:nvPicPr>
        <p:blipFill rotWithShape="1">
          <a:blip r:embed="rId2">
            <a:extLst>
              <a:ext uri="{28A0092B-C50C-407E-A947-70E740481C1C}">
                <a14:useLocalDpi xmlns:a14="http://schemas.microsoft.com/office/drawing/2010/main" val="0"/>
              </a:ext>
            </a:extLst>
          </a:blip>
          <a:srcRect l="-66" t="217" r="283" b="-217"/>
          <a:stretch/>
        </p:blipFill>
        <p:spPr>
          <a:xfrm>
            <a:off x="-1" y="0"/>
            <a:ext cx="9906001" cy="6872947"/>
          </a:xfrm>
          <a:prstGeom prst="rect">
            <a:avLst/>
          </a:prstGeom>
        </p:spPr>
      </p:pic>
      <p:sp>
        <p:nvSpPr>
          <p:cNvPr id="94" name="Text Placeholder 2"/>
          <p:cNvSpPr>
            <a:spLocks noGrp="1"/>
          </p:cNvSpPr>
          <p:nvPr>
            <p:ph type="body" sz="quarter" idx="10" hasCustomPrompt="1"/>
          </p:nvPr>
        </p:nvSpPr>
        <p:spPr>
          <a:xfrm>
            <a:off x="4626322" y="409882"/>
            <a:ext cx="4935192" cy="978729"/>
          </a:xfrm>
          <a:prstGeom prst="rect">
            <a:avLst/>
          </a:prstGeom>
        </p:spPr>
        <p:txBody>
          <a:bodyPr wrap="square" anchor="b" anchorCtr="0">
            <a:spAutoFit/>
          </a:bodyPr>
          <a:lstStyle>
            <a:lvl1pPr marL="0" indent="0">
              <a:lnSpc>
                <a:spcPct val="90000"/>
              </a:lnSpc>
              <a:buNone/>
              <a:defRPr sz="3200" b="1" spc="-50" baseline="0">
                <a:solidFill>
                  <a:schemeClr val="tx1"/>
                </a:solidFill>
                <a:latin typeface="Arial" pitchFamily="34" charset="0"/>
                <a:cs typeface="Arial" pitchFamily="34" charset="0"/>
              </a:defRPr>
            </a:lvl1pPr>
          </a:lstStyle>
          <a:p>
            <a:pPr lvl="0"/>
            <a:r>
              <a:rPr lang="en-US" dirty="0" err="1"/>
              <a:t>Titre</a:t>
            </a:r>
            <a:r>
              <a:rPr lang="en-US" dirty="0"/>
              <a:t> de la </a:t>
            </a:r>
            <a:br>
              <a:rPr lang="en-US" dirty="0"/>
            </a:br>
            <a:r>
              <a:rPr lang="en-US" dirty="0" err="1"/>
              <a:t>présentation</a:t>
            </a:r>
            <a:r>
              <a:rPr lang="en-US" dirty="0"/>
              <a:t>.</a:t>
            </a:r>
          </a:p>
        </p:txBody>
      </p:sp>
      <p:sp>
        <p:nvSpPr>
          <p:cNvPr id="96" name="Text Placeholder 95"/>
          <p:cNvSpPr>
            <a:spLocks noGrp="1"/>
          </p:cNvSpPr>
          <p:nvPr>
            <p:ph type="body" sz="quarter" idx="11" hasCustomPrompt="1"/>
          </p:nvPr>
        </p:nvSpPr>
        <p:spPr>
          <a:xfrm>
            <a:off x="4626767" y="1579082"/>
            <a:ext cx="4934747" cy="278538"/>
          </a:xfrm>
          <a:prstGeom prst="rect">
            <a:avLst/>
          </a:prstGeom>
        </p:spPr>
        <p:txBody>
          <a:bodyPr wrap="square">
            <a:spAutoFit/>
          </a:bodyPr>
          <a:lstStyle>
            <a:lvl1pPr marL="0" indent="0">
              <a:buNone/>
              <a:defRPr sz="1100" baseline="0">
                <a:solidFill>
                  <a:schemeClr val="tx1"/>
                </a:solidFill>
                <a:latin typeface="Arial" panose="020B0604020202020204" pitchFamily="34" charset="0"/>
              </a:defRPr>
            </a:lvl1pPr>
          </a:lstStyle>
          <a:p>
            <a:pPr lvl="0"/>
            <a:r>
              <a:rPr lang="fr-FR" dirty="0"/>
              <a:t>Sous-titre de la proposition commerciale</a:t>
            </a:r>
          </a:p>
        </p:txBody>
      </p:sp>
      <p:sp>
        <p:nvSpPr>
          <p:cNvPr id="97" name="Text Placeholder 95"/>
          <p:cNvSpPr>
            <a:spLocks noGrp="1"/>
          </p:cNvSpPr>
          <p:nvPr>
            <p:ph type="body" sz="quarter" idx="12" hasCustomPrompt="1"/>
          </p:nvPr>
        </p:nvSpPr>
        <p:spPr>
          <a:xfrm>
            <a:off x="4626768" y="2258917"/>
            <a:ext cx="4934746" cy="223700"/>
          </a:xfrm>
          <a:prstGeom prst="rect">
            <a:avLst/>
          </a:prstGeom>
        </p:spPr>
        <p:txBody>
          <a:bodyPr>
            <a:noAutofit/>
          </a:bodyPr>
          <a:lstStyle>
            <a:lvl1pPr marL="0" indent="0">
              <a:buNone/>
              <a:defRPr sz="1100" i="1" baseline="0">
                <a:solidFill>
                  <a:schemeClr val="accent6"/>
                </a:solidFill>
                <a:latin typeface="Arial" panose="020B0604020202020204" pitchFamily="34" charset="0"/>
              </a:defRPr>
            </a:lvl1pPr>
          </a:lstStyle>
          <a:p>
            <a:r>
              <a:rPr lang="fr-FR" dirty="0"/>
              <a:t>Lot 1 N° XXXXXX</a:t>
            </a:r>
          </a:p>
        </p:txBody>
      </p:sp>
      <p:sp>
        <p:nvSpPr>
          <p:cNvPr id="50" name="Text Placeholder 95"/>
          <p:cNvSpPr>
            <a:spLocks noGrp="1"/>
          </p:cNvSpPr>
          <p:nvPr>
            <p:ph type="body" sz="quarter" idx="14" hasCustomPrompt="1"/>
          </p:nvPr>
        </p:nvSpPr>
        <p:spPr>
          <a:xfrm>
            <a:off x="4626767" y="2508744"/>
            <a:ext cx="1650895" cy="249827"/>
          </a:xfrm>
          <a:prstGeom prst="rect">
            <a:avLst/>
          </a:prstGeom>
        </p:spPr>
        <p:txBody>
          <a:bodyPr>
            <a:noAutofit/>
          </a:bodyPr>
          <a:lstStyle>
            <a:lvl1pPr marL="0" indent="0">
              <a:buNone/>
              <a:defRPr sz="1000" i="1" baseline="0">
                <a:solidFill>
                  <a:schemeClr val="tx1"/>
                </a:solidFill>
                <a:latin typeface="Arial" panose="020B0604020202020204" pitchFamily="34" charset="0"/>
              </a:defRPr>
            </a:lvl1pPr>
          </a:lstStyle>
          <a:p>
            <a:r>
              <a:rPr lang="fr-FR" dirty="0"/>
              <a:t>Paris, le 00 mois 2014</a:t>
            </a:r>
          </a:p>
        </p:txBody>
      </p:sp>
      <p:sp>
        <p:nvSpPr>
          <p:cNvPr id="54" name="Picture Placeholder 98"/>
          <p:cNvSpPr>
            <a:spLocks noGrp="1"/>
          </p:cNvSpPr>
          <p:nvPr>
            <p:ph type="pic" sz="quarter" idx="15" hasCustomPrompt="1"/>
          </p:nvPr>
        </p:nvSpPr>
        <p:spPr>
          <a:xfrm>
            <a:off x="4626321" y="3231547"/>
            <a:ext cx="1251032" cy="685341"/>
          </a:xfrm>
          <a:prstGeom prst="rect">
            <a:avLst/>
          </a:prstGeom>
        </p:spPr>
        <p:txBody>
          <a:bodyPr/>
          <a:lstStyle>
            <a:lvl1pPr marL="0" indent="0">
              <a:buNone/>
              <a:defRPr sz="1800">
                <a:solidFill>
                  <a:schemeClr val="tx2">
                    <a:lumMod val="25000"/>
                    <a:lumOff val="75000"/>
                  </a:schemeClr>
                </a:solidFill>
                <a:latin typeface="Arial" panose="020B0604020202020204" pitchFamily="34" charset="0"/>
              </a:defRPr>
            </a:lvl1pPr>
          </a:lstStyle>
          <a:p>
            <a:r>
              <a:rPr lang="fr-FR" dirty="0"/>
              <a:t>Logo du partenaire</a:t>
            </a:r>
          </a:p>
        </p:txBody>
      </p:sp>
      <p:sp>
        <p:nvSpPr>
          <p:cNvPr id="55" name="Picture Placeholder 98"/>
          <p:cNvSpPr>
            <a:spLocks noGrp="1"/>
          </p:cNvSpPr>
          <p:nvPr>
            <p:ph type="pic" sz="quarter" idx="16" hasCustomPrompt="1"/>
          </p:nvPr>
        </p:nvSpPr>
        <p:spPr>
          <a:xfrm>
            <a:off x="6703819" y="3231546"/>
            <a:ext cx="1251032" cy="685341"/>
          </a:xfrm>
          <a:prstGeom prst="rect">
            <a:avLst/>
          </a:prstGeom>
        </p:spPr>
        <p:txBody>
          <a:bodyPr/>
          <a:lstStyle>
            <a:lvl1pPr marL="0" indent="0">
              <a:buNone/>
              <a:defRPr sz="2000" baseline="0">
                <a:solidFill>
                  <a:schemeClr val="tx2">
                    <a:lumMod val="25000"/>
                    <a:lumOff val="75000"/>
                  </a:schemeClr>
                </a:solidFill>
                <a:latin typeface="Arial" panose="020B0604020202020204" pitchFamily="34" charset="0"/>
              </a:defRPr>
            </a:lvl1pPr>
          </a:lstStyle>
          <a:p>
            <a:r>
              <a:rPr lang="fr-FR" dirty="0"/>
              <a:t>Logo du client</a:t>
            </a:r>
          </a:p>
        </p:txBody>
      </p:sp>
      <p:sp>
        <p:nvSpPr>
          <p:cNvPr id="52" name="TextBox 51"/>
          <p:cNvSpPr txBox="1"/>
          <p:nvPr userDrawn="1"/>
        </p:nvSpPr>
        <p:spPr>
          <a:xfrm>
            <a:off x="5514974" y="6520364"/>
            <a:ext cx="4391026" cy="369332"/>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 b="0" i="1" u="none" strike="noStrike" kern="1200" cap="none" spc="0" normalizeH="0" baseline="0" noProof="0" dirty="0">
                <a:ln>
                  <a:noFill/>
                </a:ln>
                <a:solidFill>
                  <a:schemeClr val="tx1">
                    <a:lumMod val="20000"/>
                    <a:lumOff val="80000"/>
                  </a:schemeClr>
                </a:solidFill>
                <a:effectLst/>
                <a:uLnTx/>
                <a:uFillTx/>
                <a:latin typeface="Arial" panose="020B0604020202020204" pitchFamily="34" charset="0"/>
                <a:ea typeface="+mn-ea"/>
                <a:cs typeface="Arial" panose="020B0604020202020204" pitchFamily="34" charset="0"/>
              </a:rPr>
              <a:t>Les informations du présent document sont exclusivement adressées au(x) destinataire(s). Elles peuvent contenir des informations confidentielles, protégées par un secret professionnel et restent la propriété exclusive d’EUROGROUP CONSULTING. Reproduction interdite.</a:t>
            </a:r>
          </a:p>
        </p:txBody>
      </p:sp>
      <p:grpSp>
        <p:nvGrpSpPr>
          <p:cNvPr id="34" name="Groupe 56"/>
          <p:cNvGrpSpPr/>
          <p:nvPr/>
        </p:nvGrpSpPr>
        <p:grpSpPr>
          <a:xfrm>
            <a:off x="707154" y="5843473"/>
            <a:ext cx="2928049" cy="471314"/>
            <a:chOff x="721663" y="6029980"/>
            <a:chExt cx="2055017" cy="330786"/>
          </a:xfrm>
          <a:solidFill>
            <a:schemeClr val="accent1"/>
          </a:solidFill>
        </p:grpSpPr>
        <p:sp>
          <p:nvSpPr>
            <p:cNvPr id="36" name="Freeform 6"/>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7" name="Freeform 7"/>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8" name="Freeform 8"/>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9" name="Freeform 9"/>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0" name="Freeform 10"/>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1" name="Freeform 11"/>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2" name="Freeform 12"/>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3" name="Freeform 13"/>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4" name="Freeform 14"/>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5" name="Freeform 15"/>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6" name="Freeform 16"/>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7" name="Freeform 17"/>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8" name="Freeform 18"/>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9" name="Freeform 19"/>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1" name="Freeform 20"/>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3" name="Freeform 21"/>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6" name="Freeform 22"/>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7" name="Freeform 23"/>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8" name="Freeform 24"/>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Tree>
    <p:extLst>
      <p:ext uri="{BB962C8B-B14F-4D97-AF65-F5344CB8AC3E}">
        <p14:creationId xmlns:p14="http://schemas.microsoft.com/office/powerpoint/2010/main" val="206133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 calcmode="lin" valueType="num">
                                      <p:cBhvr additive="base">
                                        <p:cTn id="7" dur="750" fill="hold"/>
                                        <p:tgtEl>
                                          <p:spTgt spid="9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9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tmplLst>
          <p:tmpl lvl="1">
            <p:tnLst>
              <p:par>
                <p:cTn presetID="2" presetClass="entr" presetSubtype="8" decel="100000"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750" fill="hold"/>
                        <p:tgtEl>
                          <p:spTgt spid="94"/>
                        </p:tgtEl>
                        <p:attrNameLst>
                          <p:attrName>ppt_x</p:attrName>
                        </p:attrNameLst>
                      </p:cBhvr>
                      <p:tavLst>
                        <p:tav tm="0">
                          <p:val>
                            <p:strVal val="0-#ppt_w/2"/>
                          </p:val>
                        </p:tav>
                        <p:tav tm="100000">
                          <p:val>
                            <p:strVal val="#ppt_x"/>
                          </p:val>
                        </p:tav>
                      </p:tavLst>
                    </p:anim>
                    <p:anim calcmode="lin" valueType="num">
                      <p:cBhvr additive="base">
                        <p:cTn dur="750" fill="hold"/>
                        <p:tgtEl>
                          <p:spTgt spid="94"/>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pos="291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32" name="Picture Placeholder 5"/>
          <p:cNvPicPr>
            <a:picLocks noChangeAspect="1"/>
          </p:cNvPicPr>
          <p:nvPr userDrawn="1"/>
        </p:nvPicPr>
        <p:blipFill rotWithShape="1">
          <a:blip r:embed="rId2">
            <a:extLst>
              <a:ext uri="{28A0092B-C50C-407E-A947-70E740481C1C}">
                <a14:useLocalDpi xmlns:a14="http://schemas.microsoft.com/office/drawing/2010/main" val="0"/>
              </a:ext>
            </a:extLst>
          </a:blip>
          <a:srcRect l="39832" r="15816"/>
          <a:stretch/>
        </p:blipFill>
        <p:spPr>
          <a:xfrm>
            <a:off x="0" y="0"/>
            <a:ext cx="4403103" cy="6872947"/>
          </a:xfrm>
          <a:prstGeom prst="rect">
            <a:avLst/>
          </a:prstGeom>
        </p:spPr>
      </p:pic>
      <p:sp>
        <p:nvSpPr>
          <p:cNvPr id="94" name="Text Placeholder 2"/>
          <p:cNvSpPr>
            <a:spLocks noGrp="1"/>
          </p:cNvSpPr>
          <p:nvPr>
            <p:ph type="body" sz="quarter" idx="10" hasCustomPrompt="1"/>
          </p:nvPr>
        </p:nvSpPr>
        <p:spPr>
          <a:xfrm>
            <a:off x="4626322" y="409882"/>
            <a:ext cx="4935192" cy="978729"/>
          </a:xfrm>
          <a:prstGeom prst="rect">
            <a:avLst/>
          </a:prstGeom>
        </p:spPr>
        <p:txBody>
          <a:bodyPr wrap="square" anchor="b" anchorCtr="0">
            <a:spAutoFit/>
          </a:bodyPr>
          <a:lstStyle>
            <a:lvl1pPr marL="0" indent="0">
              <a:lnSpc>
                <a:spcPct val="90000"/>
              </a:lnSpc>
              <a:buNone/>
              <a:defRPr sz="3200" b="1" spc="-50" baseline="0">
                <a:solidFill>
                  <a:schemeClr val="tx1"/>
                </a:solidFill>
                <a:latin typeface="Arial" pitchFamily="34" charset="0"/>
                <a:cs typeface="Arial" pitchFamily="34" charset="0"/>
              </a:defRPr>
            </a:lvl1pPr>
          </a:lstStyle>
          <a:p>
            <a:pPr lvl="0"/>
            <a:r>
              <a:rPr lang="en-US" dirty="0" err="1"/>
              <a:t>Titre</a:t>
            </a:r>
            <a:r>
              <a:rPr lang="en-US" dirty="0"/>
              <a:t> de la </a:t>
            </a:r>
            <a:br>
              <a:rPr lang="en-US" dirty="0"/>
            </a:br>
            <a:r>
              <a:rPr lang="en-US" dirty="0" err="1"/>
              <a:t>présentation</a:t>
            </a:r>
            <a:r>
              <a:rPr lang="en-US" dirty="0"/>
              <a:t>.</a:t>
            </a:r>
          </a:p>
        </p:txBody>
      </p:sp>
      <p:sp>
        <p:nvSpPr>
          <p:cNvPr id="96" name="Text Placeholder 95"/>
          <p:cNvSpPr>
            <a:spLocks noGrp="1"/>
          </p:cNvSpPr>
          <p:nvPr>
            <p:ph type="body" sz="quarter" idx="11" hasCustomPrompt="1"/>
          </p:nvPr>
        </p:nvSpPr>
        <p:spPr>
          <a:xfrm>
            <a:off x="4626767" y="1579082"/>
            <a:ext cx="4934747" cy="278538"/>
          </a:xfrm>
          <a:prstGeom prst="rect">
            <a:avLst/>
          </a:prstGeom>
        </p:spPr>
        <p:txBody>
          <a:bodyPr wrap="square">
            <a:spAutoFit/>
          </a:bodyPr>
          <a:lstStyle>
            <a:lvl1pPr marL="0" indent="0">
              <a:buNone/>
              <a:defRPr sz="1100" baseline="0">
                <a:solidFill>
                  <a:schemeClr val="tx1"/>
                </a:solidFill>
                <a:latin typeface="Arial" panose="020B0604020202020204" pitchFamily="34" charset="0"/>
              </a:defRPr>
            </a:lvl1pPr>
          </a:lstStyle>
          <a:p>
            <a:pPr lvl="0"/>
            <a:r>
              <a:rPr lang="fr-FR" dirty="0"/>
              <a:t>Sous-titre de la proposition commerciale</a:t>
            </a:r>
          </a:p>
        </p:txBody>
      </p:sp>
      <p:sp>
        <p:nvSpPr>
          <p:cNvPr id="97" name="Text Placeholder 95"/>
          <p:cNvSpPr>
            <a:spLocks noGrp="1"/>
          </p:cNvSpPr>
          <p:nvPr>
            <p:ph type="body" sz="quarter" idx="12" hasCustomPrompt="1"/>
          </p:nvPr>
        </p:nvSpPr>
        <p:spPr>
          <a:xfrm>
            <a:off x="4626768" y="2258917"/>
            <a:ext cx="4934746" cy="223700"/>
          </a:xfrm>
          <a:prstGeom prst="rect">
            <a:avLst/>
          </a:prstGeom>
        </p:spPr>
        <p:txBody>
          <a:bodyPr>
            <a:noAutofit/>
          </a:bodyPr>
          <a:lstStyle>
            <a:lvl1pPr marL="0" indent="0">
              <a:buNone/>
              <a:defRPr sz="1100" i="1" baseline="0">
                <a:solidFill>
                  <a:schemeClr val="accent6"/>
                </a:solidFill>
                <a:latin typeface="Arial" panose="020B0604020202020204" pitchFamily="34" charset="0"/>
              </a:defRPr>
            </a:lvl1pPr>
          </a:lstStyle>
          <a:p>
            <a:r>
              <a:rPr lang="fr-FR" dirty="0"/>
              <a:t>Lot 1 N° XXXXXX</a:t>
            </a:r>
          </a:p>
        </p:txBody>
      </p:sp>
      <p:sp>
        <p:nvSpPr>
          <p:cNvPr id="50" name="Text Placeholder 95"/>
          <p:cNvSpPr>
            <a:spLocks noGrp="1"/>
          </p:cNvSpPr>
          <p:nvPr>
            <p:ph type="body" sz="quarter" idx="14" hasCustomPrompt="1"/>
          </p:nvPr>
        </p:nvSpPr>
        <p:spPr>
          <a:xfrm>
            <a:off x="4626767" y="2508744"/>
            <a:ext cx="1650895" cy="249827"/>
          </a:xfrm>
          <a:prstGeom prst="rect">
            <a:avLst/>
          </a:prstGeom>
        </p:spPr>
        <p:txBody>
          <a:bodyPr>
            <a:noAutofit/>
          </a:bodyPr>
          <a:lstStyle>
            <a:lvl1pPr marL="0" indent="0">
              <a:buNone/>
              <a:defRPr sz="1000" i="1" baseline="0">
                <a:solidFill>
                  <a:schemeClr val="tx1"/>
                </a:solidFill>
                <a:latin typeface="Arial" panose="020B0604020202020204" pitchFamily="34" charset="0"/>
              </a:defRPr>
            </a:lvl1pPr>
          </a:lstStyle>
          <a:p>
            <a:r>
              <a:rPr lang="fr-FR" dirty="0"/>
              <a:t>Paris, le 00 mois 2014</a:t>
            </a:r>
          </a:p>
        </p:txBody>
      </p:sp>
      <p:sp>
        <p:nvSpPr>
          <p:cNvPr id="54" name="Picture Placeholder 98"/>
          <p:cNvSpPr>
            <a:spLocks noGrp="1"/>
          </p:cNvSpPr>
          <p:nvPr>
            <p:ph type="pic" sz="quarter" idx="15" hasCustomPrompt="1"/>
          </p:nvPr>
        </p:nvSpPr>
        <p:spPr>
          <a:xfrm>
            <a:off x="4626321" y="3231547"/>
            <a:ext cx="1251032" cy="685341"/>
          </a:xfrm>
          <a:prstGeom prst="rect">
            <a:avLst/>
          </a:prstGeom>
        </p:spPr>
        <p:txBody>
          <a:bodyPr/>
          <a:lstStyle>
            <a:lvl1pPr marL="0" indent="0">
              <a:buNone/>
              <a:defRPr sz="1800">
                <a:solidFill>
                  <a:schemeClr val="tx2">
                    <a:lumMod val="25000"/>
                    <a:lumOff val="75000"/>
                  </a:schemeClr>
                </a:solidFill>
                <a:latin typeface="Arial" panose="020B0604020202020204" pitchFamily="34" charset="0"/>
              </a:defRPr>
            </a:lvl1pPr>
          </a:lstStyle>
          <a:p>
            <a:r>
              <a:rPr lang="fr-FR" dirty="0"/>
              <a:t>Logo du partenaire</a:t>
            </a:r>
          </a:p>
        </p:txBody>
      </p:sp>
      <p:sp>
        <p:nvSpPr>
          <p:cNvPr id="55" name="Picture Placeholder 98"/>
          <p:cNvSpPr>
            <a:spLocks noGrp="1"/>
          </p:cNvSpPr>
          <p:nvPr>
            <p:ph type="pic" sz="quarter" idx="16" hasCustomPrompt="1"/>
          </p:nvPr>
        </p:nvSpPr>
        <p:spPr>
          <a:xfrm>
            <a:off x="6703819" y="3231546"/>
            <a:ext cx="1251032" cy="685341"/>
          </a:xfrm>
          <a:prstGeom prst="rect">
            <a:avLst/>
          </a:prstGeom>
        </p:spPr>
        <p:txBody>
          <a:bodyPr/>
          <a:lstStyle>
            <a:lvl1pPr marL="0" indent="0">
              <a:buNone/>
              <a:defRPr sz="2000" baseline="0">
                <a:solidFill>
                  <a:schemeClr val="tx2">
                    <a:lumMod val="25000"/>
                    <a:lumOff val="75000"/>
                  </a:schemeClr>
                </a:solidFill>
                <a:latin typeface="Arial" panose="020B0604020202020204" pitchFamily="34" charset="0"/>
              </a:defRPr>
            </a:lvl1pPr>
          </a:lstStyle>
          <a:p>
            <a:r>
              <a:rPr lang="fr-FR" dirty="0"/>
              <a:t>Logo du client</a:t>
            </a:r>
          </a:p>
        </p:txBody>
      </p:sp>
      <p:sp>
        <p:nvSpPr>
          <p:cNvPr id="52" name="TextBox 51"/>
          <p:cNvSpPr txBox="1"/>
          <p:nvPr userDrawn="1"/>
        </p:nvSpPr>
        <p:spPr>
          <a:xfrm>
            <a:off x="4626320" y="6520364"/>
            <a:ext cx="4935193" cy="276999"/>
          </a:xfrm>
          <a:prstGeom prst="rect">
            <a:avLst/>
          </a:prstGeom>
          <a:noFill/>
        </p:spPr>
        <p:txBody>
          <a:bodyPr wrap="square" lIns="0" rIns="0" rtlCol="0">
            <a:spAutoFit/>
          </a:bodyPr>
          <a:lstStyle/>
          <a:p>
            <a:pPr>
              <a:defRPr/>
            </a:pPr>
            <a:r>
              <a:rPr lang="fr-FR" sz="600" i="1" dirty="0">
                <a:solidFill>
                  <a:srgbClr val="383934">
                    <a:lumMod val="20000"/>
                    <a:lumOff val="80000"/>
                  </a:srgbClr>
                </a:solidFill>
                <a:cs typeface="Arial" panose="020B0604020202020204" pitchFamily="34" charset="0"/>
              </a:rPr>
              <a:t>Les informations du présent document sont exclusivement adressées au(x) destinataire(s). Elles peuvent contenir des informations confidentielles, protégées par un secret professionnel et restent la propriété exclusive d’EUROGROUP CONSULTING. Reproduction interdite.</a:t>
            </a:r>
          </a:p>
        </p:txBody>
      </p:sp>
      <p:grpSp>
        <p:nvGrpSpPr>
          <p:cNvPr id="34" name="Groupe 56"/>
          <p:cNvGrpSpPr/>
          <p:nvPr/>
        </p:nvGrpSpPr>
        <p:grpSpPr>
          <a:xfrm>
            <a:off x="707154" y="5843473"/>
            <a:ext cx="2928049" cy="471314"/>
            <a:chOff x="721663" y="6029980"/>
            <a:chExt cx="2055017" cy="330786"/>
          </a:xfrm>
          <a:solidFill>
            <a:schemeClr val="accent1"/>
          </a:solidFill>
        </p:grpSpPr>
        <p:sp>
          <p:nvSpPr>
            <p:cNvPr id="36" name="Freeform 6"/>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7" name="Freeform 7"/>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8" name="Freeform 8"/>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9" name="Freeform 9"/>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0" name="Freeform 10"/>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1" name="Freeform 11"/>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2" name="Freeform 12"/>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3" name="Freeform 13"/>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4" name="Freeform 14"/>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5" name="Freeform 15"/>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6" name="Freeform 16"/>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7" name="Freeform 17"/>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8" name="Freeform 18"/>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9" name="Freeform 19"/>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1" name="Freeform 20"/>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3" name="Freeform 21"/>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6" name="Freeform 22"/>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7" name="Freeform 23"/>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8" name="Freeform 24"/>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pic>
        <p:nvPicPr>
          <p:cNvPr id="35" name="Image 1" descr="L'art de la mobilis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635" y="6173521"/>
            <a:ext cx="2523465" cy="141266"/>
          </a:xfrm>
          <a:prstGeom prst="rect">
            <a:avLst/>
          </a:prstGeom>
          <a:solidFill>
            <a:schemeClr val="bg1"/>
          </a:solidFill>
        </p:spPr>
      </p:pic>
    </p:spTree>
    <p:extLst>
      <p:ext uri="{BB962C8B-B14F-4D97-AF65-F5344CB8AC3E}">
        <p14:creationId xmlns:p14="http://schemas.microsoft.com/office/powerpoint/2010/main" val="137293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 calcmode="lin" valueType="num">
                                      <p:cBhvr additive="base">
                                        <p:cTn id="7" dur="750" fill="hold"/>
                                        <p:tgtEl>
                                          <p:spTgt spid="9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9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tmplLst>
          <p:tmpl lvl="1">
            <p:tnLst>
              <p:par>
                <p:cTn presetID="2" presetClass="entr" presetSubtype="8" decel="100000"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750" fill="hold"/>
                        <p:tgtEl>
                          <p:spTgt spid="94"/>
                        </p:tgtEl>
                        <p:attrNameLst>
                          <p:attrName>ppt_x</p:attrName>
                        </p:attrNameLst>
                      </p:cBhvr>
                      <p:tavLst>
                        <p:tav tm="0">
                          <p:val>
                            <p:strVal val="0-#ppt_w/2"/>
                          </p:val>
                        </p:tav>
                        <p:tav tm="100000">
                          <p:val>
                            <p:strVal val="#ppt_x"/>
                          </p:val>
                        </p:tav>
                      </p:tavLst>
                    </p:anim>
                    <p:anim calcmode="lin" valueType="num">
                      <p:cBhvr additive="base">
                        <p:cTn dur="750" fill="hold"/>
                        <p:tgtEl>
                          <p:spTgt spid="94"/>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pos="291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over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137"/>
          <a:stretch/>
        </p:blipFill>
        <p:spPr>
          <a:xfrm>
            <a:off x="0" y="0"/>
            <a:ext cx="4403100" cy="6858000"/>
          </a:xfrm>
          <a:prstGeom prst="rect">
            <a:avLst/>
          </a:prstGeom>
        </p:spPr>
      </p:pic>
      <p:sp>
        <p:nvSpPr>
          <p:cNvPr id="94" name="Text Placeholder 2"/>
          <p:cNvSpPr>
            <a:spLocks noGrp="1"/>
          </p:cNvSpPr>
          <p:nvPr>
            <p:ph type="body" sz="quarter" idx="10" hasCustomPrompt="1"/>
          </p:nvPr>
        </p:nvSpPr>
        <p:spPr>
          <a:xfrm>
            <a:off x="4626322" y="409882"/>
            <a:ext cx="4935192" cy="978729"/>
          </a:xfrm>
          <a:prstGeom prst="rect">
            <a:avLst/>
          </a:prstGeom>
        </p:spPr>
        <p:txBody>
          <a:bodyPr wrap="square" anchor="b" anchorCtr="0">
            <a:spAutoFit/>
          </a:bodyPr>
          <a:lstStyle>
            <a:lvl1pPr marL="0" indent="0">
              <a:lnSpc>
                <a:spcPct val="90000"/>
              </a:lnSpc>
              <a:buNone/>
              <a:defRPr sz="3200" b="1" spc="-50" baseline="0">
                <a:solidFill>
                  <a:schemeClr val="tx1"/>
                </a:solidFill>
                <a:latin typeface="Arial" pitchFamily="34" charset="0"/>
                <a:cs typeface="Arial" pitchFamily="34" charset="0"/>
              </a:defRPr>
            </a:lvl1pPr>
          </a:lstStyle>
          <a:p>
            <a:pPr lvl="0"/>
            <a:r>
              <a:rPr lang="en-US" dirty="0" err="1"/>
              <a:t>Titre</a:t>
            </a:r>
            <a:r>
              <a:rPr lang="en-US" dirty="0"/>
              <a:t> de la </a:t>
            </a:r>
            <a:br>
              <a:rPr lang="en-US" dirty="0"/>
            </a:br>
            <a:r>
              <a:rPr lang="en-US" dirty="0" err="1"/>
              <a:t>présentation</a:t>
            </a:r>
            <a:r>
              <a:rPr lang="en-US" dirty="0"/>
              <a:t>.</a:t>
            </a:r>
          </a:p>
        </p:txBody>
      </p:sp>
      <p:sp>
        <p:nvSpPr>
          <p:cNvPr id="96" name="Text Placeholder 95"/>
          <p:cNvSpPr>
            <a:spLocks noGrp="1"/>
          </p:cNvSpPr>
          <p:nvPr>
            <p:ph type="body" sz="quarter" idx="11" hasCustomPrompt="1"/>
          </p:nvPr>
        </p:nvSpPr>
        <p:spPr>
          <a:xfrm>
            <a:off x="4626768" y="1579082"/>
            <a:ext cx="4934746" cy="278538"/>
          </a:xfrm>
          <a:prstGeom prst="rect">
            <a:avLst/>
          </a:prstGeom>
        </p:spPr>
        <p:txBody>
          <a:bodyPr wrap="square">
            <a:spAutoFit/>
          </a:bodyPr>
          <a:lstStyle>
            <a:lvl1pPr marL="0" indent="0">
              <a:buNone/>
              <a:defRPr sz="1100" baseline="0">
                <a:solidFill>
                  <a:schemeClr val="tx1"/>
                </a:solidFill>
                <a:latin typeface="Arial" panose="020B0604020202020204" pitchFamily="34" charset="0"/>
              </a:defRPr>
            </a:lvl1pPr>
          </a:lstStyle>
          <a:p>
            <a:pPr lvl="0"/>
            <a:r>
              <a:rPr lang="fr-FR" dirty="0"/>
              <a:t>Sous-titre de la proposition commerciale</a:t>
            </a:r>
          </a:p>
        </p:txBody>
      </p:sp>
      <p:sp>
        <p:nvSpPr>
          <p:cNvPr id="97" name="Text Placeholder 95"/>
          <p:cNvSpPr>
            <a:spLocks noGrp="1"/>
          </p:cNvSpPr>
          <p:nvPr>
            <p:ph type="body" sz="quarter" idx="12" hasCustomPrompt="1"/>
          </p:nvPr>
        </p:nvSpPr>
        <p:spPr>
          <a:xfrm>
            <a:off x="4626767" y="2258917"/>
            <a:ext cx="4934747" cy="223700"/>
          </a:xfrm>
          <a:prstGeom prst="rect">
            <a:avLst/>
          </a:prstGeom>
        </p:spPr>
        <p:txBody>
          <a:bodyPr>
            <a:noAutofit/>
          </a:bodyPr>
          <a:lstStyle>
            <a:lvl1pPr marL="0" indent="0">
              <a:buNone/>
              <a:defRPr sz="1100" i="1" baseline="0">
                <a:solidFill>
                  <a:schemeClr val="accent6"/>
                </a:solidFill>
                <a:latin typeface="Arial" panose="020B0604020202020204" pitchFamily="34" charset="0"/>
              </a:defRPr>
            </a:lvl1pPr>
          </a:lstStyle>
          <a:p>
            <a:r>
              <a:rPr lang="fr-FR" dirty="0"/>
              <a:t>Lot 1 N° XXXXXX</a:t>
            </a:r>
          </a:p>
        </p:txBody>
      </p:sp>
      <p:sp>
        <p:nvSpPr>
          <p:cNvPr id="50" name="Text Placeholder 95"/>
          <p:cNvSpPr>
            <a:spLocks noGrp="1"/>
          </p:cNvSpPr>
          <p:nvPr>
            <p:ph type="body" sz="quarter" idx="14" hasCustomPrompt="1"/>
          </p:nvPr>
        </p:nvSpPr>
        <p:spPr>
          <a:xfrm>
            <a:off x="4626767" y="2508744"/>
            <a:ext cx="1650895" cy="249827"/>
          </a:xfrm>
          <a:prstGeom prst="rect">
            <a:avLst/>
          </a:prstGeom>
        </p:spPr>
        <p:txBody>
          <a:bodyPr>
            <a:noAutofit/>
          </a:bodyPr>
          <a:lstStyle>
            <a:lvl1pPr marL="0" indent="0">
              <a:buNone/>
              <a:defRPr sz="1000" i="1" baseline="0">
                <a:solidFill>
                  <a:schemeClr val="tx1"/>
                </a:solidFill>
                <a:latin typeface="Arial" panose="020B0604020202020204" pitchFamily="34" charset="0"/>
              </a:defRPr>
            </a:lvl1pPr>
          </a:lstStyle>
          <a:p>
            <a:r>
              <a:rPr lang="fr-FR" dirty="0"/>
              <a:t>Paris, le 00 mois 2014</a:t>
            </a:r>
          </a:p>
        </p:txBody>
      </p:sp>
      <p:sp>
        <p:nvSpPr>
          <p:cNvPr id="54" name="Picture Placeholder 98"/>
          <p:cNvSpPr>
            <a:spLocks noGrp="1"/>
          </p:cNvSpPr>
          <p:nvPr>
            <p:ph type="pic" sz="quarter" idx="15" hasCustomPrompt="1"/>
          </p:nvPr>
        </p:nvSpPr>
        <p:spPr>
          <a:xfrm>
            <a:off x="4626321" y="3231547"/>
            <a:ext cx="1251032" cy="685341"/>
          </a:xfrm>
          <a:prstGeom prst="rect">
            <a:avLst/>
          </a:prstGeom>
        </p:spPr>
        <p:txBody>
          <a:bodyPr/>
          <a:lstStyle>
            <a:lvl1pPr marL="0" indent="0">
              <a:buNone/>
              <a:defRPr sz="1800">
                <a:solidFill>
                  <a:schemeClr val="tx2">
                    <a:lumMod val="25000"/>
                    <a:lumOff val="75000"/>
                  </a:schemeClr>
                </a:solidFill>
                <a:latin typeface="Arial" panose="020B0604020202020204" pitchFamily="34" charset="0"/>
              </a:defRPr>
            </a:lvl1pPr>
          </a:lstStyle>
          <a:p>
            <a:r>
              <a:rPr lang="fr-FR" dirty="0"/>
              <a:t>Logo du partenaire</a:t>
            </a:r>
          </a:p>
        </p:txBody>
      </p:sp>
      <p:sp>
        <p:nvSpPr>
          <p:cNvPr id="55" name="Picture Placeholder 98"/>
          <p:cNvSpPr>
            <a:spLocks noGrp="1"/>
          </p:cNvSpPr>
          <p:nvPr>
            <p:ph type="pic" sz="quarter" idx="16" hasCustomPrompt="1"/>
          </p:nvPr>
        </p:nvSpPr>
        <p:spPr>
          <a:xfrm>
            <a:off x="6703819" y="3231546"/>
            <a:ext cx="1251032" cy="685341"/>
          </a:xfrm>
          <a:prstGeom prst="rect">
            <a:avLst/>
          </a:prstGeom>
        </p:spPr>
        <p:txBody>
          <a:bodyPr/>
          <a:lstStyle>
            <a:lvl1pPr marL="0" indent="0">
              <a:buNone/>
              <a:defRPr sz="2000" baseline="0">
                <a:solidFill>
                  <a:schemeClr val="tx2">
                    <a:lumMod val="25000"/>
                    <a:lumOff val="75000"/>
                  </a:schemeClr>
                </a:solidFill>
                <a:latin typeface="Arial" panose="020B0604020202020204" pitchFamily="34" charset="0"/>
              </a:defRPr>
            </a:lvl1pPr>
          </a:lstStyle>
          <a:p>
            <a:r>
              <a:rPr lang="fr-FR" dirty="0"/>
              <a:t>Logo du client</a:t>
            </a:r>
          </a:p>
        </p:txBody>
      </p:sp>
      <p:grpSp>
        <p:nvGrpSpPr>
          <p:cNvPr id="35" name="Groupe 56"/>
          <p:cNvGrpSpPr/>
          <p:nvPr/>
        </p:nvGrpSpPr>
        <p:grpSpPr>
          <a:xfrm>
            <a:off x="707154" y="5843473"/>
            <a:ext cx="2928049" cy="471314"/>
            <a:chOff x="721663" y="6029980"/>
            <a:chExt cx="2055017" cy="330786"/>
          </a:xfrm>
          <a:solidFill>
            <a:schemeClr val="bg1"/>
          </a:solidFill>
        </p:grpSpPr>
        <p:sp>
          <p:nvSpPr>
            <p:cNvPr id="37" name="Freeform 6"/>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8" name="Freeform 7"/>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9" name="Freeform 8"/>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0" name="Freeform 9"/>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1" name="Freeform 10"/>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2" name="Freeform 11"/>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3" name="Freeform 12"/>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4" name="Freeform 13"/>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5" name="Freeform 14"/>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6" name="Freeform 15"/>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7" name="Freeform 16"/>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8" name="Freeform 17"/>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9" name="Freeform 18"/>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1" name="Freeform 19"/>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3" name="Freeform 20"/>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6" name="Freeform 21"/>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7" name="Freeform 22"/>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8" name="Freeform 23"/>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9" name="Freeform 24"/>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pic>
        <p:nvPicPr>
          <p:cNvPr id="36" name="Image 1" descr="L'art de la mobilis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635" y="6173521"/>
            <a:ext cx="2523465" cy="141266"/>
          </a:xfrm>
          <a:prstGeom prst="rect">
            <a:avLst/>
          </a:prstGeom>
          <a:solidFill>
            <a:schemeClr val="bg1"/>
          </a:solidFill>
        </p:spPr>
      </p:pic>
      <p:sp>
        <p:nvSpPr>
          <p:cNvPr id="60" name="TextBox 59"/>
          <p:cNvSpPr txBox="1"/>
          <p:nvPr userDrawn="1"/>
        </p:nvSpPr>
        <p:spPr>
          <a:xfrm>
            <a:off x="4626320" y="6520364"/>
            <a:ext cx="4935193" cy="276999"/>
          </a:xfrm>
          <a:prstGeom prst="rect">
            <a:avLst/>
          </a:prstGeom>
          <a:noFill/>
        </p:spPr>
        <p:txBody>
          <a:bodyPr wrap="square" lIns="0" rIns="0" rtlCol="0">
            <a:spAutoFit/>
          </a:bodyPr>
          <a:lstStyle/>
          <a:p>
            <a:pPr>
              <a:defRPr/>
            </a:pPr>
            <a:r>
              <a:rPr lang="fr-FR" sz="600" i="1" dirty="0">
                <a:solidFill>
                  <a:srgbClr val="383934">
                    <a:lumMod val="20000"/>
                    <a:lumOff val="80000"/>
                  </a:srgbClr>
                </a:solidFill>
                <a:cs typeface="Arial" panose="020B0604020202020204" pitchFamily="34" charset="0"/>
              </a:rPr>
              <a:t>Les informations du présent document sont exclusivement adressées au(x) destinataire(s). Elles peuvent contenir des informations confidentielles, protégées par un secret professionnel et restent la propriété exclusive d’EUROGROUP CONSULTING. Reproduction interdite.</a:t>
            </a:r>
          </a:p>
        </p:txBody>
      </p:sp>
    </p:spTree>
    <p:extLst>
      <p:ext uri="{BB962C8B-B14F-4D97-AF65-F5344CB8AC3E}">
        <p14:creationId xmlns:p14="http://schemas.microsoft.com/office/powerpoint/2010/main" val="32382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 calcmode="lin" valueType="num">
                                      <p:cBhvr additive="base">
                                        <p:cTn id="7" dur="750" fill="hold"/>
                                        <p:tgtEl>
                                          <p:spTgt spid="9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9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tmplLst>
          <p:tmpl lvl="1">
            <p:tnLst>
              <p:par>
                <p:cTn presetID="2" presetClass="entr" presetSubtype="8" decel="100000"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750" fill="hold"/>
                        <p:tgtEl>
                          <p:spTgt spid="94"/>
                        </p:tgtEl>
                        <p:attrNameLst>
                          <p:attrName>ppt_x</p:attrName>
                        </p:attrNameLst>
                      </p:cBhvr>
                      <p:tavLst>
                        <p:tav tm="0">
                          <p:val>
                            <p:strVal val="0-#ppt_w/2"/>
                          </p:val>
                        </p:tav>
                        <p:tav tm="100000">
                          <p:val>
                            <p:strVal val="#ppt_x"/>
                          </p:val>
                        </p:tav>
                      </p:tavLst>
                    </p:anim>
                    <p:anim calcmode="lin" valueType="num">
                      <p:cBhvr additive="base">
                        <p:cTn dur="750" fill="hold"/>
                        <p:tgtEl>
                          <p:spTgt spid="94"/>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pos="278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extBox 1"/>
          <p:cNvSpPr txBox="1"/>
          <p:nvPr userDrawn="1"/>
        </p:nvSpPr>
        <p:spPr>
          <a:xfrm>
            <a:off x="346766" y="575003"/>
            <a:ext cx="2021746" cy="523220"/>
          </a:xfrm>
          <a:prstGeom prst="rect">
            <a:avLst/>
          </a:prstGeom>
          <a:noFill/>
        </p:spPr>
        <p:txBody>
          <a:bodyPr wrap="square" lIns="0" rtlCol="0">
            <a:spAutoFit/>
          </a:bodyPr>
          <a:lstStyle/>
          <a:p>
            <a:r>
              <a:rPr lang="fr-FR" sz="2800" b="1" dirty="0">
                <a:solidFill>
                  <a:srgbClr val="B20E10"/>
                </a:solidFill>
              </a:rPr>
              <a:t>Sommaire</a:t>
            </a:r>
          </a:p>
        </p:txBody>
      </p:sp>
      <p:grpSp>
        <p:nvGrpSpPr>
          <p:cNvPr id="26" name="Group 45"/>
          <p:cNvGrpSpPr/>
          <p:nvPr userDrawn="1"/>
        </p:nvGrpSpPr>
        <p:grpSpPr>
          <a:xfrm>
            <a:off x="344488" y="6560415"/>
            <a:ext cx="1345776" cy="216623"/>
            <a:chOff x="1667390" y="5261506"/>
            <a:chExt cx="2969477" cy="477982"/>
          </a:xfrm>
        </p:grpSpPr>
        <p:sp>
          <p:nvSpPr>
            <p:cNvPr id="49"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0"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1"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2"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3"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4"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5"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6"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7"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8"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9"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0"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1"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2"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3"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4"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5"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6"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7"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27"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28"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93491ADB-DEE2-455E-874B-58E47FA48BC0}" type="datetime1">
              <a:rPr lang="fr-FR" smtClean="0">
                <a:solidFill>
                  <a:srgbClr val="383934"/>
                </a:solidFill>
              </a:rPr>
              <a:pPr/>
              <a:t>09/06/2017</a:t>
            </a:fld>
            <a:endParaRPr lang="fr-FR" dirty="0">
              <a:solidFill>
                <a:srgbClr val="383934"/>
              </a:solidFill>
            </a:endParaRPr>
          </a:p>
        </p:txBody>
      </p:sp>
      <p:sp>
        <p:nvSpPr>
          <p:cNvPr id="29"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2735810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94" name="Text Placeholder 2"/>
          <p:cNvSpPr>
            <a:spLocks noGrp="1"/>
          </p:cNvSpPr>
          <p:nvPr>
            <p:ph type="body" sz="quarter" idx="10" hasCustomPrompt="1"/>
          </p:nvPr>
        </p:nvSpPr>
        <p:spPr>
          <a:xfrm>
            <a:off x="1362442" y="2948869"/>
            <a:ext cx="7181117" cy="480131"/>
          </a:xfrm>
          <a:prstGeom prst="rect">
            <a:avLst/>
          </a:prstGeom>
        </p:spPr>
        <p:txBody>
          <a:bodyPr wrap="square" anchor="b" anchorCtr="0">
            <a:spAutoFit/>
          </a:bodyPr>
          <a:lstStyle>
            <a:lvl1pPr marL="0" indent="0" algn="ctr">
              <a:buNone/>
              <a:defRPr sz="2800" b="1" spc="-50" baseline="0">
                <a:solidFill>
                  <a:schemeClr val="accent1"/>
                </a:solidFill>
                <a:latin typeface="Arial" pitchFamily="34" charset="0"/>
                <a:cs typeface="Arial" pitchFamily="34" charset="0"/>
              </a:defRPr>
            </a:lvl1pPr>
          </a:lstStyle>
          <a:p>
            <a:pPr lvl="0"/>
            <a:r>
              <a:rPr lang="en-US" dirty="0" err="1"/>
              <a:t>Titre</a:t>
            </a:r>
            <a:r>
              <a:rPr lang="en-US" dirty="0"/>
              <a:t> de </a:t>
            </a:r>
            <a:r>
              <a:rPr lang="en-US" dirty="0" err="1"/>
              <a:t>chapitre</a:t>
            </a:r>
            <a:r>
              <a:rPr lang="en-US" dirty="0"/>
              <a:t>.</a:t>
            </a:r>
          </a:p>
        </p:txBody>
      </p:sp>
      <p:sp>
        <p:nvSpPr>
          <p:cNvPr id="96" name="Text Placeholder 95"/>
          <p:cNvSpPr>
            <a:spLocks noGrp="1"/>
          </p:cNvSpPr>
          <p:nvPr>
            <p:ph type="body" sz="quarter" idx="11" hasCustomPrompt="1"/>
          </p:nvPr>
        </p:nvSpPr>
        <p:spPr>
          <a:xfrm>
            <a:off x="2311990" y="3429000"/>
            <a:ext cx="5282021" cy="261610"/>
          </a:xfrm>
          <a:prstGeom prst="rect">
            <a:avLst/>
          </a:prstGeom>
        </p:spPr>
        <p:txBody>
          <a:bodyPr>
            <a:spAutoFit/>
          </a:bodyPr>
          <a:lstStyle>
            <a:lvl1pPr marL="0" indent="0" algn="ctr" defTabSz="914400" rtl="0" eaLnBrk="1" latinLnBrk="0" hangingPunct="1">
              <a:lnSpc>
                <a:spcPct val="110000"/>
              </a:lnSpc>
              <a:spcBef>
                <a:spcPct val="20000"/>
              </a:spcBef>
              <a:buFont typeface="Arial" pitchFamily="34" charset="0"/>
              <a:buNone/>
              <a:defRPr lang="fr-FR" sz="1000" kern="3000" baseline="0" dirty="0" smtClean="0">
                <a:solidFill>
                  <a:schemeClr val="tx1"/>
                </a:solidFill>
                <a:latin typeface="Arial" panose="020B0604020202020204" pitchFamily="34" charset="0"/>
                <a:ea typeface="+mn-ea"/>
                <a:cs typeface="Arial" pitchFamily="34" charset="0"/>
              </a:defRPr>
            </a:lvl1pPr>
          </a:lstStyle>
          <a:p>
            <a:pPr lvl="0"/>
            <a:r>
              <a:rPr lang="fr-FR" dirty="0"/>
              <a:t>Sous-titre de chapitre</a:t>
            </a:r>
          </a:p>
        </p:txBody>
      </p:sp>
      <p:grpSp>
        <p:nvGrpSpPr>
          <p:cNvPr id="46" name="Group 45"/>
          <p:cNvGrpSpPr/>
          <p:nvPr userDrawn="1"/>
        </p:nvGrpSpPr>
        <p:grpSpPr>
          <a:xfrm>
            <a:off x="344488" y="6560415"/>
            <a:ext cx="1345776" cy="216623"/>
            <a:chOff x="1667390" y="5261506"/>
            <a:chExt cx="2969477" cy="477982"/>
          </a:xfrm>
        </p:grpSpPr>
        <p:sp>
          <p:nvSpPr>
            <p:cNvPr id="47"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48"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49"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0"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1"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2"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3"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4"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5"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6"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7"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8"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9"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0"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1"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2"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3"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4"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5"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3" name="Text Placeholder 2"/>
          <p:cNvSpPr>
            <a:spLocks noGrp="1"/>
          </p:cNvSpPr>
          <p:nvPr>
            <p:ph type="body" sz="quarter" idx="66" hasCustomPrompt="1"/>
          </p:nvPr>
        </p:nvSpPr>
        <p:spPr>
          <a:xfrm>
            <a:off x="4430713" y="2190750"/>
            <a:ext cx="1044575" cy="522288"/>
          </a:xfrm>
        </p:spPr>
        <p:txBody>
          <a:bodyPr anchor="ctr">
            <a:noAutofit/>
          </a:bodyPr>
          <a:lstStyle>
            <a:lvl1pPr algn="ctr">
              <a:defRPr sz="7200" i="1">
                <a:solidFill>
                  <a:schemeClr val="tx1"/>
                </a:solidFill>
                <a:latin typeface="Georgia" panose="02040502050405020303" pitchFamily="18" charset="0"/>
              </a:defRPr>
            </a:lvl1pPr>
          </a:lstStyle>
          <a:p>
            <a:pPr lvl="0"/>
            <a:r>
              <a:rPr lang="fr-FR" dirty="0"/>
              <a:t>1</a:t>
            </a:r>
          </a:p>
        </p:txBody>
      </p:sp>
      <p:sp>
        <p:nvSpPr>
          <p:cNvPr id="32"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33"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62334A45-AD38-4934-8958-85C3A273E7A0}" type="datetime1">
              <a:rPr lang="fr-FR" smtClean="0">
                <a:solidFill>
                  <a:srgbClr val="383934"/>
                </a:solidFill>
              </a:rPr>
              <a:pPr/>
              <a:t>09/06/2017</a:t>
            </a:fld>
            <a:endParaRPr lang="fr-FR" dirty="0">
              <a:solidFill>
                <a:srgbClr val="383934"/>
              </a:solidFill>
            </a:endParaRPr>
          </a:p>
        </p:txBody>
      </p:sp>
      <p:sp>
        <p:nvSpPr>
          <p:cNvPr id="28"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3294483605"/>
      </p:ext>
    </p:extLst>
  </p:cSld>
  <p:clrMapOvr>
    <a:masterClrMapping/>
  </p:clrMapOvr>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ragraphe + Kicker + Réfs D">
    <p:spTree>
      <p:nvGrpSpPr>
        <p:cNvPr id="1" name=""/>
        <p:cNvGrpSpPr/>
        <p:nvPr/>
      </p:nvGrpSpPr>
      <p:grpSpPr>
        <a:xfrm>
          <a:off x="0" y="0"/>
          <a:ext cx="0" cy="0"/>
          <a:chOff x="0" y="0"/>
          <a:chExt cx="0" cy="0"/>
        </a:xfrm>
      </p:grpSpPr>
      <p:sp>
        <p:nvSpPr>
          <p:cNvPr id="10" name="Espace réservé du texte 9"/>
          <p:cNvSpPr>
            <a:spLocks noGrp="1"/>
          </p:cNvSpPr>
          <p:nvPr>
            <p:ph type="body" sz="quarter" idx="66"/>
          </p:nvPr>
        </p:nvSpPr>
        <p:spPr>
          <a:xfrm>
            <a:off x="344488" y="1052513"/>
            <a:ext cx="7135812" cy="5256212"/>
          </a:xfrm>
        </p:spPr>
        <p:txBody>
          <a:bodyPr lIns="0"/>
          <a:lstStyle>
            <a:lvl1pPr>
              <a:defRPr sz="1200">
                <a:solidFill>
                  <a:schemeClr val="tx1"/>
                </a:solidFill>
              </a:defRPr>
            </a:lvl1pPr>
            <a:lvl2pPr>
              <a:defRPr sz="1100"/>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6" name="Text Placeholder 13"/>
          <p:cNvSpPr>
            <a:spLocks noGrp="1"/>
          </p:cNvSpPr>
          <p:nvPr>
            <p:ph type="body" sz="quarter" idx="46" hasCustomPrompt="1"/>
          </p:nvPr>
        </p:nvSpPr>
        <p:spPr>
          <a:xfrm>
            <a:off x="7658100" y="5265266"/>
            <a:ext cx="1903411" cy="1043459"/>
          </a:xfrm>
          <a:prstGeom prst="rect">
            <a:avLst/>
          </a:prstGeom>
          <a:ln>
            <a:noFill/>
          </a:ln>
        </p:spPr>
        <p:txBody>
          <a:bodyPr tIns="0">
            <a:noAutofit/>
          </a:bodyPr>
          <a:lstStyle>
            <a:lvl1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lang="fr-FR" sz="800" kern="1200" baseline="0" dirty="0" smtClean="0">
                <a:solidFill>
                  <a:schemeClr val="tx1"/>
                </a:solidFill>
                <a:latin typeface="Arial" panose="020B0604020202020204" pitchFamily="34" charset="0"/>
                <a:ea typeface="+mn-ea"/>
                <a:cs typeface="+mn-cs"/>
              </a:defRPr>
            </a:lvl1pPr>
          </a:lstStyle>
          <a:p>
            <a:pPr lvl="0"/>
            <a:r>
              <a:rPr lang="fr-FR" dirty="0"/>
              <a:t>Exemples de références.</a:t>
            </a:r>
          </a:p>
          <a:p>
            <a:pPr lvl="0"/>
            <a:r>
              <a:rPr lang="fr-FR" dirty="0"/>
              <a:t>Exemples de références.</a:t>
            </a:r>
          </a:p>
          <a:p>
            <a:pPr lvl="0"/>
            <a:r>
              <a:rPr lang="fr-FR" dirty="0"/>
              <a:t>Exemples de références.</a:t>
            </a:r>
          </a:p>
          <a:p>
            <a:pPr lvl="0"/>
            <a:r>
              <a:rPr lang="fr-FR" dirty="0"/>
              <a:t>Exemples de références.</a:t>
            </a:r>
          </a:p>
          <a:p>
            <a:pPr lvl="0"/>
            <a:r>
              <a:rPr lang="fr-FR" dirty="0"/>
              <a:t>Exemples de références.</a:t>
            </a:r>
          </a:p>
          <a:p>
            <a:pPr lvl="0"/>
            <a:r>
              <a:rPr lang="fr-FR" dirty="0"/>
              <a:t>Exemples de références.</a:t>
            </a:r>
          </a:p>
        </p:txBody>
      </p:sp>
      <p:grpSp>
        <p:nvGrpSpPr>
          <p:cNvPr id="3" name="Group 4"/>
          <p:cNvGrpSpPr>
            <a:grpSpLocks noChangeAspect="1"/>
          </p:cNvGrpSpPr>
          <p:nvPr userDrawn="1"/>
        </p:nvGrpSpPr>
        <p:grpSpPr bwMode="auto">
          <a:xfrm>
            <a:off x="7768965" y="1117403"/>
            <a:ext cx="210779" cy="183287"/>
            <a:chOff x="841" y="545"/>
            <a:chExt cx="253" cy="220"/>
          </a:xfrm>
          <a:solidFill>
            <a:schemeClr val="accent1"/>
          </a:solidFill>
        </p:grpSpPr>
        <p:sp>
          <p:nvSpPr>
            <p:cNvPr id="5" name="Freeform 5"/>
            <p:cNvSpPr>
              <a:spLocks/>
            </p:cNvSpPr>
            <p:nvPr userDrawn="1"/>
          </p:nvSpPr>
          <p:spPr bwMode="auto">
            <a:xfrm>
              <a:off x="841" y="545"/>
              <a:ext cx="117" cy="220"/>
            </a:xfrm>
            <a:custGeom>
              <a:avLst/>
              <a:gdLst>
                <a:gd name="T0" fmla="*/ 22 w 48"/>
                <a:gd name="T1" fmla="*/ 41 h 90"/>
                <a:gd name="T2" fmla="*/ 33 w 48"/>
                <a:gd name="T3" fmla="*/ 25 h 90"/>
                <a:gd name="T4" fmla="*/ 33 w 48"/>
                <a:gd name="T5" fmla="*/ 0 h 90"/>
                <a:gd name="T6" fmla="*/ 0 w 48"/>
                <a:gd name="T7" fmla="*/ 49 h 90"/>
                <a:gd name="T8" fmla="*/ 0 w 48"/>
                <a:gd name="T9" fmla="*/ 90 h 90"/>
                <a:gd name="T10" fmla="*/ 48 w 48"/>
                <a:gd name="T11" fmla="*/ 90 h 90"/>
                <a:gd name="T12" fmla="*/ 48 w 48"/>
                <a:gd name="T13" fmla="*/ 49 h 90"/>
                <a:gd name="T14" fmla="*/ 22 w 48"/>
                <a:gd name="T15" fmla="*/ 49 h 90"/>
                <a:gd name="T16" fmla="*/ 22 w 48"/>
                <a:gd name="T17" fmla="*/ 4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90">
                  <a:moveTo>
                    <a:pt x="22" y="41"/>
                  </a:moveTo>
                  <a:cubicBezTo>
                    <a:pt x="22" y="28"/>
                    <a:pt x="22" y="25"/>
                    <a:pt x="33" y="25"/>
                  </a:cubicBezTo>
                  <a:cubicBezTo>
                    <a:pt x="33" y="0"/>
                    <a:pt x="33" y="0"/>
                    <a:pt x="33" y="0"/>
                  </a:cubicBezTo>
                  <a:cubicBezTo>
                    <a:pt x="7" y="0"/>
                    <a:pt x="0" y="18"/>
                    <a:pt x="0" y="49"/>
                  </a:cubicBezTo>
                  <a:cubicBezTo>
                    <a:pt x="0" y="90"/>
                    <a:pt x="0" y="90"/>
                    <a:pt x="0" y="90"/>
                  </a:cubicBezTo>
                  <a:cubicBezTo>
                    <a:pt x="48" y="90"/>
                    <a:pt x="48" y="90"/>
                    <a:pt x="48" y="90"/>
                  </a:cubicBezTo>
                  <a:cubicBezTo>
                    <a:pt x="48" y="49"/>
                    <a:pt x="48" y="49"/>
                    <a:pt x="48" y="49"/>
                  </a:cubicBezTo>
                  <a:cubicBezTo>
                    <a:pt x="22" y="49"/>
                    <a:pt x="22" y="49"/>
                    <a:pt x="22" y="49"/>
                  </a:cubicBezTo>
                  <a:lnTo>
                    <a:pt x="22"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7" name="Freeform 6"/>
            <p:cNvSpPr>
              <a:spLocks/>
            </p:cNvSpPr>
            <p:nvPr userDrawn="1"/>
          </p:nvSpPr>
          <p:spPr bwMode="auto">
            <a:xfrm>
              <a:off x="977" y="545"/>
              <a:ext cx="117" cy="220"/>
            </a:xfrm>
            <a:custGeom>
              <a:avLst/>
              <a:gdLst>
                <a:gd name="T0" fmla="*/ 22 w 48"/>
                <a:gd name="T1" fmla="*/ 49 h 90"/>
                <a:gd name="T2" fmla="*/ 22 w 48"/>
                <a:gd name="T3" fmla="*/ 41 h 90"/>
                <a:gd name="T4" fmla="*/ 33 w 48"/>
                <a:gd name="T5" fmla="*/ 25 h 90"/>
                <a:gd name="T6" fmla="*/ 33 w 48"/>
                <a:gd name="T7" fmla="*/ 0 h 90"/>
                <a:gd name="T8" fmla="*/ 0 w 48"/>
                <a:gd name="T9" fmla="*/ 49 h 90"/>
                <a:gd name="T10" fmla="*/ 0 w 48"/>
                <a:gd name="T11" fmla="*/ 90 h 90"/>
                <a:gd name="T12" fmla="*/ 48 w 48"/>
                <a:gd name="T13" fmla="*/ 90 h 90"/>
                <a:gd name="T14" fmla="*/ 48 w 48"/>
                <a:gd name="T15" fmla="*/ 49 h 90"/>
                <a:gd name="T16" fmla="*/ 22 w 48"/>
                <a:gd name="T17" fmla="*/ 4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90">
                  <a:moveTo>
                    <a:pt x="22" y="49"/>
                  </a:moveTo>
                  <a:cubicBezTo>
                    <a:pt x="22" y="41"/>
                    <a:pt x="22" y="41"/>
                    <a:pt x="22" y="41"/>
                  </a:cubicBezTo>
                  <a:cubicBezTo>
                    <a:pt x="22" y="28"/>
                    <a:pt x="22" y="25"/>
                    <a:pt x="33" y="25"/>
                  </a:cubicBezTo>
                  <a:cubicBezTo>
                    <a:pt x="33" y="0"/>
                    <a:pt x="33" y="0"/>
                    <a:pt x="33" y="0"/>
                  </a:cubicBezTo>
                  <a:cubicBezTo>
                    <a:pt x="7" y="0"/>
                    <a:pt x="0" y="18"/>
                    <a:pt x="0" y="49"/>
                  </a:cubicBezTo>
                  <a:cubicBezTo>
                    <a:pt x="0" y="90"/>
                    <a:pt x="0" y="90"/>
                    <a:pt x="0" y="90"/>
                  </a:cubicBezTo>
                  <a:cubicBezTo>
                    <a:pt x="48" y="90"/>
                    <a:pt x="48" y="90"/>
                    <a:pt x="48" y="90"/>
                  </a:cubicBezTo>
                  <a:cubicBezTo>
                    <a:pt x="48" y="49"/>
                    <a:pt x="48" y="49"/>
                    <a:pt x="48" y="49"/>
                  </a:cubicBezTo>
                  <a:lnTo>
                    <a:pt x="22"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grpSp>
      <p:cxnSp>
        <p:nvCxnSpPr>
          <p:cNvPr id="15" name="Straight Connector 14"/>
          <p:cNvCxnSpPr/>
          <p:nvPr userDrawn="1"/>
        </p:nvCxnSpPr>
        <p:spPr>
          <a:xfrm>
            <a:off x="7658100" y="5069869"/>
            <a:ext cx="1904400" cy="0"/>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33"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a:t>
            </a:r>
          </a:p>
        </p:txBody>
      </p:sp>
      <p:sp>
        <p:nvSpPr>
          <p:cNvPr id="8" name="Text Placeholder 7"/>
          <p:cNvSpPr>
            <a:spLocks noGrp="1"/>
          </p:cNvSpPr>
          <p:nvPr>
            <p:ph type="body" sz="quarter" idx="67" hasCustomPrompt="1"/>
          </p:nvPr>
        </p:nvSpPr>
        <p:spPr>
          <a:xfrm>
            <a:off x="7658100" y="1438164"/>
            <a:ext cx="1903413" cy="3090077"/>
          </a:xfrm>
        </p:spPr>
        <p:txBody>
          <a:bodyPr>
            <a:spAutoFit/>
          </a:bodyPr>
          <a:lstStyle>
            <a:lvl1pPr>
              <a:defRPr sz="1200" i="1">
                <a:solidFill>
                  <a:schemeClr val="tx1"/>
                </a:solidFill>
                <a:latin typeface="Georgia" panose="02040502050405020303" pitchFamily="18" charset="0"/>
              </a:defRPr>
            </a:lvl1pPr>
            <a:lvl2pPr>
              <a:defRPr sz="1200" i="1">
                <a:latin typeface="Georgia" panose="02040502050405020303" pitchFamily="18" charset="0"/>
              </a:defRPr>
            </a:lvl2pPr>
            <a:lvl3pPr>
              <a:defRPr sz="1200" i="1">
                <a:latin typeface="Georgia" panose="02040502050405020303" pitchFamily="18" charset="0"/>
              </a:defRPr>
            </a:lvl3pPr>
            <a:lvl4pPr>
              <a:defRPr sz="1200" i="1">
                <a:latin typeface="Georgia" panose="02040502050405020303" pitchFamily="18" charset="0"/>
              </a:defRPr>
            </a:lvl4pPr>
            <a:lvl5pPr>
              <a:defRPr sz="1200" i="1">
                <a:latin typeface="Georgia" panose="02040502050405020303" pitchFamily="18" charset="0"/>
              </a:defRPr>
            </a:lvl5pPr>
          </a:lstStyle>
          <a:p>
            <a:pPr lvl="0"/>
            <a:r>
              <a:rPr lang="en-US" dirty="0"/>
              <a:t>Lorem ipsum dolor sit amet, consectetuer adipiscing elit. Maecenas porttitor congue massa. Fusce posuere, magna sed pulvinar ultricies, purus lectus malesuada libero, sit amet commodo magna eros quis urna.</a:t>
            </a:r>
          </a:p>
          <a:p>
            <a:pPr lvl="0"/>
            <a:endParaRPr lang="en-US" dirty="0"/>
          </a:p>
          <a:p>
            <a:pPr lvl="0"/>
            <a:r>
              <a:rPr lang="en-US" dirty="0"/>
              <a:t>Nunc viverra imperdiet enim. Fusce est. Vivamus a </a:t>
            </a:r>
            <a:r>
              <a:rPr lang="en-US" dirty="0" err="1"/>
              <a:t>tellus</a:t>
            </a:r>
            <a:r>
              <a:rPr lang="en-US" dirty="0"/>
              <a:t>.</a:t>
            </a:r>
          </a:p>
        </p:txBody>
      </p:sp>
      <p:grpSp>
        <p:nvGrpSpPr>
          <p:cNvPr id="34" name="Group 45"/>
          <p:cNvGrpSpPr/>
          <p:nvPr userDrawn="1"/>
        </p:nvGrpSpPr>
        <p:grpSpPr>
          <a:xfrm>
            <a:off x="344488" y="6560415"/>
            <a:ext cx="1345776" cy="216623"/>
            <a:chOff x="1667390" y="5261506"/>
            <a:chExt cx="2969477" cy="477982"/>
          </a:xfrm>
        </p:grpSpPr>
        <p:sp>
          <p:nvSpPr>
            <p:cNvPr id="43"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7"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8"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9"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0"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1"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2"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3"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4"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5"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6"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7"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8"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9"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0"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1"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2"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3"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4"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37"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38"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DF9C24E1-7F73-4D78-BD66-66303CE7BCCD}" type="datetime1">
              <a:rPr lang="fr-FR" smtClean="0">
                <a:solidFill>
                  <a:srgbClr val="383934"/>
                </a:solidFill>
              </a:rPr>
              <a:pPr/>
              <a:t>09/06/2017</a:t>
            </a:fld>
            <a:endParaRPr lang="fr-FR" dirty="0">
              <a:solidFill>
                <a:srgbClr val="383934"/>
              </a:solidFill>
            </a:endParaRPr>
          </a:p>
        </p:txBody>
      </p:sp>
      <p:sp>
        <p:nvSpPr>
          <p:cNvPr id="35"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207868146"/>
      </p:ext>
    </p:extLst>
  </p:cSld>
  <p:clrMapOvr>
    <a:masterClrMapping/>
  </p:clrMapOvr>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ragraphe seul">
    <p:spTree>
      <p:nvGrpSpPr>
        <p:cNvPr id="1" name=""/>
        <p:cNvGrpSpPr/>
        <p:nvPr/>
      </p:nvGrpSpPr>
      <p:grpSpPr>
        <a:xfrm>
          <a:off x="0" y="0"/>
          <a:ext cx="0" cy="0"/>
          <a:chOff x="0" y="0"/>
          <a:chExt cx="0" cy="0"/>
        </a:xfrm>
      </p:grpSpPr>
      <p:sp>
        <p:nvSpPr>
          <p:cNvPr id="6"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a:t>
            </a:r>
          </a:p>
        </p:txBody>
      </p:sp>
      <p:sp>
        <p:nvSpPr>
          <p:cNvPr id="29" name="Espace réservé du texte 9"/>
          <p:cNvSpPr>
            <a:spLocks noGrp="1"/>
          </p:cNvSpPr>
          <p:nvPr>
            <p:ph type="body" sz="quarter" idx="66"/>
          </p:nvPr>
        </p:nvSpPr>
        <p:spPr>
          <a:xfrm>
            <a:off x="344487" y="1049698"/>
            <a:ext cx="9217025" cy="5259027"/>
          </a:xfrm>
        </p:spPr>
        <p:txBody>
          <a:bodyPr lIns="0"/>
          <a:lstStyle>
            <a:lvl1pPr>
              <a:defRPr sz="1200"/>
            </a:lvl1pPr>
            <a:lvl2pPr>
              <a:defRPr sz="1100"/>
            </a:lvl2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grpSp>
        <p:nvGrpSpPr>
          <p:cNvPr id="27" name="Group 45"/>
          <p:cNvGrpSpPr/>
          <p:nvPr userDrawn="1"/>
        </p:nvGrpSpPr>
        <p:grpSpPr>
          <a:xfrm>
            <a:off x="344488" y="6560415"/>
            <a:ext cx="1345776" cy="216623"/>
            <a:chOff x="1667390" y="5261506"/>
            <a:chExt cx="2969477" cy="477982"/>
          </a:xfrm>
        </p:grpSpPr>
        <p:sp>
          <p:nvSpPr>
            <p:cNvPr id="28"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32"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1"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2"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3"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4"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5"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6"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7"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8"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9"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0"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1"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2"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3"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4"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5"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6"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7"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33"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34"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13F4C693-5AA6-41A9-97AA-35D4A093AD7A}" type="datetime1">
              <a:rPr lang="fr-FR" smtClean="0">
                <a:solidFill>
                  <a:srgbClr val="383934"/>
                </a:solidFill>
              </a:rPr>
              <a:pPr/>
              <a:t>09/06/2017</a:t>
            </a:fld>
            <a:endParaRPr lang="fr-FR" dirty="0">
              <a:solidFill>
                <a:srgbClr val="383934"/>
              </a:solidFill>
            </a:endParaRPr>
          </a:p>
        </p:txBody>
      </p:sp>
      <p:sp>
        <p:nvSpPr>
          <p:cNvPr id="30"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2212500099"/>
      </p:ext>
    </p:extLst>
  </p:cSld>
  <p:clrMapOvr>
    <a:masterClrMapping/>
  </p:clrMapOvr>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ous-titre + Paragraphe">
    <p:spTree>
      <p:nvGrpSpPr>
        <p:cNvPr id="1" name=""/>
        <p:cNvGrpSpPr/>
        <p:nvPr/>
      </p:nvGrpSpPr>
      <p:grpSpPr>
        <a:xfrm>
          <a:off x="0" y="0"/>
          <a:ext cx="0" cy="0"/>
          <a:chOff x="0" y="0"/>
          <a:chExt cx="0" cy="0"/>
        </a:xfrm>
      </p:grpSpPr>
      <p:sp>
        <p:nvSpPr>
          <p:cNvPr id="6"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a:t>
            </a:r>
          </a:p>
        </p:txBody>
      </p:sp>
      <p:sp>
        <p:nvSpPr>
          <p:cNvPr id="29" name="Espace réservé du texte 9"/>
          <p:cNvSpPr>
            <a:spLocks noGrp="1"/>
          </p:cNvSpPr>
          <p:nvPr>
            <p:ph type="body" sz="quarter" idx="66"/>
          </p:nvPr>
        </p:nvSpPr>
        <p:spPr>
          <a:xfrm>
            <a:off x="344487" y="1485900"/>
            <a:ext cx="9217025" cy="4822825"/>
          </a:xfrm>
        </p:spPr>
        <p:txBody>
          <a:bodyPr lIns="0"/>
          <a:lstStyle>
            <a:lvl1pPr>
              <a:defRPr sz="1200">
                <a:solidFill>
                  <a:schemeClr val="tx1"/>
                </a:solidFill>
              </a:defRPr>
            </a:lvl1pPr>
            <a:lvl2pPr>
              <a:defRPr sz="11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7" name="Text Placeholder 7"/>
          <p:cNvSpPr>
            <a:spLocks noGrp="1"/>
          </p:cNvSpPr>
          <p:nvPr>
            <p:ph type="body" sz="quarter" idx="67" hasCustomPrompt="1"/>
          </p:nvPr>
        </p:nvSpPr>
        <p:spPr>
          <a:xfrm>
            <a:off x="344489" y="810780"/>
            <a:ext cx="7198244" cy="498598"/>
          </a:xfrm>
        </p:spPr>
        <p:txBody>
          <a:bodyPr wrap="square" lIns="0" anchor="t">
            <a:spAutoFit/>
          </a:bodyPr>
          <a:lstStyle>
            <a:lvl1pPr marL="0" marR="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sz="1200" i="1">
                <a:solidFill>
                  <a:schemeClr val="tx1"/>
                </a:solidFill>
                <a:latin typeface="Georgia" panose="02040502050405020303" pitchFamily="18" charset="0"/>
              </a:defRPr>
            </a:lvl1pPr>
            <a:lvl2pPr>
              <a:defRPr sz="1200" i="1">
                <a:latin typeface="Georgia" panose="02040502050405020303" pitchFamily="18" charset="0"/>
              </a:defRPr>
            </a:lvl2pPr>
            <a:lvl3pPr>
              <a:defRPr sz="1200" i="1">
                <a:latin typeface="Georgia" panose="02040502050405020303" pitchFamily="18" charset="0"/>
              </a:defRPr>
            </a:lvl3pPr>
            <a:lvl4pPr>
              <a:defRPr sz="1200" i="1">
                <a:latin typeface="Georgia" panose="02040502050405020303" pitchFamily="18" charset="0"/>
              </a:defRPr>
            </a:lvl4pPr>
            <a:lvl5pPr>
              <a:defRPr sz="1200" i="1">
                <a:latin typeface="Georgia" panose="02040502050405020303" pitchFamily="18" charset="0"/>
              </a:defRPr>
            </a:lvl5pPr>
          </a:lstStyle>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lang="en-US" dirty="0"/>
              <a:t>Lorem ipsum dolor sit amet, consectetuer adipiscing elit. Maecenas porttitor congue massa.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p>
        </p:txBody>
      </p:sp>
      <p:grpSp>
        <p:nvGrpSpPr>
          <p:cNvPr id="28" name="Group 45"/>
          <p:cNvGrpSpPr/>
          <p:nvPr userDrawn="1"/>
        </p:nvGrpSpPr>
        <p:grpSpPr>
          <a:xfrm>
            <a:off x="344488" y="6560415"/>
            <a:ext cx="1345776" cy="216623"/>
            <a:chOff x="1667390" y="5261506"/>
            <a:chExt cx="2969477" cy="477982"/>
          </a:xfrm>
        </p:grpSpPr>
        <p:sp>
          <p:nvSpPr>
            <p:cNvPr id="32"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1"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2"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3"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4"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5"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6"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7"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8"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9"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0"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1"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2"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3"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4"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5"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6"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7"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8"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33"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34"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7517CAD0-9D84-413B-B473-7B63E73BF155}" type="datetime1">
              <a:rPr lang="fr-FR" smtClean="0">
                <a:solidFill>
                  <a:srgbClr val="383934"/>
                </a:solidFill>
              </a:rPr>
              <a:pPr/>
              <a:t>09/06/2017</a:t>
            </a:fld>
            <a:endParaRPr lang="fr-FR" dirty="0">
              <a:solidFill>
                <a:srgbClr val="383934"/>
              </a:solidFill>
            </a:endParaRPr>
          </a:p>
        </p:txBody>
      </p:sp>
      <p:sp>
        <p:nvSpPr>
          <p:cNvPr id="30"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4269161899"/>
      </p:ext>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Titres + 2 Paragraphes">
    <p:spTree>
      <p:nvGrpSpPr>
        <p:cNvPr id="1" name=""/>
        <p:cNvGrpSpPr/>
        <p:nvPr/>
      </p:nvGrpSpPr>
      <p:grpSpPr>
        <a:xfrm>
          <a:off x="0" y="0"/>
          <a:ext cx="0" cy="0"/>
          <a:chOff x="0" y="0"/>
          <a:chExt cx="0" cy="0"/>
        </a:xfrm>
      </p:grpSpPr>
      <p:sp>
        <p:nvSpPr>
          <p:cNvPr id="7" name="Espace réservé du texte 6"/>
          <p:cNvSpPr>
            <a:spLocks noGrp="1"/>
          </p:cNvSpPr>
          <p:nvPr>
            <p:ph type="body" sz="quarter" idx="70"/>
          </p:nvPr>
        </p:nvSpPr>
        <p:spPr>
          <a:xfrm>
            <a:off x="344488" y="4460784"/>
            <a:ext cx="9217025" cy="1847941"/>
          </a:xfrm>
        </p:spPr>
        <p:txBody>
          <a:bodyPr lIns="0">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69"/>
          </p:nvPr>
        </p:nvSpPr>
        <p:spPr>
          <a:xfrm>
            <a:off x="344487" y="1663699"/>
            <a:ext cx="9229725" cy="1849747"/>
          </a:xfrm>
        </p:spPr>
        <p:txBody>
          <a:bodyPr lIns="0">
            <a:noAutofit/>
          </a:bodyPr>
          <a:lstStyle>
            <a:lvl1pPr>
              <a:defRPr>
                <a:solidFill>
                  <a:schemeClr val="tx1"/>
                </a:solidFill>
              </a:defRPr>
            </a:lvl1pPr>
            <a:lvl2pPr>
              <a:defRPr>
                <a:solidFill>
                  <a:schemeClr val="accent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9" name="Text Placeholder 13"/>
          <p:cNvSpPr>
            <a:spLocks noGrp="1"/>
          </p:cNvSpPr>
          <p:nvPr>
            <p:ph type="body" sz="quarter" idx="45" hasCustomPrompt="1"/>
          </p:nvPr>
        </p:nvSpPr>
        <p:spPr>
          <a:xfrm>
            <a:off x="344488" y="1028208"/>
            <a:ext cx="5864471" cy="542926"/>
          </a:xfrm>
          <a:prstGeom prst="rect">
            <a:avLst/>
          </a:prstGeom>
        </p:spPr>
        <p:txBody>
          <a:bodyPr lIns="0" tIns="0" anchor="b">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20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Titre de paragraphe</a:t>
            </a:r>
          </a:p>
        </p:txBody>
      </p:sp>
      <p:sp>
        <p:nvSpPr>
          <p:cNvPr id="13" name="Text Placeholder 13"/>
          <p:cNvSpPr>
            <a:spLocks noGrp="1"/>
          </p:cNvSpPr>
          <p:nvPr>
            <p:ph type="body" sz="quarter" idx="65" hasCustomPrompt="1"/>
          </p:nvPr>
        </p:nvSpPr>
        <p:spPr>
          <a:xfrm>
            <a:off x="344488" y="3842014"/>
            <a:ext cx="5864471" cy="542926"/>
          </a:xfrm>
          <a:prstGeom prst="rect">
            <a:avLst/>
          </a:prstGeom>
        </p:spPr>
        <p:txBody>
          <a:bodyPr lIns="0" tIns="0" anchor="b">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20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Titre de paragraphe</a:t>
            </a:r>
          </a:p>
        </p:txBody>
      </p:sp>
      <p:sp>
        <p:nvSpPr>
          <p:cNvPr id="30"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a:t>
            </a:r>
          </a:p>
        </p:txBody>
      </p:sp>
      <p:grpSp>
        <p:nvGrpSpPr>
          <p:cNvPr id="31" name="Group 45"/>
          <p:cNvGrpSpPr/>
          <p:nvPr userDrawn="1"/>
        </p:nvGrpSpPr>
        <p:grpSpPr>
          <a:xfrm>
            <a:off x="344488" y="6560415"/>
            <a:ext cx="1345776" cy="216623"/>
            <a:chOff x="1667390" y="5261506"/>
            <a:chExt cx="2969477" cy="477982"/>
          </a:xfrm>
        </p:grpSpPr>
        <p:sp>
          <p:nvSpPr>
            <p:cNvPr id="32"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33"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34"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35"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6"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7"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8"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9"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0"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1"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2"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3"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4"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5"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6"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7"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8"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9"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0"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38"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39"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D25A761D-A668-45E8-AF4D-FB76B404C3D4}" type="datetime1">
              <a:rPr lang="fr-FR" smtClean="0">
                <a:solidFill>
                  <a:srgbClr val="383934"/>
                </a:solidFill>
              </a:rPr>
              <a:pPr/>
              <a:t>09/06/2017</a:t>
            </a:fld>
            <a:endParaRPr lang="fr-FR" dirty="0">
              <a:solidFill>
                <a:srgbClr val="383934"/>
              </a:solidFill>
            </a:endParaRPr>
          </a:p>
        </p:txBody>
      </p:sp>
      <p:sp>
        <p:nvSpPr>
          <p:cNvPr id="36"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748945922"/>
      </p:ext>
    </p:extLst>
  </p:cSld>
  <p:clrMapOvr>
    <a:masterClrMapping/>
  </p:clrMapOvr>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Titre + 1 Paragraphe">
    <p:spTree>
      <p:nvGrpSpPr>
        <p:cNvPr id="1" name=""/>
        <p:cNvGrpSpPr/>
        <p:nvPr/>
      </p:nvGrpSpPr>
      <p:grpSpPr>
        <a:xfrm>
          <a:off x="0" y="0"/>
          <a:ext cx="0" cy="0"/>
          <a:chOff x="0" y="0"/>
          <a:chExt cx="0" cy="0"/>
        </a:xfrm>
      </p:grpSpPr>
      <p:sp>
        <p:nvSpPr>
          <p:cNvPr id="29" name="Text Placeholder 13"/>
          <p:cNvSpPr>
            <a:spLocks noGrp="1"/>
          </p:cNvSpPr>
          <p:nvPr>
            <p:ph type="body" sz="quarter" idx="45" hasCustomPrompt="1"/>
          </p:nvPr>
        </p:nvSpPr>
        <p:spPr>
          <a:xfrm>
            <a:off x="344488" y="1028208"/>
            <a:ext cx="5864471" cy="542926"/>
          </a:xfrm>
          <a:prstGeom prst="rect">
            <a:avLst/>
          </a:prstGeom>
        </p:spPr>
        <p:txBody>
          <a:bodyPr lIns="0" tIns="0" anchor="b">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20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Titre de paragraphe</a:t>
            </a:r>
          </a:p>
        </p:txBody>
      </p:sp>
      <p:sp>
        <p:nvSpPr>
          <p:cNvPr id="28"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a:t>
            </a:r>
          </a:p>
        </p:txBody>
      </p:sp>
      <p:sp>
        <p:nvSpPr>
          <p:cNvPr id="30" name="Espace réservé du texte 4"/>
          <p:cNvSpPr>
            <a:spLocks noGrp="1"/>
          </p:cNvSpPr>
          <p:nvPr>
            <p:ph type="body" sz="quarter" idx="69"/>
          </p:nvPr>
        </p:nvSpPr>
        <p:spPr>
          <a:xfrm>
            <a:off x="344487" y="1663699"/>
            <a:ext cx="9217025" cy="4645026"/>
          </a:xfrm>
        </p:spPr>
        <p:txBody>
          <a:bodyPr lIns="0">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grpSp>
        <p:nvGrpSpPr>
          <p:cNvPr id="31" name="Group 45"/>
          <p:cNvGrpSpPr/>
          <p:nvPr userDrawn="1"/>
        </p:nvGrpSpPr>
        <p:grpSpPr>
          <a:xfrm>
            <a:off x="344488" y="6560415"/>
            <a:ext cx="1345776" cy="216623"/>
            <a:chOff x="1667390" y="5261506"/>
            <a:chExt cx="2969477" cy="477982"/>
          </a:xfrm>
        </p:grpSpPr>
        <p:sp>
          <p:nvSpPr>
            <p:cNvPr id="32"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33"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34"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35"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6"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7"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8"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9"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0"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1"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2"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3"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4"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5"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6"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7"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8"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9"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0"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38"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39"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AC34E7AA-DE8D-4B6A-BDD6-5361A1368E3B}" type="datetime1">
              <a:rPr lang="fr-FR" smtClean="0">
                <a:solidFill>
                  <a:srgbClr val="383934"/>
                </a:solidFill>
              </a:rPr>
              <a:pPr/>
              <a:t>09/06/2017</a:t>
            </a:fld>
            <a:endParaRPr lang="fr-FR" dirty="0">
              <a:solidFill>
                <a:srgbClr val="383934"/>
              </a:solidFill>
            </a:endParaRPr>
          </a:p>
        </p:txBody>
      </p:sp>
      <p:sp>
        <p:nvSpPr>
          <p:cNvPr id="36"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967064876"/>
      </p:ext>
    </p:extLst>
  </p:cSld>
  <p:clrMapOvr>
    <a:masterClrMapping/>
  </p:clrMapOvr>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 Contacts">
    <p:spTree>
      <p:nvGrpSpPr>
        <p:cNvPr id="1" name=""/>
        <p:cNvGrpSpPr/>
        <p:nvPr/>
      </p:nvGrpSpPr>
      <p:grpSpPr>
        <a:xfrm>
          <a:off x="0" y="0"/>
          <a:ext cx="0" cy="0"/>
          <a:chOff x="0" y="0"/>
          <a:chExt cx="0" cy="0"/>
        </a:xfrm>
      </p:grpSpPr>
      <p:sp>
        <p:nvSpPr>
          <p:cNvPr id="17" name="Text Placeholder 13"/>
          <p:cNvSpPr>
            <a:spLocks noGrp="1"/>
          </p:cNvSpPr>
          <p:nvPr>
            <p:ph type="body" sz="quarter" idx="45" hasCustomPrompt="1"/>
          </p:nvPr>
        </p:nvSpPr>
        <p:spPr>
          <a:xfrm>
            <a:off x="904356" y="1662251"/>
            <a:ext cx="3354621" cy="240066"/>
          </a:xfrm>
          <a:prstGeom prst="rect">
            <a:avLst/>
          </a:prstGeom>
        </p:spPr>
        <p:txBody>
          <a:bodyPr tIns="0" anchor="b">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400" b="0" kern="3000" spc="-50" baseline="0" dirty="0">
                <a:solidFill>
                  <a:schemeClr val="accent1"/>
                </a:solidFill>
                <a:latin typeface="+mj-lt"/>
                <a:ea typeface="+mn-ea"/>
                <a:cs typeface="Arial" pitchFamily="34" charset="0"/>
              </a:defRPr>
            </a:lvl1pPr>
          </a:lstStyle>
          <a:p>
            <a:pPr lvl="0"/>
            <a:r>
              <a:rPr lang="fr-FR" dirty="0"/>
              <a:t>Prénom NOM</a:t>
            </a:r>
          </a:p>
        </p:txBody>
      </p:sp>
      <p:sp>
        <p:nvSpPr>
          <p:cNvPr id="18" name="Text Placeholder 13"/>
          <p:cNvSpPr>
            <a:spLocks noGrp="1"/>
          </p:cNvSpPr>
          <p:nvPr>
            <p:ph type="body" sz="quarter" idx="49" hasCustomPrompt="1"/>
          </p:nvPr>
        </p:nvSpPr>
        <p:spPr>
          <a:xfrm>
            <a:off x="904356" y="2120805"/>
            <a:ext cx="4680000" cy="192393"/>
          </a:xfrm>
          <a:prstGeom prst="rect">
            <a:avLst/>
          </a:prstGeom>
        </p:spPr>
        <p:txBody>
          <a:bodyPr wrap="square" t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kern="1200" baseline="0" dirty="0" smtClean="0">
                <a:solidFill>
                  <a:schemeClr val="tx1"/>
                </a:solidFill>
                <a:latin typeface="Arial" panose="020B0604020202020204" pitchFamily="34" charset="0"/>
                <a:ea typeface="+mn-ea"/>
                <a:cs typeface="+mn-cs"/>
              </a:defRPr>
            </a:lvl1pPr>
          </a:lstStyle>
          <a:p>
            <a:pPr lvl="0"/>
            <a:r>
              <a:rPr lang="fr-FR" dirty="0"/>
              <a:t>mail@eurogroupconsulting.fr</a:t>
            </a:r>
          </a:p>
        </p:txBody>
      </p:sp>
      <p:sp>
        <p:nvSpPr>
          <p:cNvPr id="22" name="Text Placeholder 13"/>
          <p:cNvSpPr>
            <a:spLocks noGrp="1"/>
          </p:cNvSpPr>
          <p:nvPr>
            <p:ph type="body" sz="quarter" idx="67" hasCustomPrompt="1"/>
          </p:nvPr>
        </p:nvSpPr>
        <p:spPr>
          <a:xfrm>
            <a:off x="904356" y="1915824"/>
            <a:ext cx="4680000" cy="191474"/>
          </a:xfrm>
          <a:prstGeom prst="rect">
            <a:avLst/>
          </a:prstGeom>
        </p:spPr>
        <p:txBody>
          <a:bodyPr wrap="square" tIns="0" anchor="ct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b="1" kern="1200" baseline="0" dirty="0" smtClean="0">
                <a:solidFill>
                  <a:schemeClr val="tx1"/>
                </a:solidFill>
                <a:latin typeface="Arial" panose="020B0604020202020204" pitchFamily="34" charset="0"/>
                <a:ea typeface="+mn-ea"/>
                <a:cs typeface="+mn-cs"/>
              </a:defRPr>
            </a:lvl1pPr>
          </a:lstStyle>
          <a:p>
            <a:pPr lvl="0"/>
            <a:r>
              <a:rPr lang="fr-FR" dirty="0"/>
              <a:t>Fonction</a:t>
            </a:r>
          </a:p>
        </p:txBody>
      </p:sp>
      <p:sp>
        <p:nvSpPr>
          <p:cNvPr id="23" name="Text Placeholder 13"/>
          <p:cNvSpPr>
            <a:spLocks noGrp="1"/>
          </p:cNvSpPr>
          <p:nvPr>
            <p:ph type="body" sz="quarter" idx="68" hasCustomPrompt="1"/>
          </p:nvPr>
        </p:nvSpPr>
        <p:spPr>
          <a:xfrm>
            <a:off x="904356" y="3171033"/>
            <a:ext cx="3354621" cy="240066"/>
          </a:xfrm>
          <a:prstGeom prst="rect">
            <a:avLst/>
          </a:prstGeom>
        </p:spPr>
        <p:txBody>
          <a:bodyPr tIns="0" anchor="b">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400" b="0" kern="3000" spc="-50" baseline="0" dirty="0">
                <a:solidFill>
                  <a:schemeClr val="accent1"/>
                </a:solidFill>
                <a:latin typeface="+mj-lt"/>
                <a:ea typeface="+mn-ea"/>
                <a:cs typeface="Arial" pitchFamily="34" charset="0"/>
              </a:defRPr>
            </a:lvl1pPr>
          </a:lstStyle>
          <a:p>
            <a:pPr lvl="0"/>
            <a:r>
              <a:rPr lang="fr-FR" dirty="0"/>
              <a:t>Prénom NOM</a:t>
            </a:r>
          </a:p>
        </p:txBody>
      </p:sp>
      <p:sp>
        <p:nvSpPr>
          <p:cNvPr id="25" name="Text Placeholder 13"/>
          <p:cNvSpPr>
            <a:spLocks noGrp="1"/>
          </p:cNvSpPr>
          <p:nvPr>
            <p:ph type="body" sz="quarter" idx="70" hasCustomPrompt="1"/>
          </p:nvPr>
        </p:nvSpPr>
        <p:spPr>
          <a:xfrm>
            <a:off x="904356" y="3424606"/>
            <a:ext cx="4680000" cy="191474"/>
          </a:xfrm>
          <a:prstGeom prst="rect">
            <a:avLst/>
          </a:prstGeom>
        </p:spPr>
        <p:txBody>
          <a:bodyPr wrap="square" tIns="0" anchor="ct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b="1" kern="1200" baseline="0" dirty="0" smtClean="0">
                <a:solidFill>
                  <a:schemeClr val="tx1"/>
                </a:solidFill>
                <a:latin typeface="Arial" panose="020B0604020202020204" pitchFamily="34" charset="0"/>
                <a:ea typeface="+mn-ea"/>
                <a:cs typeface="+mn-cs"/>
              </a:defRPr>
            </a:lvl1pPr>
          </a:lstStyle>
          <a:p>
            <a:pPr lvl="0"/>
            <a:r>
              <a:rPr lang="fr-FR" dirty="0"/>
              <a:t>Fonction</a:t>
            </a:r>
          </a:p>
        </p:txBody>
      </p:sp>
      <p:sp>
        <p:nvSpPr>
          <p:cNvPr id="2" name="TextBox 1"/>
          <p:cNvSpPr txBox="1"/>
          <p:nvPr userDrawn="1"/>
        </p:nvSpPr>
        <p:spPr>
          <a:xfrm>
            <a:off x="7758987" y="956094"/>
            <a:ext cx="1694576" cy="1061829"/>
          </a:xfrm>
          <a:prstGeom prst="rect">
            <a:avLst/>
          </a:prstGeom>
          <a:noFill/>
        </p:spPr>
        <p:txBody>
          <a:bodyPr wrap="square" rtlCol="0">
            <a:spAutoFit/>
          </a:bodyPr>
          <a:lstStyle/>
          <a:p>
            <a:r>
              <a:rPr lang="fr-FR" sz="700" i="1" dirty="0">
                <a:solidFill>
                  <a:srgbClr val="383934"/>
                </a:solidFill>
              </a:rPr>
              <a:t>Les informations du présent document sont exclusivement adressées au(x) destinataire(s).</a:t>
            </a:r>
          </a:p>
          <a:p>
            <a:r>
              <a:rPr lang="fr-FR" sz="700" i="1" dirty="0">
                <a:solidFill>
                  <a:srgbClr val="383934"/>
                </a:solidFill>
              </a:rPr>
              <a:t>Elles peuvent contenir des informations confidentielles, protégées par un secret professionnel et restent la propriété exclusive d’EUROGROUP CONSULTING.</a:t>
            </a:r>
          </a:p>
          <a:p>
            <a:r>
              <a:rPr lang="fr-FR" sz="700" i="1" dirty="0">
                <a:solidFill>
                  <a:srgbClr val="383934"/>
                </a:solidFill>
              </a:rPr>
              <a:t>Reproduction interdite.</a:t>
            </a:r>
          </a:p>
        </p:txBody>
      </p:sp>
      <p:cxnSp>
        <p:nvCxnSpPr>
          <p:cNvPr id="26" name="Straight Connector 25"/>
          <p:cNvCxnSpPr/>
          <p:nvPr userDrawn="1"/>
        </p:nvCxnSpPr>
        <p:spPr>
          <a:xfrm>
            <a:off x="7852095" y="2067331"/>
            <a:ext cx="1535186" cy="0"/>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4" name="Rectangle 3"/>
          <p:cNvSpPr/>
          <p:nvPr userDrawn="1"/>
        </p:nvSpPr>
        <p:spPr>
          <a:xfrm>
            <a:off x="3219641" y="6072515"/>
            <a:ext cx="3254096" cy="261610"/>
          </a:xfrm>
          <a:prstGeom prst="rect">
            <a:avLst/>
          </a:prstGeom>
        </p:spPr>
        <p:txBody>
          <a:bodyPr wrap="none" bIns="0">
            <a:spAutoFit/>
          </a:bodyPr>
          <a:lstStyle/>
          <a:p>
            <a:pPr algn="r">
              <a:defRPr/>
            </a:pPr>
            <a:r>
              <a:rPr lang="fr-FR" sz="1400" kern="3000" spc="-40" dirty="0">
                <a:solidFill>
                  <a:srgbClr val="B20E10"/>
                </a:solidFill>
                <a:cs typeface="Arial" pitchFamily="34" charset="0"/>
              </a:rPr>
              <a:t>WWW.EUROGROUPCONSULTING.FR</a:t>
            </a:r>
          </a:p>
        </p:txBody>
      </p:sp>
      <p:sp>
        <p:nvSpPr>
          <p:cNvPr id="20" name="Freeform 5">
            <a:hlinkClick r:id="rId2"/>
          </p:cNvPr>
          <p:cNvSpPr>
            <a:spLocks noChangeAspect="1" noEditPoints="1"/>
          </p:cNvSpPr>
          <p:nvPr userDrawn="1"/>
        </p:nvSpPr>
        <p:spPr bwMode="auto">
          <a:xfrm>
            <a:off x="9303212" y="5999125"/>
            <a:ext cx="258301" cy="309600"/>
          </a:xfrm>
          <a:custGeom>
            <a:avLst/>
            <a:gdLst>
              <a:gd name="T0" fmla="*/ 234 w 300"/>
              <a:gd name="T1" fmla="*/ 263 h 360"/>
              <a:gd name="T2" fmla="*/ 243 w 300"/>
              <a:gd name="T3" fmla="*/ 243 h 360"/>
              <a:gd name="T4" fmla="*/ 254 w 300"/>
              <a:gd name="T5" fmla="*/ 252 h 360"/>
              <a:gd name="T6" fmla="*/ 180 w 300"/>
              <a:gd name="T7" fmla="*/ 239 h 360"/>
              <a:gd name="T8" fmla="*/ 171 w 300"/>
              <a:gd name="T9" fmla="*/ 302 h 360"/>
              <a:gd name="T10" fmla="*/ 189 w 300"/>
              <a:gd name="T11" fmla="*/ 302 h 360"/>
              <a:gd name="T12" fmla="*/ 180 w 300"/>
              <a:gd name="T13" fmla="*/ 239 h 360"/>
              <a:gd name="T14" fmla="*/ 300 w 300"/>
              <a:gd name="T15" fmla="*/ 314 h 360"/>
              <a:gd name="T16" fmla="*/ 49 w 300"/>
              <a:gd name="T17" fmla="*/ 360 h 360"/>
              <a:gd name="T18" fmla="*/ 0 w 300"/>
              <a:gd name="T19" fmla="*/ 208 h 360"/>
              <a:gd name="T20" fmla="*/ 251 w 300"/>
              <a:gd name="T21" fmla="*/ 161 h 360"/>
              <a:gd name="T22" fmla="*/ 63 w 300"/>
              <a:gd name="T23" fmla="*/ 325 h 360"/>
              <a:gd name="T24" fmla="*/ 88 w 300"/>
              <a:gd name="T25" fmla="*/ 213 h 360"/>
              <a:gd name="T26" fmla="*/ 21 w 300"/>
              <a:gd name="T27" fmla="*/ 197 h 360"/>
              <a:gd name="T28" fmla="*/ 42 w 300"/>
              <a:gd name="T29" fmla="*/ 213 h 360"/>
              <a:gd name="T30" fmla="*/ 63 w 300"/>
              <a:gd name="T31" fmla="*/ 325 h 360"/>
              <a:gd name="T32" fmla="*/ 117 w 300"/>
              <a:gd name="T33" fmla="*/ 230 h 360"/>
              <a:gd name="T34" fmla="*/ 117 w 300"/>
              <a:gd name="T35" fmla="*/ 304 h 360"/>
              <a:gd name="T36" fmla="*/ 104 w 300"/>
              <a:gd name="T37" fmla="*/ 290 h 360"/>
              <a:gd name="T38" fmla="*/ 83 w 300"/>
              <a:gd name="T39" fmla="*/ 230 h 360"/>
              <a:gd name="T40" fmla="*/ 84 w 300"/>
              <a:gd name="T41" fmla="*/ 308 h 360"/>
              <a:gd name="T42" fmla="*/ 121 w 300"/>
              <a:gd name="T43" fmla="*/ 313 h 360"/>
              <a:gd name="T44" fmla="*/ 138 w 300"/>
              <a:gd name="T45" fmla="*/ 325 h 360"/>
              <a:gd name="T46" fmla="*/ 204 w 300"/>
              <a:gd name="T47" fmla="*/ 298 h 360"/>
              <a:gd name="T48" fmla="*/ 171 w 300"/>
              <a:gd name="T49" fmla="*/ 234 h 360"/>
              <a:gd name="T50" fmla="*/ 150 w 300"/>
              <a:gd name="T51" fmla="*/ 197 h 360"/>
              <a:gd name="T52" fmla="*/ 167 w 300"/>
              <a:gd name="T53" fmla="*/ 324 h 360"/>
              <a:gd name="T54" fmla="*/ 204 w 300"/>
              <a:gd name="T55" fmla="*/ 298 h 360"/>
              <a:gd name="T56" fmla="*/ 254 w 300"/>
              <a:gd name="T57" fmla="*/ 292 h 360"/>
              <a:gd name="T58" fmla="*/ 254 w 300"/>
              <a:gd name="T59" fmla="*/ 303 h 360"/>
              <a:gd name="T60" fmla="*/ 242 w 300"/>
              <a:gd name="T61" fmla="*/ 311 h 360"/>
              <a:gd name="T62" fmla="*/ 234 w 300"/>
              <a:gd name="T63" fmla="*/ 302 h 360"/>
              <a:gd name="T64" fmla="*/ 234 w 300"/>
              <a:gd name="T65" fmla="*/ 280 h 360"/>
              <a:gd name="T66" fmla="*/ 270 w 300"/>
              <a:gd name="T67" fmla="*/ 266 h 360"/>
              <a:gd name="T68" fmla="*/ 228 w 300"/>
              <a:gd name="T69" fmla="*/ 229 h 360"/>
              <a:gd name="T70" fmla="*/ 217 w 300"/>
              <a:gd name="T71" fmla="*/ 262 h 360"/>
              <a:gd name="T72" fmla="*/ 270 w 300"/>
              <a:gd name="T73" fmla="*/ 292 h 360"/>
              <a:gd name="T74" fmla="*/ 194 w 300"/>
              <a:gd name="T75" fmla="*/ 137 h 360"/>
              <a:gd name="T76" fmla="*/ 211 w 300"/>
              <a:gd name="T77" fmla="*/ 137 h 360"/>
              <a:gd name="T78" fmla="*/ 216 w 300"/>
              <a:gd name="T79" fmla="*/ 138 h 360"/>
              <a:gd name="T80" fmla="*/ 240 w 300"/>
              <a:gd name="T81" fmla="*/ 39 h 360"/>
              <a:gd name="T82" fmla="*/ 221 w 300"/>
              <a:gd name="T83" fmla="*/ 116 h 360"/>
              <a:gd name="T84" fmla="*/ 206 w 300"/>
              <a:gd name="T85" fmla="*/ 116 h 360"/>
              <a:gd name="T86" fmla="*/ 187 w 300"/>
              <a:gd name="T87" fmla="*/ 39 h 360"/>
              <a:gd name="T88" fmla="*/ 187 w 300"/>
              <a:gd name="T89" fmla="*/ 123 h 360"/>
              <a:gd name="T90" fmla="*/ 119 w 300"/>
              <a:gd name="T91" fmla="*/ 75 h 360"/>
              <a:gd name="T92" fmla="*/ 130 w 300"/>
              <a:gd name="T93" fmla="*/ 40 h 360"/>
              <a:gd name="T94" fmla="*/ 159 w 300"/>
              <a:gd name="T95" fmla="*/ 38 h 360"/>
              <a:gd name="T96" fmla="*/ 173 w 300"/>
              <a:gd name="T97" fmla="*/ 57 h 360"/>
              <a:gd name="T98" fmla="*/ 174 w 300"/>
              <a:gd name="T99" fmla="*/ 98 h 360"/>
              <a:gd name="T100" fmla="*/ 168 w 300"/>
              <a:gd name="T101" fmla="*/ 130 h 360"/>
              <a:gd name="T102" fmla="*/ 147 w 300"/>
              <a:gd name="T103" fmla="*/ 141 h 360"/>
              <a:gd name="T104" fmla="*/ 125 w 300"/>
              <a:gd name="T105" fmla="*/ 132 h 360"/>
              <a:gd name="T106" fmla="*/ 119 w 300"/>
              <a:gd name="T107" fmla="*/ 101 h 360"/>
              <a:gd name="T108" fmla="*/ 137 w 300"/>
              <a:gd name="T109" fmla="*/ 114 h 360"/>
              <a:gd name="T110" fmla="*/ 156 w 300"/>
              <a:gd name="T111" fmla="*/ 114 h 360"/>
              <a:gd name="T112" fmla="*/ 146 w 300"/>
              <a:gd name="T113" fmla="*/ 52 h 360"/>
              <a:gd name="T114" fmla="*/ 137 w 300"/>
              <a:gd name="T115" fmla="*/ 114 h 360"/>
              <a:gd name="T116" fmla="*/ 95 w 300"/>
              <a:gd name="T117" fmla="*/ 141 h 360"/>
              <a:gd name="T118" fmla="*/ 121 w 300"/>
              <a:gd name="T119" fmla="*/ 0 h 360"/>
              <a:gd name="T120" fmla="*/ 83 w 300"/>
              <a:gd name="T121" fmla="*/ 48 h 360"/>
              <a:gd name="T122" fmla="*/ 45 w 300"/>
              <a:gd name="T123" fmla="*/ 0 h 360"/>
              <a:gd name="T124" fmla="*/ 73 w 300"/>
              <a:gd name="T125" fmla="*/ 14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60">
                <a:moveTo>
                  <a:pt x="254" y="263"/>
                </a:moveTo>
                <a:cubicBezTo>
                  <a:pt x="234" y="263"/>
                  <a:pt x="234" y="263"/>
                  <a:pt x="234" y="263"/>
                </a:cubicBezTo>
                <a:cubicBezTo>
                  <a:pt x="234" y="252"/>
                  <a:pt x="234" y="252"/>
                  <a:pt x="234" y="252"/>
                </a:cubicBezTo>
                <a:cubicBezTo>
                  <a:pt x="234" y="247"/>
                  <a:pt x="238" y="243"/>
                  <a:pt x="243" y="243"/>
                </a:cubicBezTo>
                <a:cubicBezTo>
                  <a:pt x="245" y="243"/>
                  <a:pt x="245" y="243"/>
                  <a:pt x="245" y="243"/>
                </a:cubicBezTo>
                <a:cubicBezTo>
                  <a:pt x="250" y="243"/>
                  <a:pt x="254" y="247"/>
                  <a:pt x="254" y="252"/>
                </a:cubicBezTo>
                <a:lnTo>
                  <a:pt x="254" y="263"/>
                </a:lnTo>
                <a:close/>
                <a:moveTo>
                  <a:pt x="180" y="239"/>
                </a:moveTo>
                <a:cubicBezTo>
                  <a:pt x="175" y="239"/>
                  <a:pt x="171" y="242"/>
                  <a:pt x="171" y="246"/>
                </a:cubicBezTo>
                <a:cubicBezTo>
                  <a:pt x="171" y="302"/>
                  <a:pt x="171" y="302"/>
                  <a:pt x="171" y="302"/>
                </a:cubicBezTo>
                <a:cubicBezTo>
                  <a:pt x="171" y="306"/>
                  <a:pt x="175" y="310"/>
                  <a:pt x="180" y="310"/>
                </a:cubicBezTo>
                <a:cubicBezTo>
                  <a:pt x="185" y="310"/>
                  <a:pt x="189" y="306"/>
                  <a:pt x="189" y="302"/>
                </a:cubicBezTo>
                <a:cubicBezTo>
                  <a:pt x="189" y="246"/>
                  <a:pt x="189" y="246"/>
                  <a:pt x="189" y="246"/>
                </a:cubicBezTo>
                <a:cubicBezTo>
                  <a:pt x="189" y="242"/>
                  <a:pt x="185" y="239"/>
                  <a:pt x="180" y="239"/>
                </a:cubicBezTo>
                <a:close/>
                <a:moveTo>
                  <a:pt x="300" y="208"/>
                </a:moveTo>
                <a:cubicBezTo>
                  <a:pt x="300" y="314"/>
                  <a:pt x="300" y="314"/>
                  <a:pt x="300" y="314"/>
                </a:cubicBezTo>
                <a:cubicBezTo>
                  <a:pt x="300" y="339"/>
                  <a:pt x="278" y="360"/>
                  <a:pt x="251" y="360"/>
                </a:cubicBezTo>
                <a:cubicBezTo>
                  <a:pt x="49" y="360"/>
                  <a:pt x="49" y="360"/>
                  <a:pt x="49" y="360"/>
                </a:cubicBezTo>
                <a:cubicBezTo>
                  <a:pt x="22" y="360"/>
                  <a:pt x="0" y="339"/>
                  <a:pt x="0" y="314"/>
                </a:cubicBezTo>
                <a:cubicBezTo>
                  <a:pt x="0" y="208"/>
                  <a:pt x="0" y="208"/>
                  <a:pt x="0" y="208"/>
                </a:cubicBezTo>
                <a:cubicBezTo>
                  <a:pt x="0" y="182"/>
                  <a:pt x="22" y="161"/>
                  <a:pt x="49" y="161"/>
                </a:cubicBezTo>
                <a:cubicBezTo>
                  <a:pt x="251" y="161"/>
                  <a:pt x="251" y="161"/>
                  <a:pt x="251" y="161"/>
                </a:cubicBezTo>
                <a:cubicBezTo>
                  <a:pt x="278" y="161"/>
                  <a:pt x="300" y="182"/>
                  <a:pt x="300" y="208"/>
                </a:cubicBezTo>
                <a:close/>
                <a:moveTo>
                  <a:pt x="63" y="325"/>
                </a:moveTo>
                <a:cubicBezTo>
                  <a:pt x="63" y="213"/>
                  <a:pt x="63" y="213"/>
                  <a:pt x="63" y="213"/>
                </a:cubicBezTo>
                <a:cubicBezTo>
                  <a:pt x="88" y="213"/>
                  <a:pt x="88" y="213"/>
                  <a:pt x="88" y="213"/>
                </a:cubicBezTo>
                <a:cubicBezTo>
                  <a:pt x="88" y="197"/>
                  <a:pt x="88" y="197"/>
                  <a:pt x="88" y="197"/>
                </a:cubicBezTo>
                <a:cubicBezTo>
                  <a:pt x="21" y="197"/>
                  <a:pt x="21" y="197"/>
                  <a:pt x="21" y="197"/>
                </a:cubicBezTo>
                <a:cubicBezTo>
                  <a:pt x="21" y="213"/>
                  <a:pt x="21" y="213"/>
                  <a:pt x="21" y="213"/>
                </a:cubicBezTo>
                <a:cubicBezTo>
                  <a:pt x="42" y="213"/>
                  <a:pt x="42" y="213"/>
                  <a:pt x="42" y="213"/>
                </a:cubicBezTo>
                <a:cubicBezTo>
                  <a:pt x="42" y="325"/>
                  <a:pt x="42" y="325"/>
                  <a:pt x="42" y="325"/>
                </a:cubicBezTo>
                <a:lnTo>
                  <a:pt x="63" y="325"/>
                </a:lnTo>
                <a:close/>
                <a:moveTo>
                  <a:pt x="138" y="230"/>
                </a:moveTo>
                <a:cubicBezTo>
                  <a:pt x="117" y="230"/>
                  <a:pt x="117" y="230"/>
                  <a:pt x="117" y="230"/>
                </a:cubicBezTo>
                <a:cubicBezTo>
                  <a:pt x="117" y="290"/>
                  <a:pt x="117" y="290"/>
                  <a:pt x="117" y="290"/>
                </a:cubicBezTo>
                <a:cubicBezTo>
                  <a:pt x="117" y="298"/>
                  <a:pt x="117" y="303"/>
                  <a:pt x="117" y="304"/>
                </a:cubicBezTo>
                <a:cubicBezTo>
                  <a:pt x="115" y="309"/>
                  <a:pt x="107" y="314"/>
                  <a:pt x="104" y="305"/>
                </a:cubicBezTo>
                <a:cubicBezTo>
                  <a:pt x="104" y="303"/>
                  <a:pt x="104" y="298"/>
                  <a:pt x="104" y="290"/>
                </a:cubicBezTo>
                <a:cubicBezTo>
                  <a:pt x="104" y="230"/>
                  <a:pt x="104" y="230"/>
                  <a:pt x="104" y="230"/>
                </a:cubicBezTo>
                <a:cubicBezTo>
                  <a:pt x="83" y="230"/>
                  <a:pt x="83" y="230"/>
                  <a:pt x="83" y="230"/>
                </a:cubicBezTo>
                <a:cubicBezTo>
                  <a:pt x="84" y="289"/>
                  <a:pt x="84" y="289"/>
                  <a:pt x="84" y="289"/>
                </a:cubicBezTo>
                <a:cubicBezTo>
                  <a:pt x="84" y="298"/>
                  <a:pt x="83" y="305"/>
                  <a:pt x="84" y="308"/>
                </a:cubicBezTo>
                <a:cubicBezTo>
                  <a:pt x="84" y="314"/>
                  <a:pt x="84" y="320"/>
                  <a:pt x="89" y="324"/>
                </a:cubicBezTo>
                <a:cubicBezTo>
                  <a:pt x="98" y="330"/>
                  <a:pt x="116" y="323"/>
                  <a:pt x="121" y="313"/>
                </a:cubicBezTo>
                <a:cubicBezTo>
                  <a:pt x="121" y="325"/>
                  <a:pt x="121" y="325"/>
                  <a:pt x="121" y="325"/>
                </a:cubicBezTo>
                <a:cubicBezTo>
                  <a:pt x="138" y="325"/>
                  <a:pt x="138" y="325"/>
                  <a:pt x="138" y="325"/>
                </a:cubicBezTo>
                <a:cubicBezTo>
                  <a:pt x="138" y="230"/>
                  <a:pt x="138" y="230"/>
                  <a:pt x="138" y="230"/>
                </a:cubicBezTo>
                <a:close/>
                <a:moveTo>
                  <a:pt x="204" y="298"/>
                </a:moveTo>
                <a:cubicBezTo>
                  <a:pt x="204" y="249"/>
                  <a:pt x="204" y="249"/>
                  <a:pt x="204" y="249"/>
                </a:cubicBezTo>
                <a:cubicBezTo>
                  <a:pt x="204" y="230"/>
                  <a:pt x="190" y="218"/>
                  <a:pt x="171" y="234"/>
                </a:cubicBezTo>
                <a:cubicBezTo>
                  <a:pt x="171" y="197"/>
                  <a:pt x="171" y="197"/>
                  <a:pt x="171" y="197"/>
                </a:cubicBezTo>
                <a:cubicBezTo>
                  <a:pt x="150" y="197"/>
                  <a:pt x="150" y="197"/>
                  <a:pt x="150" y="197"/>
                </a:cubicBezTo>
                <a:cubicBezTo>
                  <a:pt x="150" y="324"/>
                  <a:pt x="150" y="324"/>
                  <a:pt x="150" y="324"/>
                </a:cubicBezTo>
                <a:cubicBezTo>
                  <a:pt x="167" y="324"/>
                  <a:pt x="167" y="324"/>
                  <a:pt x="167" y="324"/>
                </a:cubicBezTo>
                <a:cubicBezTo>
                  <a:pt x="169" y="316"/>
                  <a:pt x="169" y="316"/>
                  <a:pt x="169" y="316"/>
                </a:cubicBezTo>
                <a:cubicBezTo>
                  <a:pt x="191" y="336"/>
                  <a:pt x="204" y="323"/>
                  <a:pt x="204" y="298"/>
                </a:cubicBezTo>
                <a:close/>
                <a:moveTo>
                  <a:pt x="270" y="292"/>
                </a:moveTo>
                <a:cubicBezTo>
                  <a:pt x="254" y="292"/>
                  <a:pt x="254" y="292"/>
                  <a:pt x="254" y="292"/>
                </a:cubicBezTo>
                <a:cubicBezTo>
                  <a:pt x="254" y="293"/>
                  <a:pt x="254" y="293"/>
                  <a:pt x="254" y="294"/>
                </a:cubicBezTo>
                <a:cubicBezTo>
                  <a:pt x="254" y="303"/>
                  <a:pt x="254" y="303"/>
                  <a:pt x="254" y="303"/>
                </a:cubicBezTo>
                <a:cubicBezTo>
                  <a:pt x="254" y="307"/>
                  <a:pt x="250" y="311"/>
                  <a:pt x="245" y="311"/>
                </a:cubicBezTo>
                <a:cubicBezTo>
                  <a:pt x="242" y="311"/>
                  <a:pt x="242" y="311"/>
                  <a:pt x="242" y="311"/>
                </a:cubicBezTo>
                <a:cubicBezTo>
                  <a:pt x="238" y="311"/>
                  <a:pt x="234" y="307"/>
                  <a:pt x="234" y="303"/>
                </a:cubicBezTo>
                <a:cubicBezTo>
                  <a:pt x="234" y="302"/>
                  <a:pt x="234" y="302"/>
                  <a:pt x="234" y="302"/>
                </a:cubicBezTo>
                <a:cubicBezTo>
                  <a:pt x="234" y="292"/>
                  <a:pt x="234" y="292"/>
                  <a:pt x="234" y="292"/>
                </a:cubicBezTo>
                <a:cubicBezTo>
                  <a:pt x="234" y="280"/>
                  <a:pt x="234" y="280"/>
                  <a:pt x="234" y="280"/>
                </a:cubicBezTo>
                <a:cubicBezTo>
                  <a:pt x="270" y="280"/>
                  <a:pt x="270" y="280"/>
                  <a:pt x="270" y="280"/>
                </a:cubicBezTo>
                <a:cubicBezTo>
                  <a:pt x="270" y="266"/>
                  <a:pt x="270" y="266"/>
                  <a:pt x="270" y="266"/>
                </a:cubicBezTo>
                <a:cubicBezTo>
                  <a:pt x="270" y="256"/>
                  <a:pt x="269" y="247"/>
                  <a:pt x="268" y="241"/>
                </a:cubicBezTo>
                <a:cubicBezTo>
                  <a:pt x="266" y="223"/>
                  <a:pt x="241" y="220"/>
                  <a:pt x="228" y="229"/>
                </a:cubicBezTo>
                <a:cubicBezTo>
                  <a:pt x="224" y="232"/>
                  <a:pt x="221" y="236"/>
                  <a:pt x="220" y="241"/>
                </a:cubicBezTo>
                <a:cubicBezTo>
                  <a:pt x="218" y="246"/>
                  <a:pt x="217" y="253"/>
                  <a:pt x="217" y="262"/>
                </a:cubicBezTo>
                <a:cubicBezTo>
                  <a:pt x="217" y="292"/>
                  <a:pt x="217" y="292"/>
                  <a:pt x="217" y="292"/>
                </a:cubicBezTo>
                <a:cubicBezTo>
                  <a:pt x="217" y="341"/>
                  <a:pt x="277" y="334"/>
                  <a:pt x="270" y="292"/>
                </a:cubicBezTo>
                <a:close/>
                <a:moveTo>
                  <a:pt x="189" y="131"/>
                </a:moveTo>
                <a:cubicBezTo>
                  <a:pt x="190" y="134"/>
                  <a:pt x="192" y="136"/>
                  <a:pt x="194" y="137"/>
                </a:cubicBezTo>
                <a:cubicBezTo>
                  <a:pt x="197" y="139"/>
                  <a:pt x="199" y="140"/>
                  <a:pt x="203" y="140"/>
                </a:cubicBezTo>
                <a:cubicBezTo>
                  <a:pt x="206" y="140"/>
                  <a:pt x="209" y="139"/>
                  <a:pt x="211" y="137"/>
                </a:cubicBezTo>
                <a:cubicBezTo>
                  <a:pt x="213" y="135"/>
                  <a:pt x="215" y="133"/>
                  <a:pt x="217" y="130"/>
                </a:cubicBezTo>
                <a:cubicBezTo>
                  <a:pt x="216" y="138"/>
                  <a:pt x="216" y="138"/>
                  <a:pt x="216" y="138"/>
                </a:cubicBezTo>
                <a:cubicBezTo>
                  <a:pt x="240" y="138"/>
                  <a:pt x="240" y="138"/>
                  <a:pt x="240" y="138"/>
                </a:cubicBezTo>
                <a:cubicBezTo>
                  <a:pt x="240" y="39"/>
                  <a:pt x="240" y="39"/>
                  <a:pt x="240" y="39"/>
                </a:cubicBezTo>
                <a:cubicBezTo>
                  <a:pt x="221" y="39"/>
                  <a:pt x="221" y="39"/>
                  <a:pt x="221" y="39"/>
                </a:cubicBezTo>
                <a:cubicBezTo>
                  <a:pt x="221" y="116"/>
                  <a:pt x="221" y="116"/>
                  <a:pt x="221" y="116"/>
                </a:cubicBezTo>
                <a:cubicBezTo>
                  <a:pt x="221" y="120"/>
                  <a:pt x="218" y="123"/>
                  <a:pt x="214" y="123"/>
                </a:cubicBezTo>
                <a:cubicBezTo>
                  <a:pt x="209" y="123"/>
                  <a:pt x="206" y="120"/>
                  <a:pt x="206" y="116"/>
                </a:cubicBezTo>
                <a:cubicBezTo>
                  <a:pt x="206" y="39"/>
                  <a:pt x="206" y="39"/>
                  <a:pt x="206" y="39"/>
                </a:cubicBezTo>
                <a:cubicBezTo>
                  <a:pt x="187" y="39"/>
                  <a:pt x="187" y="39"/>
                  <a:pt x="187" y="39"/>
                </a:cubicBezTo>
                <a:cubicBezTo>
                  <a:pt x="187" y="106"/>
                  <a:pt x="187" y="106"/>
                  <a:pt x="187" y="106"/>
                </a:cubicBezTo>
                <a:cubicBezTo>
                  <a:pt x="187" y="114"/>
                  <a:pt x="187" y="120"/>
                  <a:pt x="187" y="123"/>
                </a:cubicBezTo>
                <a:cubicBezTo>
                  <a:pt x="188" y="126"/>
                  <a:pt x="188" y="128"/>
                  <a:pt x="189" y="131"/>
                </a:cubicBezTo>
                <a:close/>
                <a:moveTo>
                  <a:pt x="119" y="75"/>
                </a:moveTo>
                <a:cubicBezTo>
                  <a:pt x="119" y="66"/>
                  <a:pt x="120" y="58"/>
                  <a:pt x="121" y="53"/>
                </a:cubicBezTo>
                <a:cubicBezTo>
                  <a:pt x="123" y="48"/>
                  <a:pt x="126" y="43"/>
                  <a:pt x="130" y="40"/>
                </a:cubicBezTo>
                <a:cubicBezTo>
                  <a:pt x="134" y="37"/>
                  <a:pt x="139" y="35"/>
                  <a:pt x="146" y="35"/>
                </a:cubicBezTo>
                <a:cubicBezTo>
                  <a:pt x="151" y="35"/>
                  <a:pt x="156" y="36"/>
                  <a:pt x="159" y="38"/>
                </a:cubicBezTo>
                <a:cubicBezTo>
                  <a:pt x="163" y="40"/>
                  <a:pt x="166" y="43"/>
                  <a:pt x="168" y="46"/>
                </a:cubicBezTo>
                <a:cubicBezTo>
                  <a:pt x="170" y="50"/>
                  <a:pt x="172" y="53"/>
                  <a:pt x="173" y="57"/>
                </a:cubicBezTo>
                <a:cubicBezTo>
                  <a:pt x="173" y="60"/>
                  <a:pt x="174" y="66"/>
                  <a:pt x="174" y="73"/>
                </a:cubicBezTo>
                <a:cubicBezTo>
                  <a:pt x="174" y="98"/>
                  <a:pt x="174" y="98"/>
                  <a:pt x="174" y="98"/>
                </a:cubicBezTo>
                <a:cubicBezTo>
                  <a:pt x="174" y="107"/>
                  <a:pt x="173" y="114"/>
                  <a:pt x="173" y="118"/>
                </a:cubicBezTo>
                <a:cubicBezTo>
                  <a:pt x="172" y="122"/>
                  <a:pt x="170" y="126"/>
                  <a:pt x="168" y="130"/>
                </a:cubicBezTo>
                <a:cubicBezTo>
                  <a:pt x="166" y="134"/>
                  <a:pt x="163" y="137"/>
                  <a:pt x="159" y="138"/>
                </a:cubicBezTo>
                <a:cubicBezTo>
                  <a:pt x="155" y="140"/>
                  <a:pt x="151" y="141"/>
                  <a:pt x="147" y="141"/>
                </a:cubicBezTo>
                <a:cubicBezTo>
                  <a:pt x="141" y="141"/>
                  <a:pt x="137" y="140"/>
                  <a:pt x="133" y="139"/>
                </a:cubicBezTo>
                <a:cubicBezTo>
                  <a:pt x="129" y="137"/>
                  <a:pt x="127" y="135"/>
                  <a:pt x="125" y="132"/>
                </a:cubicBezTo>
                <a:cubicBezTo>
                  <a:pt x="122" y="129"/>
                  <a:pt x="121" y="125"/>
                  <a:pt x="120" y="121"/>
                </a:cubicBezTo>
                <a:cubicBezTo>
                  <a:pt x="119" y="116"/>
                  <a:pt x="119" y="110"/>
                  <a:pt x="119" y="101"/>
                </a:cubicBezTo>
                <a:cubicBezTo>
                  <a:pt x="119" y="75"/>
                  <a:pt x="119" y="75"/>
                  <a:pt x="119" y="75"/>
                </a:cubicBezTo>
                <a:close/>
                <a:moveTo>
                  <a:pt x="137" y="114"/>
                </a:moveTo>
                <a:cubicBezTo>
                  <a:pt x="137" y="120"/>
                  <a:pt x="141" y="125"/>
                  <a:pt x="146" y="125"/>
                </a:cubicBezTo>
                <a:cubicBezTo>
                  <a:pt x="151" y="125"/>
                  <a:pt x="156" y="120"/>
                  <a:pt x="156" y="114"/>
                </a:cubicBezTo>
                <a:cubicBezTo>
                  <a:pt x="156" y="62"/>
                  <a:pt x="156" y="62"/>
                  <a:pt x="156" y="62"/>
                </a:cubicBezTo>
                <a:cubicBezTo>
                  <a:pt x="156" y="56"/>
                  <a:pt x="151" y="52"/>
                  <a:pt x="146" y="52"/>
                </a:cubicBezTo>
                <a:cubicBezTo>
                  <a:pt x="141" y="52"/>
                  <a:pt x="137" y="56"/>
                  <a:pt x="137" y="62"/>
                </a:cubicBezTo>
                <a:lnTo>
                  <a:pt x="137" y="114"/>
                </a:lnTo>
                <a:close/>
                <a:moveTo>
                  <a:pt x="73" y="141"/>
                </a:moveTo>
                <a:cubicBezTo>
                  <a:pt x="95" y="141"/>
                  <a:pt x="95" y="141"/>
                  <a:pt x="95" y="141"/>
                </a:cubicBezTo>
                <a:cubicBezTo>
                  <a:pt x="95" y="65"/>
                  <a:pt x="95" y="65"/>
                  <a:pt x="95" y="65"/>
                </a:cubicBezTo>
                <a:cubicBezTo>
                  <a:pt x="121" y="0"/>
                  <a:pt x="121" y="0"/>
                  <a:pt x="121" y="0"/>
                </a:cubicBezTo>
                <a:cubicBezTo>
                  <a:pt x="97" y="0"/>
                  <a:pt x="97" y="0"/>
                  <a:pt x="97" y="0"/>
                </a:cubicBezTo>
                <a:cubicBezTo>
                  <a:pt x="83" y="48"/>
                  <a:pt x="83" y="48"/>
                  <a:pt x="83" y="48"/>
                </a:cubicBezTo>
                <a:cubicBezTo>
                  <a:pt x="69" y="0"/>
                  <a:pt x="69" y="0"/>
                  <a:pt x="69" y="0"/>
                </a:cubicBezTo>
                <a:cubicBezTo>
                  <a:pt x="45" y="0"/>
                  <a:pt x="45" y="0"/>
                  <a:pt x="45" y="0"/>
                </a:cubicBezTo>
                <a:cubicBezTo>
                  <a:pt x="73" y="65"/>
                  <a:pt x="73" y="65"/>
                  <a:pt x="73" y="65"/>
                </a:cubicBezTo>
                <a:lnTo>
                  <a:pt x="73" y="141"/>
                </a:lnTo>
                <a:close/>
              </a:path>
            </a:pathLst>
          </a:custGeom>
          <a:solidFill>
            <a:srgbClr val="CC181E"/>
          </a:solidFill>
          <a:ln>
            <a:noFill/>
          </a:ln>
        </p:spPr>
        <p:txBody>
          <a:bodyPr vert="horz" wrap="square" lIns="91440" tIns="45720" rIns="91440" bIns="0" numCol="1" anchor="t" anchorCtr="0" compatLnSpc="1">
            <a:prstTxWarp prst="textNoShape">
              <a:avLst/>
            </a:prstTxWarp>
          </a:bodyPr>
          <a:lstStyle/>
          <a:p>
            <a:endParaRPr lang="fr-FR">
              <a:solidFill>
                <a:srgbClr val="383934"/>
              </a:solidFill>
            </a:endParaRPr>
          </a:p>
        </p:txBody>
      </p:sp>
      <p:sp>
        <p:nvSpPr>
          <p:cNvPr id="36" name="Freeform 9">
            <a:hlinkClick r:id="rId3"/>
          </p:cNvPr>
          <p:cNvSpPr>
            <a:spLocks noChangeAspect="1"/>
          </p:cNvSpPr>
          <p:nvPr userDrawn="1"/>
        </p:nvSpPr>
        <p:spPr bwMode="auto">
          <a:xfrm>
            <a:off x="8233078" y="6038821"/>
            <a:ext cx="329668" cy="269904"/>
          </a:xfrm>
          <a:custGeom>
            <a:avLst/>
            <a:gdLst>
              <a:gd name="T0" fmla="*/ 64 w 64"/>
              <a:gd name="T1" fmla="*/ 6 h 52"/>
              <a:gd name="T2" fmla="*/ 56 w 64"/>
              <a:gd name="T3" fmla="*/ 8 h 52"/>
              <a:gd name="T4" fmla="*/ 62 w 64"/>
              <a:gd name="T5" fmla="*/ 1 h 52"/>
              <a:gd name="T6" fmla="*/ 54 w 64"/>
              <a:gd name="T7" fmla="*/ 4 h 52"/>
              <a:gd name="T8" fmla="*/ 44 w 64"/>
              <a:gd name="T9" fmla="*/ 0 h 52"/>
              <a:gd name="T10" fmla="*/ 31 w 64"/>
              <a:gd name="T11" fmla="*/ 13 h 52"/>
              <a:gd name="T12" fmla="*/ 32 w 64"/>
              <a:gd name="T13" fmla="*/ 16 h 52"/>
              <a:gd name="T14" fmla="*/ 4 w 64"/>
              <a:gd name="T15" fmla="*/ 2 h 52"/>
              <a:gd name="T16" fmla="*/ 3 w 64"/>
              <a:gd name="T17" fmla="*/ 9 h 52"/>
              <a:gd name="T18" fmla="*/ 9 w 64"/>
              <a:gd name="T19" fmla="*/ 20 h 52"/>
              <a:gd name="T20" fmla="*/ 3 w 64"/>
              <a:gd name="T21" fmla="*/ 18 h 52"/>
              <a:gd name="T22" fmla="*/ 3 w 64"/>
              <a:gd name="T23" fmla="*/ 18 h 52"/>
              <a:gd name="T24" fmla="*/ 13 w 64"/>
              <a:gd name="T25" fmla="*/ 31 h 52"/>
              <a:gd name="T26" fmla="*/ 10 w 64"/>
              <a:gd name="T27" fmla="*/ 32 h 52"/>
              <a:gd name="T28" fmla="*/ 7 w 64"/>
              <a:gd name="T29" fmla="*/ 32 h 52"/>
              <a:gd name="T30" fmla="*/ 19 w 64"/>
              <a:gd name="T31" fmla="*/ 41 h 52"/>
              <a:gd name="T32" fmla="*/ 3 w 64"/>
              <a:gd name="T33" fmla="*/ 46 h 52"/>
              <a:gd name="T34" fmla="*/ 0 w 64"/>
              <a:gd name="T35" fmla="*/ 46 h 52"/>
              <a:gd name="T36" fmla="*/ 20 w 64"/>
              <a:gd name="T37" fmla="*/ 52 h 52"/>
              <a:gd name="T38" fmla="*/ 57 w 64"/>
              <a:gd name="T39" fmla="*/ 15 h 52"/>
              <a:gd name="T40" fmla="*/ 57 w 64"/>
              <a:gd name="T41" fmla="*/ 13 h 52"/>
              <a:gd name="T42" fmla="*/ 64 w 64"/>
              <a:gd name="T43"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52">
                <a:moveTo>
                  <a:pt x="64" y="6"/>
                </a:moveTo>
                <a:cubicBezTo>
                  <a:pt x="62" y="7"/>
                  <a:pt x="59" y="8"/>
                  <a:pt x="56" y="8"/>
                </a:cubicBezTo>
                <a:cubicBezTo>
                  <a:pt x="59" y="7"/>
                  <a:pt x="61" y="4"/>
                  <a:pt x="62" y="1"/>
                </a:cubicBezTo>
                <a:cubicBezTo>
                  <a:pt x="60" y="2"/>
                  <a:pt x="57" y="4"/>
                  <a:pt x="54" y="4"/>
                </a:cubicBezTo>
                <a:cubicBezTo>
                  <a:pt x="51" y="2"/>
                  <a:pt x="48" y="0"/>
                  <a:pt x="44" y="0"/>
                </a:cubicBezTo>
                <a:cubicBezTo>
                  <a:pt x="37" y="0"/>
                  <a:pt x="31" y="6"/>
                  <a:pt x="31" y="13"/>
                </a:cubicBezTo>
                <a:cubicBezTo>
                  <a:pt x="31" y="14"/>
                  <a:pt x="31" y="15"/>
                  <a:pt x="32" y="16"/>
                </a:cubicBezTo>
                <a:cubicBezTo>
                  <a:pt x="21" y="16"/>
                  <a:pt x="11" y="10"/>
                  <a:pt x="4" y="2"/>
                </a:cubicBezTo>
                <a:cubicBezTo>
                  <a:pt x="3" y="4"/>
                  <a:pt x="3" y="7"/>
                  <a:pt x="3" y="9"/>
                </a:cubicBezTo>
                <a:cubicBezTo>
                  <a:pt x="3" y="14"/>
                  <a:pt x="5" y="18"/>
                  <a:pt x="9" y="20"/>
                </a:cubicBezTo>
                <a:cubicBezTo>
                  <a:pt x="6" y="20"/>
                  <a:pt x="4" y="19"/>
                  <a:pt x="3" y="18"/>
                </a:cubicBezTo>
                <a:cubicBezTo>
                  <a:pt x="3" y="18"/>
                  <a:pt x="3" y="18"/>
                  <a:pt x="3" y="18"/>
                </a:cubicBezTo>
                <a:cubicBezTo>
                  <a:pt x="3" y="25"/>
                  <a:pt x="7" y="30"/>
                  <a:pt x="13" y="31"/>
                </a:cubicBezTo>
                <a:cubicBezTo>
                  <a:pt x="12" y="32"/>
                  <a:pt x="11" y="32"/>
                  <a:pt x="10" y="32"/>
                </a:cubicBezTo>
                <a:cubicBezTo>
                  <a:pt x="9" y="32"/>
                  <a:pt x="8" y="32"/>
                  <a:pt x="7" y="32"/>
                </a:cubicBezTo>
                <a:cubicBezTo>
                  <a:pt x="9" y="37"/>
                  <a:pt x="14" y="41"/>
                  <a:pt x="19" y="41"/>
                </a:cubicBezTo>
                <a:cubicBezTo>
                  <a:pt x="15" y="44"/>
                  <a:pt x="9" y="46"/>
                  <a:pt x="3" y="46"/>
                </a:cubicBezTo>
                <a:cubicBezTo>
                  <a:pt x="2" y="46"/>
                  <a:pt x="1" y="46"/>
                  <a:pt x="0" y="46"/>
                </a:cubicBezTo>
                <a:cubicBezTo>
                  <a:pt x="6" y="50"/>
                  <a:pt x="13" y="52"/>
                  <a:pt x="20" y="52"/>
                </a:cubicBezTo>
                <a:cubicBezTo>
                  <a:pt x="44" y="52"/>
                  <a:pt x="57" y="32"/>
                  <a:pt x="57" y="15"/>
                </a:cubicBezTo>
                <a:cubicBezTo>
                  <a:pt x="57" y="13"/>
                  <a:pt x="57" y="13"/>
                  <a:pt x="57" y="13"/>
                </a:cubicBezTo>
                <a:cubicBezTo>
                  <a:pt x="60" y="11"/>
                  <a:pt x="62" y="9"/>
                  <a:pt x="64" y="6"/>
                </a:cubicBezTo>
                <a:close/>
              </a:path>
            </a:pathLst>
          </a:custGeom>
          <a:solidFill>
            <a:srgbClr val="32CCFE"/>
          </a:solidFill>
          <a:ln>
            <a:noFill/>
          </a:ln>
        </p:spPr>
        <p:txBody>
          <a:bodyPr vert="horz" wrap="square" lIns="91440" tIns="45720" rIns="91440" bIns="0" numCol="1" anchor="t" anchorCtr="0" compatLnSpc="1">
            <a:prstTxWarp prst="textNoShape">
              <a:avLst/>
            </a:prstTxWarp>
          </a:bodyPr>
          <a:lstStyle/>
          <a:p>
            <a:endParaRPr lang="fr-FR">
              <a:solidFill>
                <a:srgbClr val="383934"/>
              </a:solidFill>
            </a:endParaRPr>
          </a:p>
        </p:txBody>
      </p:sp>
      <p:sp>
        <p:nvSpPr>
          <p:cNvPr id="44" name="Freeform 13">
            <a:hlinkClick r:id="rId4"/>
          </p:cNvPr>
          <p:cNvSpPr>
            <a:spLocks noChangeAspect="1" noEditPoints="1"/>
          </p:cNvSpPr>
          <p:nvPr userDrawn="1"/>
        </p:nvSpPr>
        <p:spPr bwMode="auto">
          <a:xfrm>
            <a:off x="7168648" y="5999125"/>
            <a:ext cx="323965" cy="309600"/>
          </a:xfrm>
          <a:custGeom>
            <a:avLst/>
            <a:gdLst>
              <a:gd name="T0" fmla="*/ 360 w 360"/>
              <a:gd name="T1" fmla="*/ 211 h 344"/>
              <a:gd name="T2" fmla="*/ 360 w 360"/>
              <a:gd name="T3" fmla="*/ 344 h 344"/>
              <a:gd name="T4" fmla="*/ 283 w 360"/>
              <a:gd name="T5" fmla="*/ 344 h 344"/>
              <a:gd name="T6" fmla="*/ 283 w 360"/>
              <a:gd name="T7" fmla="*/ 220 h 344"/>
              <a:gd name="T8" fmla="*/ 244 w 360"/>
              <a:gd name="T9" fmla="*/ 167 h 344"/>
              <a:gd name="T10" fmla="*/ 204 w 360"/>
              <a:gd name="T11" fmla="*/ 196 h 344"/>
              <a:gd name="T12" fmla="*/ 202 w 360"/>
              <a:gd name="T13" fmla="*/ 214 h 344"/>
              <a:gd name="T14" fmla="*/ 202 w 360"/>
              <a:gd name="T15" fmla="*/ 344 h 344"/>
              <a:gd name="T16" fmla="*/ 124 w 360"/>
              <a:gd name="T17" fmla="*/ 344 h 344"/>
              <a:gd name="T18" fmla="*/ 124 w 360"/>
              <a:gd name="T19" fmla="*/ 112 h 344"/>
              <a:gd name="T20" fmla="*/ 202 w 360"/>
              <a:gd name="T21" fmla="*/ 112 h 344"/>
              <a:gd name="T22" fmla="*/ 202 w 360"/>
              <a:gd name="T23" fmla="*/ 145 h 344"/>
              <a:gd name="T24" fmla="*/ 201 w 360"/>
              <a:gd name="T25" fmla="*/ 146 h 344"/>
              <a:gd name="T26" fmla="*/ 202 w 360"/>
              <a:gd name="T27" fmla="*/ 146 h 344"/>
              <a:gd name="T28" fmla="*/ 202 w 360"/>
              <a:gd name="T29" fmla="*/ 145 h 344"/>
              <a:gd name="T30" fmla="*/ 271 w 360"/>
              <a:gd name="T31" fmla="*/ 106 h 344"/>
              <a:gd name="T32" fmla="*/ 360 w 360"/>
              <a:gd name="T33" fmla="*/ 211 h 344"/>
              <a:gd name="T34" fmla="*/ 44 w 360"/>
              <a:gd name="T35" fmla="*/ 0 h 344"/>
              <a:gd name="T36" fmla="*/ 0 w 360"/>
              <a:gd name="T37" fmla="*/ 40 h 344"/>
              <a:gd name="T38" fmla="*/ 43 w 360"/>
              <a:gd name="T39" fmla="*/ 80 h 344"/>
              <a:gd name="T40" fmla="*/ 43 w 360"/>
              <a:gd name="T41" fmla="*/ 80 h 344"/>
              <a:gd name="T42" fmla="*/ 87 w 360"/>
              <a:gd name="T43" fmla="*/ 40 h 344"/>
              <a:gd name="T44" fmla="*/ 44 w 360"/>
              <a:gd name="T45" fmla="*/ 0 h 344"/>
              <a:gd name="T46" fmla="*/ 5 w 360"/>
              <a:gd name="T47" fmla="*/ 344 h 344"/>
              <a:gd name="T48" fmla="*/ 82 w 360"/>
              <a:gd name="T49" fmla="*/ 344 h 344"/>
              <a:gd name="T50" fmla="*/ 82 w 360"/>
              <a:gd name="T51" fmla="*/ 112 h 344"/>
              <a:gd name="T52" fmla="*/ 5 w 360"/>
              <a:gd name="T53" fmla="*/ 112 h 344"/>
              <a:gd name="T54" fmla="*/ 5 w 360"/>
              <a:gd name="T55"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344">
                <a:moveTo>
                  <a:pt x="360" y="211"/>
                </a:moveTo>
                <a:cubicBezTo>
                  <a:pt x="360" y="344"/>
                  <a:pt x="360" y="344"/>
                  <a:pt x="360" y="344"/>
                </a:cubicBezTo>
                <a:cubicBezTo>
                  <a:pt x="283" y="344"/>
                  <a:pt x="283" y="344"/>
                  <a:pt x="283" y="344"/>
                </a:cubicBezTo>
                <a:cubicBezTo>
                  <a:pt x="283" y="220"/>
                  <a:pt x="283" y="220"/>
                  <a:pt x="283" y="220"/>
                </a:cubicBezTo>
                <a:cubicBezTo>
                  <a:pt x="283" y="189"/>
                  <a:pt x="272" y="167"/>
                  <a:pt x="244" y="167"/>
                </a:cubicBezTo>
                <a:cubicBezTo>
                  <a:pt x="222" y="167"/>
                  <a:pt x="210" y="182"/>
                  <a:pt x="204" y="196"/>
                </a:cubicBezTo>
                <a:cubicBezTo>
                  <a:pt x="202" y="201"/>
                  <a:pt x="202" y="207"/>
                  <a:pt x="202" y="214"/>
                </a:cubicBezTo>
                <a:cubicBezTo>
                  <a:pt x="202" y="344"/>
                  <a:pt x="202" y="344"/>
                  <a:pt x="202" y="344"/>
                </a:cubicBezTo>
                <a:cubicBezTo>
                  <a:pt x="124" y="344"/>
                  <a:pt x="124" y="344"/>
                  <a:pt x="124" y="344"/>
                </a:cubicBezTo>
                <a:cubicBezTo>
                  <a:pt x="124" y="344"/>
                  <a:pt x="125" y="134"/>
                  <a:pt x="124" y="112"/>
                </a:cubicBezTo>
                <a:cubicBezTo>
                  <a:pt x="202" y="112"/>
                  <a:pt x="202" y="112"/>
                  <a:pt x="202" y="112"/>
                </a:cubicBezTo>
                <a:cubicBezTo>
                  <a:pt x="202" y="145"/>
                  <a:pt x="202" y="145"/>
                  <a:pt x="202" y="145"/>
                </a:cubicBezTo>
                <a:cubicBezTo>
                  <a:pt x="201" y="145"/>
                  <a:pt x="201" y="145"/>
                  <a:pt x="201" y="146"/>
                </a:cubicBezTo>
                <a:cubicBezTo>
                  <a:pt x="202" y="146"/>
                  <a:pt x="202" y="146"/>
                  <a:pt x="202" y="146"/>
                </a:cubicBezTo>
                <a:cubicBezTo>
                  <a:pt x="202" y="145"/>
                  <a:pt x="202" y="145"/>
                  <a:pt x="202" y="145"/>
                </a:cubicBezTo>
                <a:cubicBezTo>
                  <a:pt x="212" y="129"/>
                  <a:pt x="230" y="106"/>
                  <a:pt x="271" y="106"/>
                </a:cubicBezTo>
                <a:cubicBezTo>
                  <a:pt x="322" y="106"/>
                  <a:pt x="360" y="140"/>
                  <a:pt x="360" y="211"/>
                </a:cubicBezTo>
                <a:close/>
                <a:moveTo>
                  <a:pt x="44" y="0"/>
                </a:moveTo>
                <a:cubicBezTo>
                  <a:pt x="17" y="0"/>
                  <a:pt x="0" y="17"/>
                  <a:pt x="0" y="40"/>
                </a:cubicBezTo>
                <a:cubicBezTo>
                  <a:pt x="0" y="62"/>
                  <a:pt x="17" y="80"/>
                  <a:pt x="43" y="80"/>
                </a:cubicBezTo>
                <a:cubicBezTo>
                  <a:pt x="43" y="80"/>
                  <a:pt x="43" y="80"/>
                  <a:pt x="43" y="80"/>
                </a:cubicBezTo>
                <a:cubicBezTo>
                  <a:pt x="70" y="80"/>
                  <a:pt x="87" y="62"/>
                  <a:pt x="87" y="40"/>
                </a:cubicBezTo>
                <a:cubicBezTo>
                  <a:pt x="86" y="17"/>
                  <a:pt x="70" y="0"/>
                  <a:pt x="44" y="0"/>
                </a:cubicBezTo>
                <a:close/>
                <a:moveTo>
                  <a:pt x="5" y="344"/>
                </a:moveTo>
                <a:cubicBezTo>
                  <a:pt x="82" y="344"/>
                  <a:pt x="82" y="344"/>
                  <a:pt x="82" y="344"/>
                </a:cubicBezTo>
                <a:cubicBezTo>
                  <a:pt x="82" y="112"/>
                  <a:pt x="82" y="112"/>
                  <a:pt x="82" y="112"/>
                </a:cubicBezTo>
                <a:cubicBezTo>
                  <a:pt x="5" y="112"/>
                  <a:pt x="5" y="112"/>
                  <a:pt x="5" y="112"/>
                </a:cubicBezTo>
                <a:lnTo>
                  <a:pt x="5" y="344"/>
                </a:lnTo>
                <a:close/>
              </a:path>
            </a:pathLst>
          </a:custGeom>
          <a:solidFill>
            <a:srgbClr val="1D87BD"/>
          </a:solidFill>
          <a:ln>
            <a:noFill/>
          </a:ln>
        </p:spPr>
        <p:txBody>
          <a:bodyPr vert="horz" wrap="square" lIns="91440" tIns="45720" rIns="91440" bIns="0" numCol="1" anchor="t" anchorCtr="0" compatLnSpc="1">
            <a:prstTxWarp prst="textNoShape">
              <a:avLst/>
            </a:prstTxWarp>
          </a:bodyPr>
          <a:lstStyle/>
          <a:p>
            <a:endParaRPr lang="fr-FR">
              <a:solidFill>
                <a:srgbClr val="383934"/>
              </a:solidFill>
            </a:endParaRPr>
          </a:p>
        </p:txBody>
      </p:sp>
      <p:sp>
        <p:nvSpPr>
          <p:cNvPr id="55" name="Text Placeholder 13"/>
          <p:cNvSpPr>
            <a:spLocks noGrp="1"/>
          </p:cNvSpPr>
          <p:nvPr>
            <p:ph type="body" sz="quarter" idx="71" hasCustomPrompt="1"/>
          </p:nvPr>
        </p:nvSpPr>
        <p:spPr>
          <a:xfrm>
            <a:off x="904356" y="2339293"/>
            <a:ext cx="4680000" cy="192393"/>
          </a:xfrm>
          <a:prstGeom prst="rect">
            <a:avLst/>
          </a:prstGeom>
        </p:spPr>
        <p:txBody>
          <a:bodyPr wrap="square" t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kern="1200" baseline="0" dirty="0" smtClean="0">
                <a:solidFill>
                  <a:schemeClr val="tx1"/>
                </a:solidFill>
                <a:latin typeface="Arial" panose="020B0604020202020204" pitchFamily="34" charset="0"/>
                <a:ea typeface="+mn-ea"/>
                <a:cs typeface="+mn-cs"/>
              </a:defRPr>
            </a:lvl1pPr>
          </a:lstStyle>
          <a:p>
            <a:pPr lvl="0"/>
            <a:r>
              <a:rPr lang="fr-FR" dirty="0"/>
              <a:t>Mob. : +33(0)6 00 00 00 00</a:t>
            </a:r>
          </a:p>
        </p:txBody>
      </p:sp>
      <p:sp>
        <p:nvSpPr>
          <p:cNvPr id="59" name="Text Placeholder 13"/>
          <p:cNvSpPr>
            <a:spLocks noGrp="1"/>
          </p:cNvSpPr>
          <p:nvPr>
            <p:ph type="body" sz="quarter" idx="72" hasCustomPrompt="1"/>
          </p:nvPr>
        </p:nvSpPr>
        <p:spPr>
          <a:xfrm>
            <a:off x="904356" y="3625564"/>
            <a:ext cx="4680000" cy="192393"/>
          </a:xfrm>
          <a:prstGeom prst="rect">
            <a:avLst/>
          </a:prstGeom>
        </p:spPr>
        <p:txBody>
          <a:bodyPr wrap="square" t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kern="1200" baseline="0" dirty="0" smtClean="0">
                <a:solidFill>
                  <a:schemeClr val="tx1"/>
                </a:solidFill>
                <a:latin typeface="Arial" panose="020B0604020202020204" pitchFamily="34" charset="0"/>
                <a:ea typeface="+mn-ea"/>
                <a:cs typeface="+mn-cs"/>
              </a:defRPr>
            </a:lvl1pPr>
          </a:lstStyle>
          <a:p>
            <a:pPr lvl="0"/>
            <a:r>
              <a:rPr lang="fr-FR" dirty="0"/>
              <a:t>mail@eurogroupconsulting.fr</a:t>
            </a:r>
          </a:p>
        </p:txBody>
      </p:sp>
      <p:sp>
        <p:nvSpPr>
          <p:cNvPr id="60" name="Text Placeholder 13"/>
          <p:cNvSpPr>
            <a:spLocks noGrp="1"/>
          </p:cNvSpPr>
          <p:nvPr>
            <p:ph type="body" sz="quarter" idx="73" hasCustomPrompt="1"/>
          </p:nvPr>
        </p:nvSpPr>
        <p:spPr>
          <a:xfrm>
            <a:off x="904356" y="3844052"/>
            <a:ext cx="4680000" cy="192393"/>
          </a:xfrm>
          <a:prstGeom prst="rect">
            <a:avLst/>
          </a:prstGeom>
        </p:spPr>
        <p:txBody>
          <a:bodyPr wrap="square" t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kern="1200" baseline="0" dirty="0" smtClean="0">
                <a:solidFill>
                  <a:schemeClr val="tx1"/>
                </a:solidFill>
                <a:latin typeface="Arial" panose="020B0604020202020204" pitchFamily="34" charset="0"/>
                <a:ea typeface="+mn-ea"/>
                <a:cs typeface="+mn-cs"/>
              </a:defRPr>
            </a:lvl1pPr>
          </a:lstStyle>
          <a:p>
            <a:pPr lvl="0"/>
            <a:r>
              <a:rPr lang="fr-FR" dirty="0"/>
              <a:t>Mob. : +33(0)6 00 00 00 00</a:t>
            </a:r>
          </a:p>
        </p:txBody>
      </p:sp>
      <p:sp>
        <p:nvSpPr>
          <p:cNvPr id="46" name="Rectangle 45"/>
          <p:cNvSpPr/>
          <p:nvPr userDrawn="1"/>
        </p:nvSpPr>
        <p:spPr>
          <a:xfrm>
            <a:off x="7785955" y="4307576"/>
            <a:ext cx="1573090" cy="830997"/>
          </a:xfrm>
          <a:prstGeom prst="rect">
            <a:avLst/>
          </a:prstGeom>
        </p:spPr>
        <p:txBody>
          <a:bodyPr wrap="square">
            <a:spAutoFit/>
          </a:bodyPr>
          <a:lstStyle/>
          <a:p>
            <a:pPr defTabSz="521437">
              <a:spcBef>
                <a:spcPct val="50000"/>
              </a:spcBef>
            </a:pPr>
            <a:r>
              <a:rPr lang="fr-FR" sz="800" dirty="0">
                <a:solidFill>
                  <a:srgbClr val="B20E10"/>
                </a:solidFill>
                <a:cs typeface="Arial" panose="020B0604020202020204" pitchFamily="34" charset="0"/>
              </a:rPr>
              <a:t>EUROGROUP CONSULTING </a:t>
            </a:r>
            <a:r>
              <a:rPr lang="fr-FR" sz="800" dirty="0">
                <a:solidFill>
                  <a:srgbClr val="383934"/>
                </a:solidFill>
                <a:cs typeface="Arial" panose="020B0604020202020204" pitchFamily="34" charset="0"/>
              </a:rPr>
              <a:t>est membre fondateur de </a:t>
            </a:r>
            <a:r>
              <a:rPr lang="fr-FR" sz="800" dirty="0" err="1">
                <a:solidFill>
                  <a:srgbClr val="B20E10"/>
                </a:solidFill>
                <a:cs typeface="Arial" panose="020B0604020202020204" pitchFamily="34" charset="0"/>
              </a:rPr>
              <a:t>NextContinent</a:t>
            </a:r>
            <a:r>
              <a:rPr lang="fr-FR" sz="800" dirty="0">
                <a:solidFill>
                  <a:srgbClr val="B20E10"/>
                </a:solidFill>
                <a:cs typeface="Arial" panose="020B0604020202020204" pitchFamily="34" charset="0"/>
              </a:rPr>
              <a:t>, un réseau international de cabinets de conseil, </a:t>
            </a:r>
            <a:r>
              <a:rPr lang="fr-FR" sz="800" dirty="0">
                <a:solidFill>
                  <a:srgbClr val="383934"/>
                </a:solidFill>
                <a:cs typeface="Arial" panose="020B0604020202020204" pitchFamily="34" charset="0"/>
              </a:rPr>
              <a:t>indépendant et d’essence européenne.</a:t>
            </a:r>
          </a:p>
        </p:txBody>
      </p:sp>
      <p:pic>
        <p:nvPicPr>
          <p:cNvPr id="47" name="Picture 4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80670" y="3590605"/>
            <a:ext cx="1653479" cy="646924"/>
          </a:xfrm>
          <a:prstGeom prst="rect">
            <a:avLst/>
          </a:prstGeom>
        </p:spPr>
      </p:pic>
      <p:sp>
        <p:nvSpPr>
          <p:cNvPr id="45"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 contacts</a:t>
            </a:r>
          </a:p>
        </p:txBody>
      </p:sp>
      <p:sp>
        <p:nvSpPr>
          <p:cNvPr id="3" name="Rectangle 2">
            <a:hlinkClick r:id="rId6"/>
          </p:cNvPr>
          <p:cNvSpPr/>
          <p:nvPr userDrawn="1"/>
        </p:nvSpPr>
        <p:spPr>
          <a:xfrm>
            <a:off x="3314700" y="6038821"/>
            <a:ext cx="3159037" cy="3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20E10"/>
              </a:solidFill>
            </a:endParaRPr>
          </a:p>
        </p:txBody>
      </p:sp>
      <p:grpSp>
        <p:nvGrpSpPr>
          <p:cNvPr id="48" name="Group 45"/>
          <p:cNvGrpSpPr/>
          <p:nvPr userDrawn="1"/>
        </p:nvGrpSpPr>
        <p:grpSpPr>
          <a:xfrm>
            <a:off x="344488" y="6560415"/>
            <a:ext cx="1345776" cy="216623"/>
            <a:chOff x="1667390" y="5261506"/>
            <a:chExt cx="2969477" cy="477982"/>
          </a:xfrm>
        </p:grpSpPr>
        <p:sp>
          <p:nvSpPr>
            <p:cNvPr id="49"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0"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1"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6"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7"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8"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9"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0"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1"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2"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3"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4"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5"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6"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7"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8"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9"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0"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1"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57"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58"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1E6352A5-D9DA-4247-B19A-2AA8D9618001}" type="datetime1">
              <a:rPr lang="fr-FR" smtClean="0">
                <a:solidFill>
                  <a:srgbClr val="383934"/>
                </a:solidFill>
              </a:rPr>
              <a:pPr/>
              <a:t>09/06/2017</a:t>
            </a:fld>
            <a:endParaRPr lang="fr-FR" dirty="0">
              <a:solidFill>
                <a:srgbClr val="383934"/>
              </a:solidFill>
            </a:endParaRPr>
          </a:p>
        </p:txBody>
      </p:sp>
      <p:sp>
        <p:nvSpPr>
          <p:cNvPr id="43"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2629160941"/>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ver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137"/>
          <a:stretch/>
        </p:blipFill>
        <p:spPr>
          <a:xfrm>
            <a:off x="0" y="0"/>
            <a:ext cx="4403100" cy="6858000"/>
          </a:xfrm>
          <a:prstGeom prst="rect">
            <a:avLst/>
          </a:prstGeom>
        </p:spPr>
      </p:pic>
      <p:sp>
        <p:nvSpPr>
          <p:cNvPr id="94" name="Text Placeholder 2"/>
          <p:cNvSpPr>
            <a:spLocks noGrp="1"/>
          </p:cNvSpPr>
          <p:nvPr>
            <p:ph type="body" sz="quarter" idx="10" hasCustomPrompt="1"/>
          </p:nvPr>
        </p:nvSpPr>
        <p:spPr>
          <a:xfrm>
            <a:off x="4626322" y="409882"/>
            <a:ext cx="4935192" cy="978729"/>
          </a:xfrm>
          <a:prstGeom prst="rect">
            <a:avLst/>
          </a:prstGeom>
        </p:spPr>
        <p:txBody>
          <a:bodyPr wrap="square" anchor="b" anchorCtr="0">
            <a:spAutoFit/>
          </a:bodyPr>
          <a:lstStyle>
            <a:lvl1pPr marL="0" indent="0">
              <a:lnSpc>
                <a:spcPct val="90000"/>
              </a:lnSpc>
              <a:buNone/>
              <a:defRPr sz="3200" b="1" spc="-50" baseline="0">
                <a:solidFill>
                  <a:schemeClr val="tx1"/>
                </a:solidFill>
                <a:latin typeface="Arial" pitchFamily="34" charset="0"/>
                <a:cs typeface="Arial" pitchFamily="34" charset="0"/>
              </a:defRPr>
            </a:lvl1pPr>
          </a:lstStyle>
          <a:p>
            <a:pPr lvl="0"/>
            <a:r>
              <a:rPr lang="en-US" dirty="0" err="1"/>
              <a:t>Titre</a:t>
            </a:r>
            <a:r>
              <a:rPr lang="en-US" dirty="0"/>
              <a:t> de la </a:t>
            </a:r>
            <a:br>
              <a:rPr lang="en-US" dirty="0"/>
            </a:br>
            <a:r>
              <a:rPr lang="en-US" dirty="0" err="1"/>
              <a:t>présentation</a:t>
            </a:r>
            <a:r>
              <a:rPr lang="en-US" dirty="0"/>
              <a:t>.</a:t>
            </a:r>
          </a:p>
        </p:txBody>
      </p:sp>
      <p:sp>
        <p:nvSpPr>
          <p:cNvPr id="96" name="Text Placeholder 95"/>
          <p:cNvSpPr>
            <a:spLocks noGrp="1"/>
          </p:cNvSpPr>
          <p:nvPr>
            <p:ph type="body" sz="quarter" idx="11" hasCustomPrompt="1"/>
          </p:nvPr>
        </p:nvSpPr>
        <p:spPr>
          <a:xfrm>
            <a:off x="4626768" y="1579082"/>
            <a:ext cx="4934746" cy="278538"/>
          </a:xfrm>
          <a:prstGeom prst="rect">
            <a:avLst/>
          </a:prstGeom>
        </p:spPr>
        <p:txBody>
          <a:bodyPr wrap="square">
            <a:spAutoFit/>
          </a:bodyPr>
          <a:lstStyle>
            <a:lvl1pPr marL="0" indent="0">
              <a:buNone/>
              <a:defRPr sz="1100" baseline="0">
                <a:solidFill>
                  <a:schemeClr val="tx1"/>
                </a:solidFill>
                <a:latin typeface="Arial" panose="020B0604020202020204" pitchFamily="34" charset="0"/>
              </a:defRPr>
            </a:lvl1pPr>
          </a:lstStyle>
          <a:p>
            <a:pPr lvl="0"/>
            <a:r>
              <a:rPr lang="fr-FR" dirty="0"/>
              <a:t>Sous-titre de la proposition commerciale</a:t>
            </a:r>
          </a:p>
        </p:txBody>
      </p:sp>
      <p:sp>
        <p:nvSpPr>
          <p:cNvPr id="97" name="Text Placeholder 95"/>
          <p:cNvSpPr>
            <a:spLocks noGrp="1"/>
          </p:cNvSpPr>
          <p:nvPr>
            <p:ph type="body" sz="quarter" idx="12" hasCustomPrompt="1"/>
          </p:nvPr>
        </p:nvSpPr>
        <p:spPr>
          <a:xfrm>
            <a:off x="4626767" y="2258917"/>
            <a:ext cx="4934747" cy="223700"/>
          </a:xfrm>
          <a:prstGeom prst="rect">
            <a:avLst/>
          </a:prstGeom>
        </p:spPr>
        <p:txBody>
          <a:bodyPr>
            <a:noAutofit/>
          </a:bodyPr>
          <a:lstStyle>
            <a:lvl1pPr marL="0" indent="0">
              <a:buNone/>
              <a:defRPr sz="1100" i="1" baseline="0">
                <a:solidFill>
                  <a:schemeClr val="accent6"/>
                </a:solidFill>
                <a:latin typeface="Arial" panose="020B0604020202020204" pitchFamily="34" charset="0"/>
              </a:defRPr>
            </a:lvl1pPr>
          </a:lstStyle>
          <a:p>
            <a:r>
              <a:rPr lang="fr-FR" dirty="0"/>
              <a:t>Lot 1 N° XXXXXX</a:t>
            </a:r>
          </a:p>
        </p:txBody>
      </p:sp>
      <p:sp>
        <p:nvSpPr>
          <p:cNvPr id="50" name="Text Placeholder 95"/>
          <p:cNvSpPr>
            <a:spLocks noGrp="1"/>
          </p:cNvSpPr>
          <p:nvPr>
            <p:ph type="body" sz="quarter" idx="14" hasCustomPrompt="1"/>
          </p:nvPr>
        </p:nvSpPr>
        <p:spPr>
          <a:xfrm>
            <a:off x="4626767" y="2508744"/>
            <a:ext cx="1650895" cy="249827"/>
          </a:xfrm>
          <a:prstGeom prst="rect">
            <a:avLst/>
          </a:prstGeom>
        </p:spPr>
        <p:txBody>
          <a:bodyPr>
            <a:noAutofit/>
          </a:bodyPr>
          <a:lstStyle>
            <a:lvl1pPr marL="0" indent="0">
              <a:buNone/>
              <a:defRPr sz="1000" i="1" baseline="0">
                <a:solidFill>
                  <a:schemeClr val="tx1"/>
                </a:solidFill>
                <a:latin typeface="Arial" panose="020B0604020202020204" pitchFamily="34" charset="0"/>
              </a:defRPr>
            </a:lvl1pPr>
          </a:lstStyle>
          <a:p>
            <a:r>
              <a:rPr lang="fr-FR" dirty="0"/>
              <a:t>Paris, le 00 mois 2014</a:t>
            </a:r>
          </a:p>
        </p:txBody>
      </p:sp>
      <p:sp>
        <p:nvSpPr>
          <p:cNvPr id="54" name="Picture Placeholder 98"/>
          <p:cNvSpPr>
            <a:spLocks noGrp="1"/>
          </p:cNvSpPr>
          <p:nvPr>
            <p:ph type="pic" sz="quarter" idx="15" hasCustomPrompt="1"/>
          </p:nvPr>
        </p:nvSpPr>
        <p:spPr>
          <a:xfrm>
            <a:off x="4626321" y="3231547"/>
            <a:ext cx="1251032" cy="685341"/>
          </a:xfrm>
          <a:prstGeom prst="rect">
            <a:avLst/>
          </a:prstGeom>
        </p:spPr>
        <p:txBody>
          <a:bodyPr/>
          <a:lstStyle>
            <a:lvl1pPr marL="0" indent="0">
              <a:buNone/>
              <a:defRPr sz="1800">
                <a:solidFill>
                  <a:schemeClr val="tx2">
                    <a:lumMod val="25000"/>
                    <a:lumOff val="75000"/>
                  </a:schemeClr>
                </a:solidFill>
                <a:latin typeface="Arial" panose="020B0604020202020204" pitchFamily="34" charset="0"/>
              </a:defRPr>
            </a:lvl1pPr>
          </a:lstStyle>
          <a:p>
            <a:r>
              <a:rPr lang="fr-FR" dirty="0"/>
              <a:t>Logo du partenaire</a:t>
            </a:r>
          </a:p>
        </p:txBody>
      </p:sp>
      <p:sp>
        <p:nvSpPr>
          <p:cNvPr id="55" name="Picture Placeholder 98"/>
          <p:cNvSpPr>
            <a:spLocks noGrp="1"/>
          </p:cNvSpPr>
          <p:nvPr>
            <p:ph type="pic" sz="quarter" idx="16" hasCustomPrompt="1"/>
          </p:nvPr>
        </p:nvSpPr>
        <p:spPr>
          <a:xfrm>
            <a:off x="6703819" y="3231546"/>
            <a:ext cx="1251032" cy="685341"/>
          </a:xfrm>
          <a:prstGeom prst="rect">
            <a:avLst/>
          </a:prstGeom>
        </p:spPr>
        <p:txBody>
          <a:bodyPr/>
          <a:lstStyle>
            <a:lvl1pPr marL="0" indent="0">
              <a:buNone/>
              <a:defRPr sz="2000" baseline="0">
                <a:solidFill>
                  <a:schemeClr val="tx2">
                    <a:lumMod val="25000"/>
                    <a:lumOff val="75000"/>
                  </a:schemeClr>
                </a:solidFill>
                <a:latin typeface="Arial" panose="020B0604020202020204" pitchFamily="34" charset="0"/>
              </a:defRPr>
            </a:lvl1pPr>
          </a:lstStyle>
          <a:p>
            <a:r>
              <a:rPr lang="fr-FR" dirty="0"/>
              <a:t>Logo du client</a:t>
            </a:r>
          </a:p>
        </p:txBody>
      </p:sp>
      <p:grpSp>
        <p:nvGrpSpPr>
          <p:cNvPr id="35" name="Groupe 56"/>
          <p:cNvGrpSpPr/>
          <p:nvPr/>
        </p:nvGrpSpPr>
        <p:grpSpPr>
          <a:xfrm>
            <a:off x="707154" y="5843473"/>
            <a:ext cx="2928049" cy="471314"/>
            <a:chOff x="721663" y="6029980"/>
            <a:chExt cx="2055017" cy="330786"/>
          </a:xfrm>
          <a:solidFill>
            <a:schemeClr val="bg1"/>
          </a:solidFill>
        </p:grpSpPr>
        <p:sp>
          <p:nvSpPr>
            <p:cNvPr id="37" name="Freeform 6"/>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8" name="Freeform 7"/>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9" name="Freeform 8"/>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0" name="Freeform 9"/>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1" name="Freeform 10"/>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2" name="Freeform 11"/>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3" name="Freeform 12"/>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4" name="Freeform 13"/>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5" name="Freeform 14"/>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6" name="Freeform 15"/>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7" name="Freeform 16"/>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8" name="Freeform 17"/>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9" name="Freeform 18"/>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1" name="Freeform 19"/>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3" name="Freeform 20"/>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6" name="Freeform 21"/>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7" name="Freeform 22"/>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8" name="Freeform 23"/>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9" name="Freeform 24"/>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pic>
        <p:nvPicPr>
          <p:cNvPr id="36" name="Image 1" descr="L'art de la mobilis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635" y="6173521"/>
            <a:ext cx="2523465" cy="141266"/>
          </a:xfrm>
          <a:prstGeom prst="rect">
            <a:avLst/>
          </a:prstGeom>
          <a:solidFill>
            <a:schemeClr val="bg1"/>
          </a:solidFill>
        </p:spPr>
      </p:pic>
      <p:sp>
        <p:nvSpPr>
          <p:cNvPr id="60" name="TextBox 59"/>
          <p:cNvSpPr txBox="1"/>
          <p:nvPr userDrawn="1"/>
        </p:nvSpPr>
        <p:spPr>
          <a:xfrm>
            <a:off x="4626320" y="6520364"/>
            <a:ext cx="4935193" cy="276999"/>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 b="0" i="1" u="none" strike="noStrike" kern="1200" cap="none" spc="0" normalizeH="0" baseline="0" noProof="0" dirty="0">
                <a:ln>
                  <a:noFill/>
                </a:ln>
                <a:solidFill>
                  <a:schemeClr val="tx1">
                    <a:lumMod val="20000"/>
                    <a:lumOff val="80000"/>
                  </a:schemeClr>
                </a:solidFill>
                <a:effectLst/>
                <a:uLnTx/>
                <a:uFillTx/>
                <a:latin typeface="Arial" panose="020B0604020202020204" pitchFamily="34" charset="0"/>
                <a:ea typeface="+mn-ea"/>
                <a:cs typeface="Arial" panose="020B0604020202020204" pitchFamily="34" charset="0"/>
              </a:rPr>
              <a:t>Les informations du présent document sont exclusivement adressées au(x) destinataire(s). Elles peuvent contenir des informations confidentielles, protégées par un secret professionnel et restent la propriété exclusive d’EUROGROUP CONSULTING. Reproduction interdite.</a:t>
            </a:r>
          </a:p>
        </p:txBody>
      </p:sp>
    </p:spTree>
    <p:extLst>
      <p:ext uri="{BB962C8B-B14F-4D97-AF65-F5344CB8AC3E}">
        <p14:creationId xmlns:p14="http://schemas.microsoft.com/office/powerpoint/2010/main" val="199657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 calcmode="lin" valueType="num">
                                      <p:cBhvr additive="base">
                                        <p:cTn id="7" dur="750" fill="hold"/>
                                        <p:tgtEl>
                                          <p:spTgt spid="9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9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tmplLst>
          <p:tmpl lvl="1">
            <p:tnLst>
              <p:par>
                <p:cTn presetID="2" presetClass="entr" presetSubtype="8" decel="100000"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750" fill="hold"/>
                        <p:tgtEl>
                          <p:spTgt spid="94"/>
                        </p:tgtEl>
                        <p:attrNameLst>
                          <p:attrName>ppt_x</p:attrName>
                        </p:attrNameLst>
                      </p:cBhvr>
                      <p:tavLst>
                        <p:tav tm="0">
                          <p:val>
                            <p:strVal val="0-#ppt_w/2"/>
                          </p:val>
                        </p:tav>
                        <p:tav tm="100000">
                          <p:val>
                            <p:strVal val="#ppt_x"/>
                          </p:val>
                        </p:tav>
                      </p:tavLst>
                    </p:anim>
                    <p:anim calcmode="lin" valueType="num">
                      <p:cBhvr additive="base">
                        <p:cTn dur="750" fill="hold"/>
                        <p:tgtEl>
                          <p:spTgt spid="94"/>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pos="278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V (Single)">
    <p:spTree>
      <p:nvGrpSpPr>
        <p:cNvPr id="1" name=""/>
        <p:cNvGrpSpPr/>
        <p:nvPr/>
      </p:nvGrpSpPr>
      <p:grpSpPr>
        <a:xfrm>
          <a:off x="0" y="0"/>
          <a:ext cx="0" cy="0"/>
          <a:chOff x="0" y="0"/>
          <a:chExt cx="0" cy="0"/>
        </a:xfrm>
      </p:grpSpPr>
      <p:sp>
        <p:nvSpPr>
          <p:cNvPr id="43" name="Text Placeholder 13"/>
          <p:cNvSpPr>
            <a:spLocks noGrp="1"/>
          </p:cNvSpPr>
          <p:nvPr>
            <p:ph type="body" sz="quarter" idx="51" hasCustomPrompt="1"/>
          </p:nvPr>
        </p:nvSpPr>
        <p:spPr>
          <a:xfrm>
            <a:off x="351906" y="1533108"/>
            <a:ext cx="2181166" cy="212366"/>
          </a:xfrm>
          <a:prstGeom prst="rect">
            <a:avLst/>
          </a:prstGeom>
        </p:spPr>
        <p:txBody>
          <a:bodyPr wrap="square" lIns="0"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Secteurs d’activité</a:t>
            </a:r>
          </a:p>
        </p:txBody>
      </p:sp>
      <p:sp>
        <p:nvSpPr>
          <p:cNvPr id="14" name="Text Placeholder 15"/>
          <p:cNvSpPr>
            <a:spLocks noGrp="1"/>
          </p:cNvSpPr>
          <p:nvPr>
            <p:ph type="body" sz="quarter" idx="39" hasCustomPrompt="1"/>
          </p:nvPr>
        </p:nvSpPr>
        <p:spPr>
          <a:xfrm>
            <a:off x="1644072" y="112513"/>
            <a:ext cx="5829877" cy="322444"/>
          </a:xfrm>
          <a:prstGeom prst="rect">
            <a:avLst/>
          </a:prstGeom>
        </p:spPr>
        <p:txBody>
          <a:bodyPr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Prénom - Nom</a:t>
            </a:r>
          </a:p>
        </p:txBody>
      </p:sp>
      <p:sp>
        <p:nvSpPr>
          <p:cNvPr id="34" name="Picture Placeholder 4"/>
          <p:cNvSpPr>
            <a:spLocks noGrp="1"/>
          </p:cNvSpPr>
          <p:nvPr>
            <p:ph type="pic" sz="quarter" idx="46" hasCustomPrompt="1"/>
          </p:nvPr>
        </p:nvSpPr>
        <p:spPr>
          <a:xfrm>
            <a:off x="351906" y="112513"/>
            <a:ext cx="1188000" cy="1344812"/>
          </a:xfrm>
          <a:prstGeom prst="rect">
            <a:avLst/>
          </a:prstGeom>
        </p:spPr>
        <p:txBody>
          <a:bodyPr/>
          <a:lstStyle>
            <a:lvl1pPr marL="0" indent="0">
              <a:buNone/>
              <a:defRPr sz="2000" b="1" spc="-150">
                <a:solidFill>
                  <a:schemeClr val="tx1">
                    <a:lumMod val="25000"/>
                    <a:lumOff val="75000"/>
                  </a:schemeClr>
                </a:solidFill>
                <a:latin typeface="+mj-lt"/>
              </a:defRPr>
            </a:lvl1pPr>
          </a:lstStyle>
          <a:p>
            <a:r>
              <a:rPr lang="fr-FR" dirty="0"/>
              <a:t>Ajoutez une image</a:t>
            </a:r>
          </a:p>
        </p:txBody>
      </p:sp>
      <p:sp>
        <p:nvSpPr>
          <p:cNvPr id="38" name="Text Placeholder 13"/>
          <p:cNvSpPr>
            <a:spLocks noGrp="1"/>
          </p:cNvSpPr>
          <p:nvPr>
            <p:ph type="body" sz="quarter" idx="45" hasCustomPrompt="1"/>
          </p:nvPr>
        </p:nvSpPr>
        <p:spPr>
          <a:xfrm>
            <a:off x="1644072" y="451572"/>
            <a:ext cx="3354621" cy="240066"/>
          </a:xfrm>
          <a:prstGeom prst="rect">
            <a:avLst/>
          </a:prstGeom>
        </p:spPr>
        <p:txBody>
          <a:bodyPr tIns="0" anchor="b">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4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Titre</a:t>
            </a:r>
          </a:p>
        </p:txBody>
      </p:sp>
      <p:sp>
        <p:nvSpPr>
          <p:cNvPr id="39" name="Text Placeholder 13"/>
          <p:cNvSpPr>
            <a:spLocks noGrp="1"/>
          </p:cNvSpPr>
          <p:nvPr>
            <p:ph type="body" sz="quarter" idx="49" hasCustomPrompt="1"/>
          </p:nvPr>
        </p:nvSpPr>
        <p:spPr>
          <a:xfrm>
            <a:off x="1644072" y="750937"/>
            <a:ext cx="5829877" cy="686919"/>
          </a:xfrm>
          <a:prstGeom prst="rect">
            <a:avLst/>
          </a:prstGeom>
        </p:spPr>
        <p:txBody>
          <a:bodyPr wrap="square" t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kern="1200" baseline="0" dirty="0" smtClean="0">
                <a:solidFill>
                  <a:schemeClr val="tx1"/>
                </a:solidFill>
                <a:latin typeface="Arial" panose="020B0604020202020204" pitchFamily="34" charset="0"/>
                <a:ea typeface="+mn-ea"/>
                <a:cs typeface="+mn-cs"/>
              </a:defRPr>
            </a:lvl1pPr>
          </a:lstStyle>
          <a:p>
            <a:pPr lvl="0"/>
            <a:r>
              <a:rPr lang="fr-FR" dirty="0"/>
              <a:t>Synthèse du profil (optionnel)</a:t>
            </a:r>
          </a:p>
        </p:txBody>
      </p:sp>
      <p:cxnSp>
        <p:nvCxnSpPr>
          <p:cNvPr id="8" name="Straight Connector 7"/>
          <p:cNvCxnSpPr/>
          <p:nvPr/>
        </p:nvCxnSpPr>
        <p:spPr>
          <a:xfrm>
            <a:off x="3368824" y="1519258"/>
            <a:ext cx="0" cy="4790062"/>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62" name="Text Placeholder 13"/>
          <p:cNvSpPr>
            <a:spLocks noGrp="1"/>
          </p:cNvSpPr>
          <p:nvPr>
            <p:ph type="body" sz="quarter" idx="67" hasCustomPrompt="1"/>
          </p:nvPr>
        </p:nvSpPr>
        <p:spPr>
          <a:xfrm>
            <a:off x="351906" y="3995932"/>
            <a:ext cx="2181166" cy="212366"/>
          </a:xfrm>
          <a:prstGeom prst="rect">
            <a:avLst/>
          </a:prstGeom>
        </p:spPr>
        <p:txBody>
          <a:bodyPr wrap="square" lIns="0"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Expériences professionnelles</a:t>
            </a:r>
          </a:p>
        </p:txBody>
      </p:sp>
      <p:sp>
        <p:nvSpPr>
          <p:cNvPr id="63" name="Text Placeholder 13"/>
          <p:cNvSpPr>
            <a:spLocks noGrp="1"/>
          </p:cNvSpPr>
          <p:nvPr>
            <p:ph type="body" sz="quarter" idx="68" hasCustomPrompt="1"/>
          </p:nvPr>
        </p:nvSpPr>
        <p:spPr>
          <a:xfrm>
            <a:off x="351906" y="5323649"/>
            <a:ext cx="2181166" cy="212366"/>
          </a:xfrm>
          <a:prstGeom prst="rect">
            <a:avLst/>
          </a:prstGeom>
        </p:spPr>
        <p:txBody>
          <a:bodyPr wrap="square" lIns="0"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Formation  / Certifications</a:t>
            </a:r>
          </a:p>
        </p:txBody>
      </p:sp>
      <p:sp>
        <p:nvSpPr>
          <p:cNvPr id="67" name="Text Placeholder 13"/>
          <p:cNvSpPr>
            <a:spLocks noGrp="1"/>
          </p:cNvSpPr>
          <p:nvPr>
            <p:ph type="body" sz="quarter" idx="72" hasCustomPrompt="1"/>
          </p:nvPr>
        </p:nvSpPr>
        <p:spPr>
          <a:xfrm>
            <a:off x="3622392" y="1813551"/>
            <a:ext cx="5939121" cy="200055"/>
          </a:xfrm>
          <a:prstGeom prst="rect">
            <a:avLst/>
          </a:prstGeom>
        </p:spPr>
        <p:txBody>
          <a:bodyPr wrap="square" lIns="0" tIns="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00" i="1" kern="1200" baseline="0" dirty="0" smtClean="0">
                <a:solidFill>
                  <a:schemeClr val="tx1"/>
                </a:solidFill>
                <a:latin typeface="Arial" panose="020B0604020202020204" pitchFamily="34" charset="0"/>
                <a:ea typeface="+mn-ea"/>
                <a:cs typeface="+mn-cs"/>
              </a:defRPr>
            </a:lvl1pPr>
          </a:lstStyle>
          <a:p>
            <a:pPr lvl="0"/>
            <a:r>
              <a:rPr lang="fr-FR" dirty="0"/>
              <a:t>Coller ici le tableau récapitulatif. Merci de retirer cette box, présente uniquement à titre informative</a:t>
            </a:r>
          </a:p>
        </p:txBody>
      </p:sp>
      <p:sp>
        <p:nvSpPr>
          <p:cNvPr id="69" name="Text Placeholder 13"/>
          <p:cNvSpPr>
            <a:spLocks noGrp="1"/>
          </p:cNvSpPr>
          <p:nvPr>
            <p:ph type="body" sz="quarter" idx="74" hasCustomPrompt="1"/>
          </p:nvPr>
        </p:nvSpPr>
        <p:spPr>
          <a:xfrm>
            <a:off x="351906" y="2703135"/>
            <a:ext cx="2181166" cy="212366"/>
          </a:xfrm>
          <a:prstGeom prst="rect">
            <a:avLst/>
          </a:prstGeom>
        </p:spPr>
        <p:txBody>
          <a:bodyPr wrap="square" lIns="0"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Compétences</a:t>
            </a:r>
          </a:p>
        </p:txBody>
      </p:sp>
      <p:sp>
        <p:nvSpPr>
          <p:cNvPr id="70" name="Text Placeholder 13"/>
          <p:cNvSpPr>
            <a:spLocks noGrp="1"/>
          </p:cNvSpPr>
          <p:nvPr>
            <p:ph type="body" sz="quarter" idx="75" hasCustomPrompt="1"/>
          </p:nvPr>
        </p:nvSpPr>
        <p:spPr>
          <a:xfrm>
            <a:off x="3622390" y="1533108"/>
            <a:ext cx="2181166" cy="212366"/>
          </a:xfrm>
          <a:prstGeom prst="rect">
            <a:avLst/>
          </a:prstGeom>
        </p:spPr>
        <p:txBody>
          <a:bodyPr wrap="square" lIns="0"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Références pertinentes</a:t>
            </a:r>
          </a:p>
        </p:txBody>
      </p:sp>
      <p:cxnSp>
        <p:nvCxnSpPr>
          <p:cNvPr id="71" name="Straight Connector 70"/>
          <p:cNvCxnSpPr/>
          <p:nvPr userDrawn="1"/>
        </p:nvCxnSpPr>
        <p:spPr>
          <a:xfrm>
            <a:off x="7560175" y="750937"/>
            <a:ext cx="0" cy="6991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7803665" y="621627"/>
            <a:ext cx="2102335" cy="307777"/>
          </a:xfrm>
          <a:prstGeom prst="rect">
            <a:avLst/>
          </a:prstGeom>
          <a:noFill/>
        </p:spPr>
        <p:txBody>
          <a:bodyPr wrap="square" rtlCol="0">
            <a:spAutoFit/>
          </a:bodyPr>
          <a:lstStyle/>
          <a:p>
            <a:r>
              <a:rPr lang="fr-FR" sz="1400" i="1" kern="3000" spc="-50" dirty="0">
                <a:solidFill>
                  <a:srgbClr val="B20E10"/>
                </a:solidFill>
                <a:latin typeface="Georgia" panose="02040502050405020303" pitchFamily="18" charset="0"/>
                <a:cs typeface="Arial" pitchFamily="34" charset="0"/>
              </a:rPr>
              <a:t>Langues</a:t>
            </a:r>
          </a:p>
        </p:txBody>
      </p:sp>
      <p:pic>
        <p:nvPicPr>
          <p:cNvPr id="73" name="Picture 4" descr="http://mitja.fr/IMAGES/drapeau_francais.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10129" y="997341"/>
            <a:ext cx="304800" cy="174625"/>
          </a:xfrm>
          <a:prstGeom prst="rect">
            <a:avLst/>
          </a:prstGeom>
          <a:noFill/>
          <a:extLst/>
        </p:spPr>
      </p:pic>
      <p:sp>
        <p:nvSpPr>
          <p:cNvPr id="10" name="Picture Placeholder 9"/>
          <p:cNvSpPr>
            <a:spLocks noGrp="1"/>
          </p:cNvSpPr>
          <p:nvPr>
            <p:ph type="pic" sz="quarter" idx="76" hasCustomPrompt="1"/>
          </p:nvPr>
        </p:nvSpPr>
        <p:spPr>
          <a:xfrm>
            <a:off x="8265368" y="997340"/>
            <a:ext cx="304800" cy="174625"/>
          </a:xfrm>
          <a:prstGeom prst="rect">
            <a:avLst/>
          </a:prstGeom>
        </p:spPr>
        <p:txBody>
          <a:bodyPr/>
          <a:lstStyle>
            <a:lvl1pPr marL="0" indent="0">
              <a:buNone/>
              <a:defRPr sz="200"/>
            </a:lvl1pPr>
          </a:lstStyle>
          <a:p>
            <a:r>
              <a:rPr lang="fr-FR" dirty="0"/>
              <a:t>Drapeau</a:t>
            </a:r>
          </a:p>
        </p:txBody>
      </p:sp>
      <p:sp>
        <p:nvSpPr>
          <p:cNvPr id="74" name="Picture Placeholder 9"/>
          <p:cNvSpPr>
            <a:spLocks noGrp="1"/>
          </p:cNvSpPr>
          <p:nvPr>
            <p:ph type="pic" sz="quarter" idx="77" hasCustomPrompt="1"/>
          </p:nvPr>
        </p:nvSpPr>
        <p:spPr>
          <a:xfrm>
            <a:off x="7910129" y="1263231"/>
            <a:ext cx="304800" cy="174625"/>
          </a:xfrm>
          <a:prstGeom prst="rect">
            <a:avLst/>
          </a:prstGeom>
        </p:spPr>
        <p:txBody>
          <a:bodyPr/>
          <a:lstStyle>
            <a:lvl1pPr marL="0" indent="0">
              <a:buNone/>
              <a:defRPr sz="200"/>
            </a:lvl1pPr>
          </a:lstStyle>
          <a:p>
            <a:r>
              <a:rPr lang="fr-FR" dirty="0"/>
              <a:t>Drapeau</a:t>
            </a:r>
          </a:p>
        </p:txBody>
      </p:sp>
      <p:sp>
        <p:nvSpPr>
          <p:cNvPr id="75" name="Picture Placeholder 9"/>
          <p:cNvSpPr>
            <a:spLocks noGrp="1"/>
          </p:cNvSpPr>
          <p:nvPr>
            <p:ph type="pic" sz="quarter" idx="78" hasCustomPrompt="1"/>
          </p:nvPr>
        </p:nvSpPr>
        <p:spPr>
          <a:xfrm>
            <a:off x="8265368" y="1263231"/>
            <a:ext cx="304800" cy="174625"/>
          </a:xfrm>
          <a:prstGeom prst="rect">
            <a:avLst/>
          </a:prstGeom>
        </p:spPr>
        <p:txBody>
          <a:bodyPr/>
          <a:lstStyle>
            <a:lvl1pPr marL="0" indent="0">
              <a:buNone/>
              <a:defRPr sz="200"/>
            </a:lvl1pPr>
          </a:lstStyle>
          <a:p>
            <a:r>
              <a:rPr lang="fr-FR" dirty="0"/>
              <a:t>Drapeau</a:t>
            </a:r>
          </a:p>
        </p:txBody>
      </p:sp>
      <p:sp>
        <p:nvSpPr>
          <p:cNvPr id="5" name="Espace réservé du texte 4"/>
          <p:cNvSpPr>
            <a:spLocks noGrp="1"/>
          </p:cNvSpPr>
          <p:nvPr>
            <p:ph type="body" sz="quarter" idx="87"/>
          </p:nvPr>
        </p:nvSpPr>
        <p:spPr>
          <a:xfrm>
            <a:off x="353007" y="1695450"/>
            <a:ext cx="2762250" cy="819150"/>
          </a:xfrm>
        </p:spPr>
        <p:txBody>
          <a:bodyPr lIns="0">
            <a:noAutofit/>
          </a:bodyPr>
          <a:lstStyle>
            <a:lvl1pPr marL="171450" indent="-171450">
              <a:spcBef>
                <a:spcPts val="0"/>
              </a:spcBef>
              <a:buFont typeface="Arial" panose="020B0604020202020204" pitchFamily="34" charset="0"/>
              <a:buChar char="•"/>
              <a:defRPr sz="1050">
                <a:solidFill>
                  <a:schemeClr val="tx1"/>
                </a:solidFill>
              </a:defRPr>
            </a:lvl1pPr>
            <a:lvl2pPr marL="269875" indent="-95250">
              <a:spcBef>
                <a:spcPts val="0"/>
              </a:spcBef>
              <a:buFont typeface="Courier New" panose="02070309020205020404" pitchFamily="49" charset="0"/>
              <a:buChar char="o"/>
              <a:defRPr sz="1000"/>
            </a:lvl2pPr>
            <a:lvl3pPr marL="450850" indent="-88900">
              <a:buFont typeface="Wingdings" panose="05000000000000000000" pitchFamily="2" charset="2"/>
              <a:buChar char="§"/>
              <a:defRPr sz="700"/>
            </a:lvl3pPr>
            <a:lvl4pPr>
              <a:defRPr sz="500"/>
            </a:lvl4pPr>
            <a:lvl5pPr>
              <a:defRPr sz="400"/>
            </a:lvl5pPr>
          </a:lstStyle>
          <a:p>
            <a:pPr lvl="0"/>
            <a:r>
              <a:rPr lang="fr-FR"/>
              <a:t>Modifiez les styles du texte du masque</a:t>
            </a:r>
          </a:p>
          <a:p>
            <a:pPr lvl="1"/>
            <a:r>
              <a:rPr lang="fr-FR"/>
              <a:t>Deuxième niveau</a:t>
            </a:r>
          </a:p>
          <a:p>
            <a:pPr lvl="2"/>
            <a:r>
              <a:rPr lang="fr-FR"/>
              <a:t>Troisième niveau</a:t>
            </a:r>
          </a:p>
        </p:txBody>
      </p:sp>
      <p:grpSp>
        <p:nvGrpSpPr>
          <p:cNvPr id="68" name="Group 45"/>
          <p:cNvGrpSpPr/>
          <p:nvPr userDrawn="1"/>
        </p:nvGrpSpPr>
        <p:grpSpPr>
          <a:xfrm>
            <a:off x="344488" y="6560415"/>
            <a:ext cx="1345776" cy="216623"/>
            <a:chOff x="1667390" y="5261506"/>
            <a:chExt cx="2969477" cy="477982"/>
          </a:xfrm>
        </p:grpSpPr>
        <p:sp>
          <p:nvSpPr>
            <p:cNvPr id="72"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6"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7"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8"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9"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0"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1"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2"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3"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4"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5"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6"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7"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8"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9"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0"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1"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2"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3"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46"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47"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569EB340-B7E1-449D-9A7A-52FDDCFB526C}" type="datetime1">
              <a:rPr lang="fr-FR" smtClean="0">
                <a:solidFill>
                  <a:srgbClr val="383934"/>
                </a:solidFill>
              </a:rPr>
              <a:pPr/>
              <a:t>09/06/2017</a:t>
            </a:fld>
            <a:endParaRPr lang="fr-FR" dirty="0">
              <a:solidFill>
                <a:srgbClr val="383934"/>
              </a:solidFill>
            </a:endParaRPr>
          </a:p>
        </p:txBody>
      </p:sp>
      <p:sp>
        <p:nvSpPr>
          <p:cNvPr id="49" name="Espace réservé du texte 4"/>
          <p:cNvSpPr>
            <a:spLocks noGrp="1"/>
          </p:cNvSpPr>
          <p:nvPr>
            <p:ph type="body" sz="quarter" idx="88"/>
          </p:nvPr>
        </p:nvSpPr>
        <p:spPr>
          <a:xfrm>
            <a:off x="353007" y="2860825"/>
            <a:ext cx="2762250" cy="819150"/>
          </a:xfrm>
        </p:spPr>
        <p:txBody>
          <a:bodyPr lIns="0">
            <a:noAutofit/>
          </a:bodyPr>
          <a:lstStyle>
            <a:lvl1pPr marL="171450" indent="-171450">
              <a:spcBef>
                <a:spcPts val="0"/>
              </a:spcBef>
              <a:buFont typeface="Arial" panose="020B0604020202020204" pitchFamily="34" charset="0"/>
              <a:buChar char="•"/>
              <a:defRPr sz="1050">
                <a:solidFill>
                  <a:schemeClr val="tx1"/>
                </a:solidFill>
              </a:defRPr>
            </a:lvl1pPr>
            <a:lvl2pPr marL="269875" indent="-95250">
              <a:spcBef>
                <a:spcPts val="0"/>
              </a:spcBef>
              <a:buFont typeface="Courier New" panose="02070309020205020404" pitchFamily="49" charset="0"/>
              <a:buChar char="o"/>
              <a:defRPr sz="1000"/>
            </a:lvl2pPr>
            <a:lvl3pPr marL="450850" indent="-88900">
              <a:buFont typeface="Wingdings" panose="05000000000000000000" pitchFamily="2" charset="2"/>
              <a:buChar char="§"/>
              <a:defRPr sz="700"/>
            </a:lvl3pPr>
            <a:lvl4pPr>
              <a:defRPr sz="500"/>
            </a:lvl4pPr>
            <a:lvl5pPr>
              <a:defRPr sz="400"/>
            </a:lvl5pPr>
          </a:lstStyle>
          <a:p>
            <a:pPr lvl="0"/>
            <a:r>
              <a:rPr lang="fr-FR"/>
              <a:t>Modifiez les styles du texte du masque</a:t>
            </a:r>
          </a:p>
          <a:p>
            <a:pPr lvl="1"/>
            <a:r>
              <a:rPr lang="fr-FR"/>
              <a:t>Deuxième niveau</a:t>
            </a:r>
          </a:p>
          <a:p>
            <a:pPr lvl="2"/>
            <a:r>
              <a:rPr lang="fr-FR"/>
              <a:t>Troisième niveau</a:t>
            </a:r>
          </a:p>
        </p:txBody>
      </p:sp>
      <p:sp>
        <p:nvSpPr>
          <p:cNvPr id="50" name="Espace réservé du texte 4"/>
          <p:cNvSpPr>
            <a:spLocks noGrp="1"/>
          </p:cNvSpPr>
          <p:nvPr>
            <p:ph type="body" sz="quarter" idx="89"/>
          </p:nvPr>
        </p:nvSpPr>
        <p:spPr>
          <a:xfrm>
            <a:off x="353007" y="4160070"/>
            <a:ext cx="2762250" cy="819150"/>
          </a:xfrm>
        </p:spPr>
        <p:txBody>
          <a:bodyPr lIns="0">
            <a:noAutofit/>
          </a:bodyPr>
          <a:lstStyle>
            <a:lvl1pPr marL="171450" indent="-171450">
              <a:spcBef>
                <a:spcPts val="0"/>
              </a:spcBef>
              <a:buFont typeface="Arial" panose="020B0604020202020204" pitchFamily="34" charset="0"/>
              <a:buChar char="•"/>
              <a:defRPr sz="1050">
                <a:solidFill>
                  <a:schemeClr val="tx1"/>
                </a:solidFill>
              </a:defRPr>
            </a:lvl1pPr>
            <a:lvl2pPr marL="269875" indent="-95250">
              <a:spcBef>
                <a:spcPts val="0"/>
              </a:spcBef>
              <a:buFont typeface="Courier New" panose="02070309020205020404" pitchFamily="49" charset="0"/>
              <a:buChar char="o"/>
              <a:defRPr sz="1000"/>
            </a:lvl2pPr>
            <a:lvl3pPr marL="450850" indent="-88900">
              <a:buFont typeface="Wingdings" panose="05000000000000000000" pitchFamily="2" charset="2"/>
              <a:buChar char="§"/>
              <a:defRPr sz="700"/>
            </a:lvl3pPr>
            <a:lvl4pPr>
              <a:defRPr sz="500"/>
            </a:lvl4pPr>
            <a:lvl5pPr>
              <a:defRPr sz="400"/>
            </a:lvl5pPr>
          </a:lstStyle>
          <a:p>
            <a:pPr lvl="0"/>
            <a:r>
              <a:rPr lang="fr-FR"/>
              <a:t>Modifiez les styles du texte du masque</a:t>
            </a:r>
          </a:p>
          <a:p>
            <a:pPr lvl="1"/>
            <a:r>
              <a:rPr lang="fr-FR"/>
              <a:t>Deuxième niveau</a:t>
            </a:r>
          </a:p>
          <a:p>
            <a:pPr lvl="2"/>
            <a:r>
              <a:rPr lang="fr-FR"/>
              <a:t>Troisième niveau</a:t>
            </a:r>
          </a:p>
        </p:txBody>
      </p:sp>
      <p:sp>
        <p:nvSpPr>
          <p:cNvPr id="51" name="Espace réservé du texte 4"/>
          <p:cNvSpPr>
            <a:spLocks noGrp="1"/>
          </p:cNvSpPr>
          <p:nvPr>
            <p:ph type="body" sz="quarter" idx="90"/>
          </p:nvPr>
        </p:nvSpPr>
        <p:spPr>
          <a:xfrm>
            <a:off x="353007" y="5487803"/>
            <a:ext cx="2762250" cy="819150"/>
          </a:xfrm>
        </p:spPr>
        <p:txBody>
          <a:bodyPr lIns="0">
            <a:noAutofit/>
          </a:bodyPr>
          <a:lstStyle>
            <a:lvl1pPr marL="171450" indent="-171450">
              <a:spcBef>
                <a:spcPts val="0"/>
              </a:spcBef>
              <a:buFont typeface="Arial" panose="020B0604020202020204" pitchFamily="34" charset="0"/>
              <a:buChar char="•"/>
              <a:defRPr sz="1050">
                <a:solidFill>
                  <a:schemeClr val="tx1"/>
                </a:solidFill>
              </a:defRPr>
            </a:lvl1pPr>
            <a:lvl2pPr marL="269875" indent="-95250">
              <a:spcBef>
                <a:spcPts val="0"/>
              </a:spcBef>
              <a:buFont typeface="Courier New" panose="02070309020205020404" pitchFamily="49" charset="0"/>
              <a:buChar char="o"/>
              <a:defRPr sz="1000"/>
            </a:lvl2pPr>
            <a:lvl3pPr marL="450850" indent="-88900">
              <a:buFont typeface="Wingdings" panose="05000000000000000000" pitchFamily="2" charset="2"/>
              <a:buChar char="§"/>
              <a:defRPr sz="700"/>
            </a:lvl3pPr>
            <a:lvl4pPr>
              <a:defRPr sz="500"/>
            </a:lvl4pPr>
            <a:lvl5pPr>
              <a:defRPr sz="400"/>
            </a:lvl5pPr>
          </a:lstStyle>
          <a:p>
            <a:pPr lvl="0"/>
            <a:r>
              <a:rPr lang="fr-FR"/>
              <a:t>Modifiez les styles du texte du masque</a:t>
            </a:r>
          </a:p>
          <a:p>
            <a:pPr lvl="1"/>
            <a:r>
              <a:rPr lang="fr-FR"/>
              <a:t>Deuxième niveau</a:t>
            </a:r>
          </a:p>
          <a:p>
            <a:pPr lvl="2"/>
            <a:r>
              <a:rPr lang="fr-FR"/>
              <a:t>Troisième niveau</a:t>
            </a:r>
          </a:p>
        </p:txBody>
      </p:sp>
      <p:sp>
        <p:nvSpPr>
          <p:cNvPr id="52"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426677169"/>
      </p:ext>
    </p:extLst>
  </p:cSld>
  <p:clrMapOvr>
    <a:masterClrMapping/>
  </p:clrMapOvr>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onographie">
    <p:spTree>
      <p:nvGrpSpPr>
        <p:cNvPr id="1" name=""/>
        <p:cNvGrpSpPr/>
        <p:nvPr/>
      </p:nvGrpSpPr>
      <p:grpSpPr>
        <a:xfrm>
          <a:off x="0" y="0"/>
          <a:ext cx="0" cy="0"/>
          <a:chOff x="0" y="0"/>
          <a:chExt cx="0" cy="0"/>
        </a:xfrm>
      </p:grpSpPr>
      <p:sp>
        <p:nvSpPr>
          <p:cNvPr id="110" name="Espace réservé du texte 4"/>
          <p:cNvSpPr>
            <a:spLocks noGrp="1"/>
          </p:cNvSpPr>
          <p:nvPr>
            <p:ph type="body" sz="quarter" idx="101" hasCustomPrompt="1"/>
          </p:nvPr>
        </p:nvSpPr>
        <p:spPr>
          <a:xfrm>
            <a:off x="5457397" y="2242200"/>
            <a:ext cx="4113213" cy="2539350"/>
          </a:xfrm>
        </p:spPr>
        <p:txBody>
          <a:bodyPr>
            <a:noAutofit/>
          </a:bodyPr>
          <a:lstStyle>
            <a:lvl1pPr marL="171450" indent="-171450">
              <a:buFont typeface="Arial" panose="020B0604020202020204" pitchFamily="34" charset="0"/>
              <a:buChar char="•"/>
              <a:defRPr sz="1050"/>
            </a:lvl1pPr>
            <a:lvl2pPr marL="269875" indent="-95250">
              <a:spcBef>
                <a:spcPts val="0"/>
              </a:spcBef>
              <a:buFont typeface="Courier New" panose="02070309020205020404" pitchFamily="49" charset="0"/>
              <a:buChar char="o"/>
              <a:defRPr sz="1000"/>
            </a:lvl2pPr>
            <a:lvl3pPr>
              <a:defRPr sz="700"/>
            </a:lvl3pPr>
            <a:lvl4pPr>
              <a:defRPr sz="500"/>
            </a:lvl4pPr>
            <a:lvl5pPr>
              <a:defRPr sz="400"/>
            </a:lvl5pPr>
          </a:lstStyle>
          <a:p>
            <a:pPr lvl="0"/>
            <a:r>
              <a:rPr lang="fr-FR" dirty="0"/>
              <a:t>Modifiez les styles du texte du masque</a:t>
            </a:r>
          </a:p>
          <a:p>
            <a:pPr lvl="1"/>
            <a:r>
              <a:rPr lang="fr-FR" dirty="0"/>
              <a:t>Deuxième niveau</a:t>
            </a:r>
          </a:p>
          <a:p>
            <a:pPr lvl="2"/>
            <a:r>
              <a:rPr lang="fr-FR" dirty="0"/>
              <a:t>Troisième niveau</a:t>
            </a:r>
          </a:p>
        </p:txBody>
      </p:sp>
      <p:sp>
        <p:nvSpPr>
          <p:cNvPr id="43" name="Text Placeholder 13"/>
          <p:cNvSpPr>
            <a:spLocks noGrp="1"/>
          </p:cNvSpPr>
          <p:nvPr>
            <p:ph type="body" sz="quarter" idx="51" hasCustomPrompt="1"/>
          </p:nvPr>
        </p:nvSpPr>
        <p:spPr>
          <a:xfrm>
            <a:off x="5456297" y="993810"/>
            <a:ext cx="2231324" cy="212366"/>
          </a:xfrm>
          <a:prstGeom prst="rect">
            <a:avLst/>
          </a:prstGeom>
        </p:spPr>
        <p:txBody>
          <a:bodyPr wrap="square" tIns="0">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Objectifs :</a:t>
            </a:r>
          </a:p>
        </p:txBody>
      </p:sp>
      <p:cxnSp>
        <p:nvCxnSpPr>
          <p:cNvPr id="8" name="Straight Connector 7"/>
          <p:cNvCxnSpPr/>
          <p:nvPr/>
        </p:nvCxnSpPr>
        <p:spPr>
          <a:xfrm>
            <a:off x="4664968" y="868218"/>
            <a:ext cx="0" cy="5467927"/>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66" name="Text Placeholder 13"/>
          <p:cNvSpPr>
            <a:spLocks noGrp="1"/>
          </p:cNvSpPr>
          <p:nvPr>
            <p:ph type="body" sz="quarter" idx="85" hasCustomPrompt="1"/>
          </p:nvPr>
        </p:nvSpPr>
        <p:spPr>
          <a:xfrm>
            <a:off x="5456297" y="2077041"/>
            <a:ext cx="2231324" cy="212366"/>
          </a:xfrm>
          <a:prstGeom prst="rect">
            <a:avLst/>
          </a:prstGeom>
        </p:spPr>
        <p:txBody>
          <a:bodyPr wrap="square" tIns="0">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Approche adoptée :</a:t>
            </a:r>
          </a:p>
        </p:txBody>
      </p:sp>
      <p:sp>
        <p:nvSpPr>
          <p:cNvPr id="72" name="Text Placeholder 13"/>
          <p:cNvSpPr>
            <a:spLocks noGrp="1"/>
          </p:cNvSpPr>
          <p:nvPr>
            <p:ph type="body" sz="quarter" idx="87" hasCustomPrompt="1"/>
          </p:nvPr>
        </p:nvSpPr>
        <p:spPr>
          <a:xfrm>
            <a:off x="5456297" y="5363656"/>
            <a:ext cx="2231324" cy="212366"/>
          </a:xfrm>
          <a:prstGeom prst="rect">
            <a:avLst/>
          </a:prstGeom>
        </p:spPr>
        <p:txBody>
          <a:bodyPr wrap="square" tIns="0">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Résultats obtenus :</a:t>
            </a:r>
          </a:p>
        </p:txBody>
      </p:sp>
      <p:sp>
        <p:nvSpPr>
          <p:cNvPr id="77" name="Text Placeholder 13"/>
          <p:cNvSpPr>
            <a:spLocks noGrp="1"/>
          </p:cNvSpPr>
          <p:nvPr>
            <p:ph type="body" sz="quarter" idx="89" hasCustomPrompt="1"/>
          </p:nvPr>
        </p:nvSpPr>
        <p:spPr>
          <a:xfrm>
            <a:off x="857776" y="4921468"/>
            <a:ext cx="1694924" cy="212366"/>
          </a:xfrm>
          <a:prstGeom prst="rect">
            <a:avLst/>
          </a:prstGeom>
        </p:spPr>
        <p:txBody>
          <a:bodyPr wrap="square"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Durée de l’intervention : </a:t>
            </a:r>
          </a:p>
        </p:txBody>
      </p:sp>
      <p:sp>
        <p:nvSpPr>
          <p:cNvPr id="19" name="Freeform 5"/>
          <p:cNvSpPr>
            <a:spLocks noEditPoints="1"/>
          </p:cNvSpPr>
          <p:nvPr userDrawn="1"/>
        </p:nvSpPr>
        <p:spPr bwMode="auto">
          <a:xfrm>
            <a:off x="4875558" y="2074052"/>
            <a:ext cx="360954" cy="379795"/>
          </a:xfrm>
          <a:custGeom>
            <a:avLst/>
            <a:gdLst>
              <a:gd name="T0" fmla="*/ 191 w 305"/>
              <a:gd name="T1" fmla="*/ 165 h 321"/>
              <a:gd name="T2" fmla="*/ 207 w 305"/>
              <a:gd name="T3" fmla="*/ 144 h 321"/>
              <a:gd name="T4" fmla="*/ 281 w 305"/>
              <a:gd name="T5" fmla="*/ 125 h 321"/>
              <a:gd name="T6" fmla="*/ 297 w 305"/>
              <a:gd name="T7" fmla="*/ 67 h 321"/>
              <a:gd name="T8" fmla="*/ 258 w 305"/>
              <a:gd name="T9" fmla="*/ 101 h 321"/>
              <a:gd name="T10" fmla="*/ 215 w 305"/>
              <a:gd name="T11" fmla="*/ 58 h 321"/>
              <a:gd name="T12" fmla="*/ 249 w 305"/>
              <a:gd name="T13" fmla="*/ 19 h 321"/>
              <a:gd name="T14" fmla="*/ 191 w 305"/>
              <a:gd name="T15" fmla="*/ 35 h 321"/>
              <a:gd name="T16" fmla="*/ 172 w 305"/>
              <a:gd name="T17" fmla="*/ 109 h 321"/>
              <a:gd name="T18" fmla="*/ 96 w 305"/>
              <a:gd name="T19" fmla="*/ 86 h 321"/>
              <a:gd name="T20" fmla="*/ 96 w 305"/>
              <a:gd name="T21" fmla="*/ 81 h 321"/>
              <a:gd name="T22" fmla="*/ 95 w 305"/>
              <a:gd name="T23" fmla="*/ 0 h 321"/>
              <a:gd name="T24" fmla="*/ 48 w 305"/>
              <a:gd name="T25" fmla="*/ 53 h 321"/>
              <a:gd name="T26" fmla="*/ 34 w 305"/>
              <a:gd name="T27" fmla="*/ 75 h 321"/>
              <a:gd name="T28" fmla="*/ 29 w 305"/>
              <a:gd name="T29" fmla="*/ 81 h 321"/>
              <a:gd name="T30" fmla="*/ 27 w 305"/>
              <a:gd name="T31" fmla="*/ 84 h 321"/>
              <a:gd name="T32" fmla="*/ 22 w 305"/>
              <a:gd name="T33" fmla="*/ 92 h 321"/>
              <a:gd name="T34" fmla="*/ 20 w 305"/>
              <a:gd name="T35" fmla="*/ 95 h 321"/>
              <a:gd name="T36" fmla="*/ 17 w 305"/>
              <a:gd name="T37" fmla="*/ 102 h 321"/>
              <a:gd name="T38" fmla="*/ 13 w 305"/>
              <a:gd name="T39" fmla="*/ 113 h 321"/>
              <a:gd name="T40" fmla="*/ 11 w 305"/>
              <a:gd name="T41" fmla="*/ 121 h 321"/>
              <a:gd name="T42" fmla="*/ 10 w 305"/>
              <a:gd name="T43" fmla="*/ 131 h 321"/>
              <a:gd name="T44" fmla="*/ 10 w 305"/>
              <a:gd name="T45" fmla="*/ 140 h 321"/>
              <a:gd name="T46" fmla="*/ 10 w 305"/>
              <a:gd name="T47" fmla="*/ 145 h 321"/>
              <a:gd name="T48" fmla="*/ 11 w 305"/>
              <a:gd name="T49" fmla="*/ 150 h 321"/>
              <a:gd name="T50" fmla="*/ 14 w 305"/>
              <a:gd name="T51" fmla="*/ 163 h 321"/>
              <a:gd name="T52" fmla="*/ 23 w 305"/>
              <a:gd name="T53" fmla="*/ 166 h 321"/>
              <a:gd name="T54" fmla="*/ 26 w 305"/>
              <a:gd name="T55" fmla="*/ 154 h 321"/>
              <a:gd name="T56" fmla="*/ 27 w 305"/>
              <a:gd name="T57" fmla="*/ 149 h 321"/>
              <a:gd name="T58" fmla="*/ 29 w 305"/>
              <a:gd name="T59" fmla="*/ 145 h 321"/>
              <a:gd name="T60" fmla="*/ 30 w 305"/>
              <a:gd name="T61" fmla="*/ 141 h 321"/>
              <a:gd name="T62" fmla="*/ 33 w 305"/>
              <a:gd name="T63" fmla="*/ 136 h 321"/>
              <a:gd name="T64" fmla="*/ 36 w 305"/>
              <a:gd name="T65" fmla="*/ 132 h 321"/>
              <a:gd name="T66" fmla="*/ 39 w 305"/>
              <a:gd name="T67" fmla="*/ 127 h 321"/>
              <a:gd name="T68" fmla="*/ 44 w 305"/>
              <a:gd name="T69" fmla="*/ 122 h 321"/>
              <a:gd name="T70" fmla="*/ 49 w 305"/>
              <a:gd name="T71" fmla="*/ 118 h 321"/>
              <a:gd name="T72" fmla="*/ 52 w 305"/>
              <a:gd name="T73" fmla="*/ 116 h 321"/>
              <a:gd name="T74" fmla="*/ 58 w 305"/>
              <a:gd name="T75" fmla="*/ 113 h 321"/>
              <a:gd name="T76" fmla="*/ 63 w 305"/>
              <a:gd name="T77" fmla="*/ 110 h 321"/>
              <a:gd name="T78" fmla="*/ 65 w 305"/>
              <a:gd name="T79" fmla="*/ 109 h 321"/>
              <a:gd name="T80" fmla="*/ 68 w 305"/>
              <a:gd name="T81" fmla="*/ 109 h 321"/>
              <a:gd name="T82" fmla="*/ 119 w 305"/>
              <a:gd name="T83" fmla="*/ 160 h 321"/>
              <a:gd name="T84" fmla="*/ 15 w 305"/>
              <a:gd name="T85" fmla="*/ 260 h 321"/>
              <a:gd name="T86" fmla="*/ 56 w 305"/>
              <a:gd name="T87" fmla="*/ 302 h 321"/>
              <a:gd name="T88" fmla="*/ 148 w 305"/>
              <a:gd name="T89" fmla="*/ 205 h 321"/>
              <a:gd name="T90" fmla="*/ 252 w 305"/>
              <a:gd name="T91" fmla="*/ 310 h 321"/>
              <a:gd name="T92" fmla="*/ 294 w 305"/>
              <a:gd name="T93" fmla="*/ 268 h 321"/>
              <a:gd name="T94" fmla="*/ 26 w 305"/>
              <a:gd name="T95" fmla="*/ 291 h 321"/>
              <a:gd name="T96" fmla="*/ 43 w 305"/>
              <a:gd name="T97" fmla="*/ 27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5" h="321">
                <a:moveTo>
                  <a:pt x="294" y="268"/>
                </a:moveTo>
                <a:cubicBezTo>
                  <a:pt x="191" y="165"/>
                  <a:pt x="191" y="165"/>
                  <a:pt x="191" y="165"/>
                </a:cubicBezTo>
                <a:cubicBezTo>
                  <a:pt x="190" y="164"/>
                  <a:pt x="189" y="164"/>
                  <a:pt x="188" y="163"/>
                </a:cubicBezTo>
                <a:cubicBezTo>
                  <a:pt x="207" y="144"/>
                  <a:pt x="207" y="144"/>
                  <a:pt x="207" y="144"/>
                </a:cubicBezTo>
                <a:cubicBezTo>
                  <a:pt x="207" y="143"/>
                  <a:pt x="208" y="142"/>
                  <a:pt x="209" y="141"/>
                </a:cubicBezTo>
                <a:cubicBezTo>
                  <a:pt x="233" y="150"/>
                  <a:pt x="262" y="145"/>
                  <a:pt x="281" y="125"/>
                </a:cubicBezTo>
                <a:cubicBezTo>
                  <a:pt x="295" y="111"/>
                  <a:pt x="302" y="92"/>
                  <a:pt x="301" y="72"/>
                </a:cubicBezTo>
                <a:cubicBezTo>
                  <a:pt x="300" y="69"/>
                  <a:pt x="299" y="67"/>
                  <a:pt x="297" y="67"/>
                </a:cubicBezTo>
                <a:cubicBezTo>
                  <a:pt x="295" y="66"/>
                  <a:pt x="292" y="66"/>
                  <a:pt x="291" y="68"/>
                </a:cubicBezTo>
                <a:cubicBezTo>
                  <a:pt x="258" y="101"/>
                  <a:pt x="258" y="101"/>
                  <a:pt x="258" y="101"/>
                </a:cubicBezTo>
                <a:cubicBezTo>
                  <a:pt x="224" y="92"/>
                  <a:pt x="224" y="92"/>
                  <a:pt x="224" y="92"/>
                </a:cubicBezTo>
                <a:cubicBezTo>
                  <a:pt x="215" y="58"/>
                  <a:pt x="215" y="58"/>
                  <a:pt x="215" y="58"/>
                </a:cubicBezTo>
                <a:cubicBezTo>
                  <a:pt x="248" y="25"/>
                  <a:pt x="248" y="25"/>
                  <a:pt x="248" y="25"/>
                </a:cubicBezTo>
                <a:cubicBezTo>
                  <a:pt x="249" y="24"/>
                  <a:pt x="250" y="21"/>
                  <a:pt x="249" y="19"/>
                </a:cubicBezTo>
                <a:cubicBezTo>
                  <a:pt x="248" y="17"/>
                  <a:pt x="246" y="15"/>
                  <a:pt x="244" y="15"/>
                </a:cubicBezTo>
                <a:cubicBezTo>
                  <a:pt x="224" y="14"/>
                  <a:pt x="205" y="21"/>
                  <a:pt x="191" y="35"/>
                </a:cubicBezTo>
                <a:cubicBezTo>
                  <a:pt x="171" y="54"/>
                  <a:pt x="166" y="82"/>
                  <a:pt x="175" y="107"/>
                </a:cubicBezTo>
                <a:cubicBezTo>
                  <a:pt x="174" y="107"/>
                  <a:pt x="173" y="108"/>
                  <a:pt x="172" y="109"/>
                </a:cubicBezTo>
                <a:cubicBezTo>
                  <a:pt x="145" y="135"/>
                  <a:pt x="145" y="135"/>
                  <a:pt x="145" y="135"/>
                </a:cubicBezTo>
                <a:cubicBezTo>
                  <a:pt x="96" y="86"/>
                  <a:pt x="96" y="86"/>
                  <a:pt x="96" y="86"/>
                </a:cubicBezTo>
                <a:cubicBezTo>
                  <a:pt x="96" y="85"/>
                  <a:pt x="95" y="85"/>
                  <a:pt x="94" y="84"/>
                </a:cubicBezTo>
                <a:cubicBezTo>
                  <a:pt x="95" y="83"/>
                  <a:pt x="96" y="82"/>
                  <a:pt x="96" y="81"/>
                </a:cubicBezTo>
                <a:cubicBezTo>
                  <a:pt x="106" y="83"/>
                  <a:pt x="125" y="63"/>
                  <a:pt x="141" y="47"/>
                </a:cubicBezTo>
                <a:cubicBezTo>
                  <a:pt x="95" y="0"/>
                  <a:pt x="95" y="0"/>
                  <a:pt x="95" y="0"/>
                </a:cubicBezTo>
                <a:cubicBezTo>
                  <a:pt x="74" y="21"/>
                  <a:pt x="58" y="35"/>
                  <a:pt x="60" y="45"/>
                </a:cubicBezTo>
                <a:cubicBezTo>
                  <a:pt x="55" y="48"/>
                  <a:pt x="51" y="50"/>
                  <a:pt x="48" y="53"/>
                </a:cubicBezTo>
                <a:cubicBezTo>
                  <a:pt x="42" y="60"/>
                  <a:pt x="42" y="60"/>
                  <a:pt x="42" y="60"/>
                </a:cubicBezTo>
                <a:cubicBezTo>
                  <a:pt x="37" y="64"/>
                  <a:pt x="35" y="70"/>
                  <a:pt x="34" y="75"/>
                </a:cubicBezTo>
                <a:cubicBezTo>
                  <a:pt x="33" y="76"/>
                  <a:pt x="32" y="77"/>
                  <a:pt x="32" y="78"/>
                </a:cubicBezTo>
                <a:cubicBezTo>
                  <a:pt x="29" y="81"/>
                  <a:pt x="29" y="81"/>
                  <a:pt x="29" y="81"/>
                </a:cubicBezTo>
                <a:cubicBezTo>
                  <a:pt x="29" y="81"/>
                  <a:pt x="29" y="81"/>
                  <a:pt x="29" y="81"/>
                </a:cubicBezTo>
                <a:cubicBezTo>
                  <a:pt x="27" y="84"/>
                  <a:pt x="27" y="84"/>
                  <a:pt x="27" y="84"/>
                </a:cubicBezTo>
                <a:cubicBezTo>
                  <a:pt x="25" y="86"/>
                  <a:pt x="24" y="88"/>
                  <a:pt x="23" y="90"/>
                </a:cubicBezTo>
                <a:cubicBezTo>
                  <a:pt x="23" y="91"/>
                  <a:pt x="22" y="92"/>
                  <a:pt x="22" y="92"/>
                </a:cubicBezTo>
                <a:cubicBezTo>
                  <a:pt x="22" y="92"/>
                  <a:pt x="21" y="93"/>
                  <a:pt x="21" y="93"/>
                </a:cubicBezTo>
                <a:cubicBezTo>
                  <a:pt x="20" y="95"/>
                  <a:pt x="20" y="95"/>
                  <a:pt x="20" y="95"/>
                </a:cubicBezTo>
                <a:cubicBezTo>
                  <a:pt x="19" y="97"/>
                  <a:pt x="18" y="99"/>
                  <a:pt x="17" y="102"/>
                </a:cubicBezTo>
                <a:cubicBezTo>
                  <a:pt x="17" y="102"/>
                  <a:pt x="17" y="102"/>
                  <a:pt x="17" y="102"/>
                </a:cubicBezTo>
                <a:cubicBezTo>
                  <a:pt x="15" y="105"/>
                  <a:pt x="14" y="108"/>
                  <a:pt x="13" y="111"/>
                </a:cubicBezTo>
                <a:cubicBezTo>
                  <a:pt x="13" y="113"/>
                  <a:pt x="13" y="113"/>
                  <a:pt x="13" y="113"/>
                </a:cubicBezTo>
                <a:cubicBezTo>
                  <a:pt x="12" y="114"/>
                  <a:pt x="12" y="115"/>
                  <a:pt x="12" y="117"/>
                </a:cubicBezTo>
                <a:cubicBezTo>
                  <a:pt x="11" y="121"/>
                  <a:pt x="11" y="121"/>
                  <a:pt x="11" y="121"/>
                </a:cubicBezTo>
                <a:cubicBezTo>
                  <a:pt x="10" y="124"/>
                  <a:pt x="10" y="127"/>
                  <a:pt x="10" y="129"/>
                </a:cubicBezTo>
                <a:cubicBezTo>
                  <a:pt x="10" y="131"/>
                  <a:pt x="10" y="131"/>
                  <a:pt x="10" y="131"/>
                </a:cubicBezTo>
                <a:cubicBezTo>
                  <a:pt x="9" y="133"/>
                  <a:pt x="9" y="136"/>
                  <a:pt x="9" y="138"/>
                </a:cubicBezTo>
                <a:cubicBezTo>
                  <a:pt x="10" y="139"/>
                  <a:pt x="10" y="139"/>
                  <a:pt x="10" y="140"/>
                </a:cubicBezTo>
                <a:cubicBezTo>
                  <a:pt x="10" y="141"/>
                  <a:pt x="10" y="141"/>
                  <a:pt x="10" y="141"/>
                </a:cubicBezTo>
                <a:cubicBezTo>
                  <a:pt x="10" y="142"/>
                  <a:pt x="10" y="143"/>
                  <a:pt x="10" y="145"/>
                </a:cubicBezTo>
                <a:cubicBezTo>
                  <a:pt x="10" y="148"/>
                  <a:pt x="10" y="148"/>
                  <a:pt x="10" y="148"/>
                </a:cubicBezTo>
                <a:cubicBezTo>
                  <a:pt x="11" y="149"/>
                  <a:pt x="11" y="150"/>
                  <a:pt x="11" y="150"/>
                </a:cubicBezTo>
                <a:cubicBezTo>
                  <a:pt x="11" y="152"/>
                  <a:pt x="11" y="153"/>
                  <a:pt x="12" y="155"/>
                </a:cubicBezTo>
                <a:cubicBezTo>
                  <a:pt x="14" y="163"/>
                  <a:pt x="14" y="163"/>
                  <a:pt x="14" y="163"/>
                </a:cubicBezTo>
                <a:cubicBezTo>
                  <a:pt x="15" y="166"/>
                  <a:pt x="17" y="167"/>
                  <a:pt x="20" y="167"/>
                </a:cubicBezTo>
                <a:cubicBezTo>
                  <a:pt x="21" y="167"/>
                  <a:pt x="22" y="166"/>
                  <a:pt x="23" y="166"/>
                </a:cubicBezTo>
                <a:cubicBezTo>
                  <a:pt x="24" y="165"/>
                  <a:pt x="25" y="164"/>
                  <a:pt x="25" y="162"/>
                </a:cubicBezTo>
                <a:cubicBezTo>
                  <a:pt x="26" y="154"/>
                  <a:pt x="26" y="154"/>
                  <a:pt x="26" y="154"/>
                </a:cubicBezTo>
                <a:cubicBezTo>
                  <a:pt x="26" y="153"/>
                  <a:pt x="27" y="152"/>
                  <a:pt x="27" y="151"/>
                </a:cubicBezTo>
                <a:cubicBezTo>
                  <a:pt x="27" y="150"/>
                  <a:pt x="27" y="150"/>
                  <a:pt x="27" y="149"/>
                </a:cubicBezTo>
                <a:cubicBezTo>
                  <a:pt x="28" y="146"/>
                  <a:pt x="28" y="146"/>
                  <a:pt x="28" y="146"/>
                </a:cubicBezTo>
                <a:cubicBezTo>
                  <a:pt x="28" y="146"/>
                  <a:pt x="29" y="145"/>
                  <a:pt x="29" y="145"/>
                </a:cubicBezTo>
                <a:cubicBezTo>
                  <a:pt x="29" y="144"/>
                  <a:pt x="29" y="144"/>
                  <a:pt x="29" y="143"/>
                </a:cubicBezTo>
                <a:cubicBezTo>
                  <a:pt x="30" y="143"/>
                  <a:pt x="30" y="142"/>
                  <a:pt x="30" y="141"/>
                </a:cubicBezTo>
                <a:cubicBezTo>
                  <a:pt x="31" y="140"/>
                  <a:pt x="31" y="139"/>
                  <a:pt x="32" y="138"/>
                </a:cubicBezTo>
                <a:cubicBezTo>
                  <a:pt x="32" y="137"/>
                  <a:pt x="33" y="136"/>
                  <a:pt x="33" y="136"/>
                </a:cubicBezTo>
                <a:cubicBezTo>
                  <a:pt x="34" y="134"/>
                  <a:pt x="35" y="133"/>
                  <a:pt x="36" y="132"/>
                </a:cubicBezTo>
                <a:cubicBezTo>
                  <a:pt x="36" y="132"/>
                  <a:pt x="36" y="132"/>
                  <a:pt x="36" y="132"/>
                </a:cubicBezTo>
                <a:cubicBezTo>
                  <a:pt x="38" y="129"/>
                  <a:pt x="38" y="129"/>
                  <a:pt x="38" y="129"/>
                </a:cubicBezTo>
                <a:cubicBezTo>
                  <a:pt x="38" y="128"/>
                  <a:pt x="39" y="128"/>
                  <a:pt x="39" y="127"/>
                </a:cubicBezTo>
                <a:cubicBezTo>
                  <a:pt x="40" y="127"/>
                  <a:pt x="40" y="126"/>
                  <a:pt x="40" y="126"/>
                </a:cubicBezTo>
                <a:cubicBezTo>
                  <a:pt x="41" y="124"/>
                  <a:pt x="43" y="123"/>
                  <a:pt x="44" y="122"/>
                </a:cubicBezTo>
                <a:cubicBezTo>
                  <a:pt x="45" y="121"/>
                  <a:pt x="45" y="121"/>
                  <a:pt x="45" y="121"/>
                </a:cubicBezTo>
                <a:cubicBezTo>
                  <a:pt x="46" y="120"/>
                  <a:pt x="47" y="119"/>
                  <a:pt x="49" y="118"/>
                </a:cubicBezTo>
                <a:cubicBezTo>
                  <a:pt x="49" y="118"/>
                  <a:pt x="50" y="118"/>
                  <a:pt x="50" y="117"/>
                </a:cubicBezTo>
                <a:cubicBezTo>
                  <a:pt x="51" y="117"/>
                  <a:pt x="51" y="116"/>
                  <a:pt x="52" y="116"/>
                </a:cubicBezTo>
                <a:cubicBezTo>
                  <a:pt x="53" y="115"/>
                  <a:pt x="54" y="115"/>
                  <a:pt x="55" y="114"/>
                </a:cubicBezTo>
                <a:cubicBezTo>
                  <a:pt x="58" y="113"/>
                  <a:pt x="58" y="113"/>
                  <a:pt x="58" y="113"/>
                </a:cubicBezTo>
                <a:cubicBezTo>
                  <a:pt x="60" y="111"/>
                  <a:pt x="60" y="111"/>
                  <a:pt x="60" y="111"/>
                </a:cubicBezTo>
                <a:cubicBezTo>
                  <a:pt x="61" y="111"/>
                  <a:pt x="62" y="111"/>
                  <a:pt x="63" y="110"/>
                </a:cubicBezTo>
                <a:cubicBezTo>
                  <a:pt x="63" y="110"/>
                  <a:pt x="64" y="110"/>
                  <a:pt x="64" y="110"/>
                </a:cubicBezTo>
                <a:cubicBezTo>
                  <a:pt x="65" y="110"/>
                  <a:pt x="65" y="109"/>
                  <a:pt x="65" y="109"/>
                </a:cubicBezTo>
                <a:cubicBezTo>
                  <a:pt x="66" y="109"/>
                  <a:pt x="66" y="109"/>
                  <a:pt x="67" y="109"/>
                </a:cubicBezTo>
                <a:cubicBezTo>
                  <a:pt x="68" y="109"/>
                  <a:pt x="68" y="109"/>
                  <a:pt x="68" y="109"/>
                </a:cubicBezTo>
                <a:cubicBezTo>
                  <a:pt x="68" y="110"/>
                  <a:pt x="69" y="111"/>
                  <a:pt x="70" y="112"/>
                </a:cubicBezTo>
                <a:cubicBezTo>
                  <a:pt x="119" y="160"/>
                  <a:pt x="119" y="160"/>
                  <a:pt x="119" y="160"/>
                </a:cubicBezTo>
                <a:cubicBezTo>
                  <a:pt x="15" y="260"/>
                  <a:pt x="15" y="260"/>
                  <a:pt x="15" y="260"/>
                </a:cubicBezTo>
                <a:cubicBezTo>
                  <a:pt x="15" y="260"/>
                  <a:pt x="15" y="260"/>
                  <a:pt x="15" y="260"/>
                </a:cubicBezTo>
                <a:cubicBezTo>
                  <a:pt x="2" y="273"/>
                  <a:pt x="0" y="292"/>
                  <a:pt x="13" y="305"/>
                </a:cubicBezTo>
                <a:cubicBezTo>
                  <a:pt x="26" y="318"/>
                  <a:pt x="44" y="315"/>
                  <a:pt x="56" y="302"/>
                </a:cubicBezTo>
                <a:cubicBezTo>
                  <a:pt x="57" y="302"/>
                  <a:pt x="57" y="301"/>
                  <a:pt x="57" y="301"/>
                </a:cubicBezTo>
                <a:cubicBezTo>
                  <a:pt x="148" y="205"/>
                  <a:pt x="148" y="205"/>
                  <a:pt x="148" y="205"/>
                </a:cubicBezTo>
                <a:cubicBezTo>
                  <a:pt x="149" y="206"/>
                  <a:pt x="149" y="206"/>
                  <a:pt x="150" y="207"/>
                </a:cubicBezTo>
                <a:cubicBezTo>
                  <a:pt x="252" y="310"/>
                  <a:pt x="252" y="310"/>
                  <a:pt x="252" y="310"/>
                </a:cubicBezTo>
                <a:cubicBezTo>
                  <a:pt x="264" y="321"/>
                  <a:pt x="283" y="321"/>
                  <a:pt x="294" y="310"/>
                </a:cubicBezTo>
                <a:cubicBezTo>
                  <a:pt x="305" y="298"/>
                  <a:pt x="305" y="279"/>
                  <a:pt x="294" y="268"/>
                </a:cubicBezTo>
                <a:close/>
                <a:moveTo>
                  <a:pt x="43" y="291"/>
                </a:moveTo>
                <a:cubicBezTo>
                  <a:pt x="38" y="296"/>
                  <a:pt x="31" y="296"/>
                  <a:pt x="26" y="291"/>
                </a:cubicBezTo>
                <a:cubicBezTo>
                  <a:pt x="21" y="286"/>
                  <a:pt x="21" y="279"/>
                  <a:pt x="26" y="274"/>
                </a:cubicBezTo>
                <a:cubicBezTo>
                  <a:pt x="31" y="269"/>
                  <a:pt x="38" y="269"/>
                  <a:pt x="43" y="274"/>
                </a:cubicBezTo>
                <a:cubicBezTo>
                  <a:pt x="48" y="279"/>
                  <a:pt x="48" y="286"/>
                  <a:pt x="43" y="29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grpSp>
        <p:nvGrpSpPr>
          <p:cNvPr id="20" name="Group 8"/>
          <p:cNvGrpSpPr>
            <a:grpSpLocks noChangeAspect="1"/>
          </p:cNvGrpSpPr>
          <p:nvPr userDrawn="1"/>
        </p:nvGrpSpPr>
        <p:grpSpPr bwMode="auto">
          <a:xfrm>
            <a:off x="4898009" y="5360517"/>
            <a:ext cx="346532" cy="443813"/>
            <a:chOff x="744" y="857"/>
            <a:chExt cx="659" cy="844"/>
          </a:xfrm>
          <a:solidFill>
            <a:srgbClr val="C00000"/>
          </a:solidFill>
        </p:grpSpPr>
        <p:sp>
          <p:nvSpPr>
            <p:cNvPr id="22" name="Freeform 9"/>
            <p:cNvSpPr>
              <a:spLocks/>
            </p:cNvSpPr>
            <p:nvPr userDrawn="1"/>
          </p:nvSpPr>
          <p:spPr bwMode="auto">
            <a:xfrm>
              <a:off x="744" y="857"/>
              <a:ext cx="659" cy="844"/>
            </a:xfrm>
            <a:custGeom>
              <a:avLst/>
              <a:gdLst>
                <a:gd name="T0" fmla="*/ 2300 w 2500"/>
                <a:gd name="T1" fmla="*/ 2950 h 3200"/>
                <a:gd name="T2" fmla="*/ 2250 w 2500"/>
                <a:gd name="T3" fmla="*/ 3000 h 3200"/>
                <a:gd name="T4" fmla="*/ 2200 w 2500"/>
                <a:gd name="T5" fmla="*/ 2950 h 3200"/>
                <a:gd name="T6" fmla="*/ 2200 w 2500"/>
                <a:gd name="T7" fmla="*/ 100 h 3200"/>
                <a:gd name="T8" fmla="*/ 100 w 2500"/>
                <a:gd name="T9" fmla="*/ 100 h 3200"/>
                <a:gd name="T10" fmla="*/ 100 w 2500"/>
                <a:gd name="T11" fmla="*/ 3100 h 3200"/>
                <a:gd name="T12" fmla="*/ 2400 w 2500"/>
                <a:gd name="T13" fmla="*/ 3100 h 3200"/>
                <a:gd name="T14" fmla="*/ 2400 w 2500"/>
                <a:gd name="T15" fmla="*/ 2050 h 3200"/>
                <a:gd name="T16" fmla="*/ 2450 w 2500"/>
                <a:gd name="T17" fmla="*/ 2000 h 3200"/>
                <a:gd name="T18" fmla="*/ 2500 w 2500"/>
                <a:gd name="T19" fmla="*/ 2050 h 3200"/>
                <a:gd name="T20" fmla="*/ 2500 w 2500"/>
                <a:gd name="T21" fmla="*/ 3145 h 3200"/>
                <a:gd name="T22" fmla="*/ 2500 w 2500"/>
                <a:gd name="T23" fmla="*/ 3150 h 3200"/>
                <a:gd name="T24" fmla="*/ 2450 w 2500"/>
                <a:gd name="T25" fmla="*/ 3200 h 3200"/>
                <a:gd name="T26" fmla="*/ 51 w 2500"/>
                <a:gd name="T27" fmla="*/ 3200 h 3200"/>
                <a:gd name="T28" fmla="*/ 51 w 2500"/>
                <a:gd name="T29" fmla="*/ 3200 h 3200"/>
                <a:gd name="T30" fmla="*/ 1 w 2500"/>
                <a:gd name="T31" fmla="*/ 3150 h 3200"/>
                <a:gd name="T32" fmla="*/ 0 w 2500"/>
                <a:gd name="T33" fmla="*/ 55 h 3200"/>
                <a:gd name="T34" fmla="*/ 0 w 2500"/>
                <a:gd name="T35" fmla="*/ 50 h 3200"/>
                <a:gd name="T36" fmla="*/ 50 w 2500"/>
                <a:gd name="T37" fmla="*/ 0 h 3200"/>
                <a:gd name="T38" fmla="*/ 2249 w 2500"/>
                <a:gd name="T39" fmla="*/ 0 h 3200"/>
                <a:gd name="T40" fmla="*/ 2249 w 2500"/>
                <a:gd name="T41" fmla="*/ 0 h 3200"/>
                <a:gd name="T42" fmla="*/ 2299 w 2500"/>
                <a:gd name="T43" fmla="*/ 50 h 3200"/>
                <a:gd name="T44" fmla="*/ 2300 w 2500"/>
                <a:gd name="T45" fmla="*/ 2950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00" h="3200">
                  <a:moveTo>
                    <a:pt x="2300" y="2950"/>
                  </a:moveTo>
                  <a:cubicBezTo>
                    <a:pt x="2300" y="2977"/>
                    <a:pt x="2277" y="3000"/>
                    <a:pt x="2250" y="3000"/>
                  </a:cubicBezTo>
                  <a:cubicBezTo>
                    <a:pt x="2222" y="3000"/>
                    <a:pt x="2200" y="2977"/>
                    <a:pt x="2200" y="2950"/>
                  </a:cubicBezTo>
                  <a:cubicBezTo>
                    <a:pt x="2200" y="100"/>
                    <a:pt x="2200" y="100"/>
                    <a:pt x="2200" y="100"/>
                  </a:cubicBezTo>
                  <a:cubicBezTo>
                    <a:pt x="100" y="100"/>
                    <a:pt x="100" y="100"/>
                    <a:pt x="100" y="100"/>
                  </a:cubicBezTo>
                  <a:cubicBezTo>
                    <a:pt x="100" y="3100"/>
                    <a:pt x="100" y="3100"/>
                    <a:pt x="100" y="3100"/>
                  </a:cubicBezTo>
                  <a:cubicBezTo>
                    <a:pt x="2400" y="3100"/>
                    <a:pt x="2400" y="3100"/>
                    <a:pt x="2400" y="3100"/>
                  </a:cubicBezTo>
                  <a:cubicBezTo>
                    <a:pt x="2400" y="2050"/>
                    <a:pt x="2400" y="2050"/>
                    <a:pt x="2400" y="2050"/>
                  </a:cubicBezTo>
                  <a:cubicBezTo>
                    <a:pt x="2400" y="2023"/>
                    <a:pt x="2423" y="2000"/>
                    <a:pt x="2450" y="2000"/>
                  </a:cubicBezTo>
                  <a:cubicBezTo>
                    <a:pt x="2478" y="2000"/>
                    <a:pt x="2500" y="2023"/>
                    <a:pt x="2500" y="2050"/>
                  </a:cubicBezTo>
                  <a:cubicBezTo>
                    <a:pt x="2500" y="3145"/>
                    <a:pt x="2500" y="3145"/>
                    <a:pt x="2500" y="3145"/>
                  </a:cubicBezTo>
                  <a:cubicBezTo>
                    <a:pt x="2500" y="3150"/>
                    <a:pt x="2500" y="3150"/>
                    <a:pt x="2500" y="3150"/>
                  </a:cubicBezTo>
                  <a:cubicBezTo>
                    <a:pt x="2500" y="3178"/>
                    <a:pt x="2478" y="3200"/>
                    <a:pt x="2450" y="3200"/>
                  </a:cubicBezTo>
                  <a:cubicBezTo>
                    <a:pt x="51" y="3200"/>
                    <a:pt x="51" y="3200"/>
                    <a:pt x="51" y="3200"/>
                  </a:cubicBezTo>
                  <a:cubicBezTo>
                    <a:pt x="51" y="3200"/>
                    <a:pt x="51" y="3200"/>
                    <a:pt x="51" y="3200"/>
                  </a:cubicBezTo>
                  <a:cubicBezTo>
                    <a:pt x="23" y="3200"/>
                    <a:pt x="1" y="3178"/>
                    <a:pt x="1" y="3150"/>
                  </a:cubicBezTo>
                  <a:cubicBezTo>
                    <a:pt x="0" y="55"/>
                    <a:pt x="0" y="55"/>
                    <a:pt x="0" y="55"/>
                  </a:cubicBezTo>
                  <a:cubicBezTo>
                    <a:pt x="0" y="50"/>
                    <a:pt x="0" y="50"/>
                    <a:pt x="0" y="50"/>
                  </a:cubicBezTo>
                  <a:cubicBezTo>
                    <a:pt x="0" y="22"/>
                    <a:pt x="22" y="0"/>
                    <a:pt x="50" y="0"/>
                  </a:cubicBezTo>
                  <a:cubicBezTo>
                    <a:pt x="2249" y="0"/>
                    <a:pt x="2249" y="0"/>
                    <a:pt x="2249" y="0"/>
                  </a:cubicBezTo>
                  <a:cubicBezTo>
                    <a:pt x="2249" y="0"/>
                    <a:pt x="2249" y="0"/>
                    <a:pt x="2249" y="0"/>
                  </a:cubicBezTo>
                  <a:cubicBezTo>
                    <a:pt x="2277" y="0"/>
                    <a:pt x="2299" y="22"/>
                    <a:pt x="2299" y="50"/>
                  </a:cubicBezTo>
                  <a:lnTo>
                    <a:pt x="2300" y="295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23" name="Freeform 10"/>
            <p:cNvSpPr>
              <a:spLocks/>
            </p:cNvSpPr>
            <p:nvPr userDrawn="1"/>
          </p:nvSpPr>
          <p:spPr bwMode="auto">
            <a:xfrm>
              <a:off x="849" y="1279"/>
              <a:ext cx="397" cy="27"/>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8"/>
                    <a:pt x="0" y="50"/>
                  </a:cubicBezTo>
                  <a:cubicBezTo>
                    <a:pt x="0" y="23"/>
                    <a:pt x="23" y="0"/>
                    <a:pt x="50" y="0"/>
                  </a:cubicBezTo>
                  <a:cubicBezTo>
                    <a:pt x="1455" y="0"/>
                    <a:pt x="1455" y="0"/>
                    <a:pt x="1455" y="0"/>
                  </a:cubicBezTo>
                  <a:cubicBezTo>
                    <a:pt x="1483" y="0"/>
                    <a:pt x="1505" y="23"/>
                    <a:pt x="1505" y="50"/>
                  </a:cubicBezTo>
                  <a:cubicBezTo>
                    <a:pt x="1505" y="78"/>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24" name="Freeform 11"/>
            <p:cNvSpPr>
              <a:spLocks/>
            </p:cNvSpPr>
            <p:nvPr userDrawn="1"/>
          </p:nvSpPr>
          <p:spPr bwMode="auto">
            <a:xfrm>
              <a:off x="849" y="1358"/>
              <a:ext cx="397" cy="27"/>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8"/>
                    <a:pt x="0" y="50"/>
                  </a:cubicBezTo>
                  <a:cubicBezTo>
                    <a:pt x="0" y="23"/>
                    <a:pt x="23" y="0"/>
                    <a:pt x="50" y="0"/>
                  </a:cubicBezTo>
                  <a:cubicBezTo>
                    <a:pt x="1455" y="0"/>
                    <a:pt x="1455" y="0"/>
                    <a:pt x="1455" y="0"/>
                  </a:cubicBezTo>
                  <a:cubicBezTo>
                    <a:pt x="1483" y="0"/>
                    <a:pt x="1505" y="23"/>
                    <a:pt x="1505" y="50"/>
                  </a:cubicBezTo>
                  <a:cubicBezTo>
                    <a:pt x="1505" y="78"/>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25" name="Freeform 12"/>
            <p:cNvSpPr>
              <a:spLocks/>
            </p:cNvSpPr>
            <p:nvPr userDrawn="1"/>
          </p:nvSpPr>
          <p:spPr bwMode="auto">
            <a:xfrm>
              <a:off x="849" y="1437"/>
              <a:ext cx="266" cy="27"/>
            </a:xfrm>
            <a:custGeom>
              <a:avLst/>
              <a:gdLst>
                <a:gd name="T0" fmla="*/ 50 w 1008"/>
                <a:gd name="T1" fmla="*/ 100 h 100"/>
                <a:gd name="T2" fmla="*/ 0 w 1008"/>
                <a:gd name="T3" fmla="*/ 50 h 100"/>
                <a:gd name="T4" fmla="*/ 50 w 1008"/>
                <a:gd name="T5" fmla="*/ 0 h 100"/>
                <a:gd name="T6" fmla="*/ 958 w 1008"/>
                <a:gd name="T7" fmla="*/ 0 h 100"/>
                <a:gd name="T8" fmla="*/ 1008 w 1008"/>
                <a:gd name="T9" fmla="*/ 50 h 100"/>
                <a:gd name="T10" fmla="*/ 958 w 1008"/>
                <a:gd name="T11" fmla="*/ 100 h 100"/>
                <a:gd name="T12" fmla="*/ 50 w 1008"/>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008" h="100">
                  <a:moveTo>
                    <a:pt x="50" y="100"/>
                  </a:moveTo>
                  <a:cubicBezTo>
                    <a:pt x="23" y="100"/>
                    <a:pt x="0" y="78"/>
                    <a:pt x="0" y="50"/>
                  </a:cubicBezTo>
                  <a:cubicBezTo>
                    <a:pt x="0" y="23"/>
                    <a:pt x="23" y="0"/>
                    <a:pt x="50" y="0"/>
                  </a:cubicBezTo>
                  <a:cubicBezTo>
                    <a:pt x="958" y="0"/>
                    <a:pt x="958" y="0"/>
                    <a:pt x="958" y="0"/>
                  </a:cubicBezTo>
                  <a:cubicBezTo>
                    <a:pt x="986" y="0"/>
                    <a:pt x="1008" y="23"/>
                    <a:pt x="1008" y="50"/>
                  </a:cubicBezTo>
                  <a:cubicBezTo>
                    <a:pt x="1008" y="78"/>
                    <a:pt x="986" y="100"/>
                    <a:pt x="958"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26" name="Freeform 13"/>
            <p:cNvSpPr>
              <a:spLocks/>
            </p:cNvSpPr>
            <p:nvPr userDrawn="1"/>
          </p:nvSpPr>
          <p:spPr bwMode="auto">
            <a:xfrm>
              <a:off x="849" y="963"/>
              <a:ext cx="397" cy="26"/>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7"/>
                    <a:pt x="0" y="50"/>
                  </a:cubicBezTo>
                  <a:cubicBezTo>
                    <a:pt x="0" y="22"/>
                    <a:pt x="23" y="0"/>
                    <a:pt x="50" y="0"/>
                  </a:cubicBezTo>
                  <a:cubicBezTo>
                    <a:pt x="1455" y="0"/>
                    <a:pt x="1455" y="0"/>
                    <a:pt x="1455" y="0"/>
                  </a:cubicBezTo>
                  <a:cubicBezTo>
                    <a:pt x="1483" y="0"/>
                    <a:pt x="1505" y="22"/>
                    <a:pt x="1505" y="50"/>
                  </a:cubicBezTo>
                  <a:cubicBezTo>
                    <a:pt x="1505" y="77"/>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27" name="Freeform 14"/>
            <p:cNvSpPr>
              <a:spLocks/>
            </p:cNvSpPr>
            <p:nvPr userDrawn="1"/>
          </p:nvSpPr>
          <p:spPr bwMode="auto">
            <a:xfrm>
              <a:off x="849" y="1042"/>
              <a:ext cx="397" cy="26"/>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7"/>
                    <a:pt x="0" y="50"/>
                  </a:cubicBezTo>
                  <a:cubicBezTo>
                    <a:pt x="0" y="22"/>
                    <a:pt x="23" y="0"/>
                    <a:pt x="50" y="0"/>
                  </a:cubicBezTo>
                  <a:cubicBezTo>
                    <a:pt x="1455" y="0"/>
                    <a:pt x="1455" y="0"/>
                    <a:pt x="1455" y="0"/>
                  </a:cubicBezTo>
                  <a:cubicBezTo>
                    <a:pt x="1483" y="0"/>
                    <a:pt x="1505" y="22"/>
                    <a:pt x="1505" y="50"/>
                  </a:cubicBezTo>
                  <a:cubicBezTo>
                    <a:pt x="1505" y="77"/>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28" name="Freeform 15"/>
            <p:cNvSpPr>
              <a:spLocks/>
            </p:cNvSpPr>
            <p:nvPr userDrawn="1"/>
          </p:nvSpPr>
          <p:spPr bwMode="auto">
            <a:xfrm>
              <a:off x="849" y="1121"/>
              <a:ext cx="397" cy="26"/>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7"/>
                    <a:pt x="0" y="50"/>
                  </a:cubicBezTo>
                  <a:cubicBezTo>
                    <a:pt x="0" y="22"/>
                    <a:pt x="23" y="0"/>
                    <a:pt x="50" y="0"/>
                  </a:cubicBezTo>
                  <a:cubicBezTo>
                    <a:pt x="1455" y="0"/>
                    <a:pt x="1455" y="0"/>
                    <a:pt x="1455" y="0"/>
                  </a:cubicBezTo>
                  <a:cubicBezTo>
                    <a:pt x="1483" y="0"/>
                    <a:pt x="1505" y="22"/>
                    <a:pt x="1505" y="50"/>
                  </a:cubicBezTo>
                  <a:cubicBezTo>
                    <a:pt x="1505" y="77"/>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29" name="Freeform 16"/>
            <p:cNvSpPr>
              <a:spLocks/>
            </p:cNvSpPr>
            <p:nvPr userDrawn="1"/>
          </p:nvSpPr>
          <p:spPr bwMode="auto">
            <a:xfrm>
              <a:off x="849" y="1200"/>
              <a:ext cx="397" cy="26"/>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8"/>
                    <a:pt x="0" y="50"/>
                  </a:cubicBezTo>
                  <a:cubicBezTo>
                    <a:pt x="0" y="23"/>
                    <a:pt x="23" y="0"/>
                    <a:pt x="50" y="0"/>
                  </a:cubicBezTo>
                  <a:cubicBezTo>
                    <a:pt x="1455" y="0"/>
                    <a:pt x="1455" y="0"/>
                    <a:pt x="1455" y="0"/>
                  </a:cubicBezTo>
                  <a:cubicBezTo>
                    <a:pt x="1483" y="0"/>
                    <a:pt x="1505" y="23"/>
                    <a:pt x="1505" y="50"/>
                  </a:cubicBezTo>
                  <a:cubicBezTo>
                    <a:pt x="1505" y="78"/>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grpSp>
      <p:grpSp>
        <p:nvGrpSpPr>
          <p:cNvPr id="30" name="Group 19"/>
          <p:cNvGrpSpPr>
            <a:grpSpLocks noChangeAspect="1"/>
          </p:cNvGrpSpPr>
          <p:nvPr userDrawn="1"/>
        </p:nvGrpSpPr>
        <p:grpSpPr bwMode="auto">
          <a:xfrm>
            <a:off x="375568" y="4916017"/>
            <a:ext cx="386831" cy="454601"/>
            <a:chOff x="-70" y="900"/>
            <a:chExt cx="645" cy="758"/>
          </a:xfrm>
        </p:grpSpPr>
        <p:sp>
          <p:nvSpPr>
            <p:cNvPr id="32" name="Freeform 20"/>
            <p:cNvSpPr>
              <a:spLocks noEditPoints="1"/>
            </p:cNvSpPr>
            <p:nvPr userDrawn="1"/>
          </p:nvSpPr>
          <p:spPr bwMode="auto">
            <a:xfrm>
              <a:off x="-70" y="900"/>
              <a:ext cx="645" cy="758"/>
            </a:xfrm>
            <a:custGeom>
              <a:avLst/>
              <a:gdLst>
                <a:gd name="T0" fmla="*/ 267 w 270"/>
                <a:gd name="T1" fmla="*/ 6 h 318"/>
                <a:gd name="T2" fmla="*/ 15 w 270"/>
                <a:gd name="T3" fmla="*/ 0 h 318"/>
                <a:gd name="T4" fmla="*/ 0 w 270"/>
                <a:gd name="T5" fmla="*/ 14 h 318"/>
                <a:gd name="T6" fmla="*/ 0 w 270"/>
                <a:gd name="T7" fmla="*/ 99 h 318"/>
                <a:gd name="T8" fmla="*/ 0 w 270"/>
                <a:gd name="T9" fmla="*/ 219 h 318"/>
                <a:gd name="T10" fmla="*/ 0 w 270"/>
                <a:gd name="T11" fmla="*/ 304 h 318"/>
                <a:gd name="T12" fmla="*/ 3 w 270"/>
                <a:gd name="T13" fmla="*/ 312 h 318"/>
                <a:gd name="T14" fmla="*/ 15 w 270"/>
                <a:gd name="T15" fmla="*/ 318 h 318"/>
                <a:gd name="T16" fmla="*/ 270 w 270"/>
                <a:gd name="T17" fmla="*/ 304 h 318"/>
                <a:gd name="T18" fmla="*/ 270 w 270"/>
                <a:gd name="T19" fmla="*/ 245 h 318"/>
                <a:gd name="T20" fmla="*/ 270 w 270"/>
                <a:gd name="T21" fmla="*/ 146 h 318"/>
                <a:gd name="T22" fmla="*/ 270 w 270"/>
                <a:gd name="T23" fmla="*/ 27 h 318"/>
                <a:gd name="T24" fmla="*/ 267 w 270"/>
                <a:gd name="T25" fmla="*/ 6 h 318"/>
                <a:gd name="T26" fmla="*/ 52 w 270"/>
                <a:gd name="T27" fmla="*/ 280 h 318"/>
                <a:gd name="T28" fmla="*/ 52 w 270"/>
                <a:gd name="T29" fmla="*/ 253 h 318"/>
                <a:gd name="T30" fmla="*/ 92 w 270"/>
                <a:gd name="T31" fmla="*/ 273 h 318"/>
                <a:gd name="T32" fmla="*/ 52 w 270"/>
                <a:gd name="T33" fmla="*/ 231 h 318"/>
                <a:gd name="T34" fmla="*/ 52 w 270"/>
                <a:gd name="T35" fmla="*/ 204 h 318"/>
                <a:gd name="T36" fmla="*/ 92 w 270"/>
                <a:gd name="T37" fmla="*/ 225 h 318"/>
                <a:gd name="T38" fmla="*/ 52 w 270"/>
                <a:gd name="T39" fmla="*/ 184 h 318"/>
                <a:gd name="T40" fmla="*/ 52 w 270"/>
                <a:gd name="T41" fmla="*/ 157 h 318"/>
                <a:gd name="T42" fmla="*/ 92 w 270"/>
                <a:gd name="T43" fmla="*/ 177 h 318"/>
                <a:gd name="T44" fmla="*/ 118 w 270"/>
                <a:gd name="T45" fmla="*/ 280 h 318"/>
                <a:gd name="T46" fmla="*/ 118 w 270"/>
                <a:gd name="T47" fmla="*/ 253 h 318"/>
                <a:gd name="T48" fmla="*/ 157 w 270"/>
                <a:gd name="T49" fmla="*/ 273 h 318"/>
                <a:gd name="T50" fmla="*/ 118 w 270"/>
                <a:gd name="T51" fmla="*/ 231 h 318"/>
                <a:gd name="T52" fmla="*/ 118 w 270"/>
                <a:gd name="T53" fmla="*/ 204 h 318"/>
                <a:gd name="T54" fmla="*/ 157 w 270"/>
                <a:gd name="T55" fmla="*/ 225 h 318"/>
                <a:gd name="T56" fmla="*/ 118 w 270"/>
                <a:gd name="T57" fmla="*/ 184 h 318"/>
                <a:gd name="T58" fmla="*/ 118 w 270"/>
                <a:gd name="T59" fmla="*/ 157 h 318"/>
                <a:gd name="T60" fmla="*/ 157 w 270"/>
                <a:gd name="T61" fmla="*/ 177 h 318"/>
                <a:gd name="T62" fmla="*/ 184 w 270"/>
                <a:gd name="T63" fmla="*/ 280 h 318"/>
                <a:gd name="T64" fmla="*/ 184 w 270"/>
                <a:gd name="T65" fmla="*/ 253 h 318"/>
                <a:gd name="T66" fmla="*/ 223 w 270"/>
                <a:gd name="T67" fmla="*/ 273 h 318"/>
                <a:gd name="T68" fmla="*/ 184 w 270"/>
                <a:gd name="T69" fmla="*/ 231 h 318"/>
                <a:gd name="T70" fmla="*/ 184 w 270"/>
                <a:gd name="T71" fmla="*/ 204 h 318"/>
                <a:gd name="T72" fmla="*/ 223 w 270"/>
                <a:gd name="T73" fmla="*/ 225 h 318"/>
                <a:gd name="T74" fmla="*/ 184 w 270"/>
                <a:gd name="T75" fmla="*/ 184 h 318"/>
                <a:gd name="T76" fmla="*/ 184 w 270"/>
                <a:gd name="T77" fmla="*/ 157 h 318"/>
                <a:gd name="T78" fmla="*/ 223 w 270"/>
                <a:gd name="T79" fmla="*/ 177 h 318"/>
                <a:gd name="T80" fmla="*/ 220 w 270"/>
                <a:gd name="T81" fmla="*/ 133 h 318"/>
                <a:gd name="T82" fmla="*/ 42 w 270"/>
                <a:gd name="T83" fmla="*/ 44 h 318"/>
                <a:gd name="T84" fmla="*/ 226 w 270"/>
                <a:gd name="T85" fmla="*/ 4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0" h="318">
                  <a:moveTo>
                    <a:pt x="267" y="6"/>
                  </a:moveTo>
                  <a:cubicBezTo>
                    <a:pt x="267" y="6"/>
                    <a:pt x="267" y="6"/>
                    <a:pt x="267" y="6"/>
                  </a:cubicBezTo>
                  <a:cubicBezTo>
                    <a:pt x="267" y="6"/>
                    <a:pt x="266" y="6"/>
                    <a:pt x="267" y="6"/>
                  </a:cubicBezTo>
                  <a:cubicBezTo>
                    <a:pt x="265" y="2"/>
                    <a:pt x="260" y="0"/>
                    <a:pt x="256" y="0"/>
                  </a:cubicBezTo>
                  <a:cubicBezTo>
                    <a:pt x="256" y="0"/>
                    <a:pt x="256" y="0"/>
                    <a:pt x="256" y="0"/>
                  </a:cubicBezTo>
                  <a:cubicBezTo>
                    <a:pt x="15" y="0"/>
                    <a:pt x="15" y="0"/>
                    <a:pt x="15" y="0"/>
                  </a:cubicBezTo>
                  <a:cubicBezTo>
                    <a:pt x="15" y="0"/>
                    <a:pt x="15" y="0"/>
                    <a:pt x="15" y="0"/>
                  </a:cubicBezTo>
                  <a:cubicBezTo>
                    <a:pt x="6" y="0"/>
                    <a:pt x="0" y="6"/>
                    <a:pt x="0" y="14"/>
                  </a:cubicBezTo>
                  <a:cubicBezTo>
                    <a:pt x="0" y="14"/>
                    <a:pt x="0" y="14"/>
                    <a:pt x="0" y="14"/>
                  </a:cubicBezTo>
                  <a:cubicBezTo>
                    <a:pt x="0" y="27"/>
                    <a:pt x="0" y="27"/>
                    <a:pt x="0" y="27"/>
                  </a:cubicBezTo>
                  <a:cubicBezTo>
                    <a:pt x="0" y="73"/>
                    <a:pt x="0" y="73"/>
                    <a:pt x="0" y="73"/>
                  </a:cubicBezTo>
                  <a:cubicBezTo>
                    <a:pt x="0" y="99"/>
                    <a:pt x="0" y="99"/>
                    <a:pt x="0" y="99"/>
                  </a:cubicBezTo>
                  <a:cubicBezTo>
                    <a:pt x="0" y="146"/>
                    <a:pt x="0" y="146"/>
                    <a:pt x="0" y="146"/>
                  </a:cubicBezTo>
                  <a:cubicBezTo>
                    <a:pt x="0" y="172"/>
                    <a:pt x="0" y="172"/>
                    <a:pt x="0" y="172"/>
                  </a:cubicBezTo>
                  <a:cubicBezTo>
                    <a:pt x="0" y="219"/>
                    <a:pt x="0" y="219"/>
                    <a:pt x="0" y="219"/>
                  </a:cubicBezTo>
                  <a:cubicBezTo>
                    <a:pt x="0" y="245"/>
                    <a:pt x="0" y="245"/>
                    <a:pt x="0" y="245"/>
                  </a:cubicBezTo>
                  <a:cubicBezTo>
                    <a:pt x="0" y="291"/>
                    <a:pt x="0" y="291"/>
                    <a:pt x="0" y="291"/>
                  </a:cubicBezTo>
                  <a:cubicBezTo>
                    <a:pt x="0" y="304"/>
                    <a:pt x="0" y="304"/>
                    <a:pt x="0" y="304"/>
                  </a:cubicBezTo>
                  <a:cubicBezTo>
                    <a:pt x="0" y="304"/>
                    <a:pt x="0" y="304"/>
                    <a:pt x="0" y="304"/>
                  </a:cubicBezTo>
                  <a:cubicBezTo>
                    <a:pt x="0" y="306"/>
                    <a:pt x="1" y="309"/>
                    <a:pt x="3" y="312"/>
                  </a:cubicBezTo>
                  <a:cubicBezTo>
                    <a:pt x="3" y="312"/>
                    <a:pt x="3" y="312"/>
                    <a:pt x="3" y="312"/>
                  </a:cubicBezTo>
                  <a:cubicBezTo>
                    <a:pt x="3" y="312"/>
                    <a:pt x="3" y="312"/>
                    <a:pt x="3" y="312"/>
                  </a:cubicBezTo>
                  <a:cubicBezTo>
                    <a:pt x="6" y="315"/>
                    <a:pt x="10" y="318"/>
                    <a:pt x="15" y="318"/>
                  </a:cubicBezTo>
                  <a:cubicBezTo>
                    <a:pt x="15" y="318"/>
                    <a:pt x="15" y="318"/>
                    <a:pt x="15" y="318"/>
                  </a:cubicBezTo>
                  <a:cubicBezTo>
                    <a:pt x="256" y="318"/>
                    <a:pt x="256" y="318"/>
                    <a:pt x="256" y="318"/>
                  </a:cubicBezTo>
                  <a:cubicBezTo>
                    <a:pt x="256" y="318"/>
                    <a:pt x="256" y="318"/>
                    <a:pt x="256" y="318"/>
                  </a:cubicBezTo>
                  <a:cubicBezTo>
                    <a:pt x="264" y="318"/>
                    <a:pt x="270" y="312"/>
                    <a:pt x="270" y="304"/>
                  </a:cubicBezTo>
                  <a:cubicBezTo>
                    <a:pt x="270" y="304"/>
                    <a:pt x="270" y="304"/>
                    <a:pt x="270" y="304"/>
                  </a:cubicBezTo>
                  <a:cubicBezTo>
                    <a:pt x="270" y="291"/>
                    <a:pt x="270" y="291"/>
                    <a:pt x="270" y="291"/>
                  </a:cubicBezTo>
                  <a:cubicBezTo>
                    <a:pt x="270" y="245"/>
                    <a:pt x="270" y="245"/>
                    <a:pt x="270" y="245"/>
                  </a:cubicBezTo>
                  <a:cubicBezTo>
                    <a:pt x="270" y="219"/>
                    <a:pt x="270" y="219"/>
                    <a:pt x="270" y="219"/>
                  </a:cubicBezTo>
                  <a:cubicBezTo>
                    <a:pt x="270" y="172"/>
                    <a:pt x="270" y="172"/>
                    <a:pt x="270" y="172"/>
                  </a:cubicBezTo>
                  <a:cubicBezTo>
                    <a:pt x="270" y="146"/>
                    <a:pt x="270" y="146"/>
                    <a:pt x="270" y="146"/>
                  </a:cubicBezTo>
                  <a:cubicBezTo>
                    <a:pt x="270" y="99"/>
                    <a:pt x="270" y="99"/>
                    <a:pt x="270" y="99"/>
                  </a:cubicBezTo>
                  <a:cubicBezTo>
                    <a:pt x="270" y="73"/>
                    <a:pt x="270" y="73"/>
                    <a:pt x="270" y="73"/>
                  </a:cubicBezTo>
                  <a:cubicBezTo>
                    <a:pt x="270" y="27"/>
                    <a:pt x="270" y="27"/>
                    <a:pt x="270" y="27"/>
                  </a:cubicBezTo>
                  <a:cubicBezTo>
                    <a:pt x="270" y="14"/>
                    <a:pt x="270" y="14"/>
                    <a:pt x="270" y="14"/>
                  </a:cubicBezTo>
                  <a:cubicBezTo>
                    <a:pt x="270" y="14"/>
                    <a:pt x="270" y="14"/>
                    <a:pt x="270" y="14"/>
                  </a:cubicBezTo>
                  <a:cubicBezTo>
                    <a:pt x="269" y="11"/>
                    <a:pt x="268" y="9"/>
                    <a:pt x="267" y="6"/>
                  </a:cubicBezTo>
                  <a:close/>
                  <a:moveTo>
                    <a:pt x="92" y="273"/>
                  </a:moveTo>
                  <a:cubicBezTo>
                    <a:pt x="92" y="277"/>
                    <a:pt x="89" y="280"/>
                    <a:pt x="85" y="280"/>
                  </a:cubicBezTo>
                  <a:cubicBezTo>
                    <a:pt x="52" y="280"/>
                    <a:pt x="52" y="280"/>
                    <a:pt x="52" y="280"/>
                  </a:cubicBezTo>
                  <a:cubicBezTo>
                    <a:pt x="49" y="280"/>
                    <a:pt x="46" y="277"/>
                    <a:pt x="46" y="273"/>
                  </a:cubicBezTo>
                  <a:cubicBezTo>
                    <a:pt x="46" y="259"/>
                    <a:pt x="46" y="259"/>
                    <a:pt x="46" y="259"/>
                  </a:cubicBezTo>
                  <a:cubicBezTo>
                    <a:pt x="46" y="255"/>
                    <a:pt x="49" y="253"/>
                    <a:pt x="52" y="253"/>
                  </a:cubicBezTo>
                  <a:cubicBezTo>
                    <a:pt x="85" y="253"/>
                    <a:pt x="85" y="253"/>
                    <a:pt x="85" y="253"/>
                  </a:cubicBezTo>
                  <a:cubicBezTo>
                    <a:pt x="89" y="253"/>
                    <a:pt x="92" y="255"/>
                    <a:pt x="92" y="259"/>
                  </a:cubicBezTo>
                  <a:lnTo>
                    <a:pt x="92" y="273"/>
                  </a:lnTo>
                  <a:close/>
                  <a:moveTo>
                    <a:pt x="92" y="225"/>
                  </a:moveTo>
                  <a:cubicBezTo>
                    <a:pt x="92" y="228"/>
                    <a:pt x="89" y="231"/>
                    <a:pt x="85" y="231"/>
                  </a:cubicBezTo>
                  <a:cubicBezTo>
                    <a:pt x="52" y="231"/>
                    <a:pt x="52" y="231"/>
                    <a:pt x="52" y="231"/>
                  </a:cubicBezTo>
                  <a:cubicBezTo>
                    <a:pt x="49" y="231"/>
                    <a:pt x="46" y="228"/>
                    <a:pt x="46" y="225"/>
                  </a:cubicBezTo>
                  <a:cubicBezTo>
                    <a:pt x="46" y="211"/>
                    <a:pt x="46" y="211"/>
                    <a:pt x="46" y="211"/>
                  </a:cubicBezTo>
                  <a:cubicBezTo>
                    <a:pt x="46" y="207"/>
                    <a:pt x="49" y="204"/>
                    <a:pt x="52" y="204"/>
                  </a:cubicBezTo>
                  <a:cubicBezTo>
                    <a:pt x="85" y="204"/>
                    <a:pt x="85" y="204"/>
                    <a:pt x="85" y="204"/>
                  </a:cubicBezTo>
                  <a:cubicBezTo>
                    <a:pt x="89" y="204"/>
                    <a:pt x="92" y="207"/>
                    <a:pt x="92" y="211"/>
                  </a:cubicBezTo>
                  <a:lnTo>
                    <a:pt x="92" y="225"/>
                  </a:lnTo>
                  <a:close/>
                  <a:moveTo>
                    <a:pt x="92" y="177"/>
                  </a:moveTo>
                  <a:cubicBezTo>
                    <a:pt x="92" y="181"/>
                    <a:pt x="89" y="184"/>
                    <a:pt x="85" y="184"/>
                  </a:cubicBezTo>
                  <a:cubicBezTo>
                    <a:pt x="52" y="184"/>
                    <a:pt x="52" y="184"/>
                    <a:pt x="52" y="184"/>
                  </a:cubicBezTo>
                  <a:cubicBezTo>
                    <a:pt x="49" y="184"/>
                    <a:pt x="46" y="181"/>
                    <a:pt x="46" y="177"/>
                  </a:cubicBezTo>
                  <a:cubicBezTo>
                    <a:pt x="46" y="163"/>
                    <a:pt x="46" y="163"/>
                    <a:pt x="46" y="163"/>
                  </a:cubicBezTo>
                  <a:cubicBezTo>
                    <a:pt x="46" y="159"/>
                    <a:pt x="49" y="157"/>
                    <a:pt x="52" y="157"/>
                  </a:cubicBezTo>
                  <a:cubicBezTo>
                    <a:pt x="85" y="157"/>
                    <a:pt x="85" y="157"/>
                    <a:pt x="85" y="157"/>
                  </a:cubicBezTo>
                  <a:cubicBezTo>
                    <a:pt x="89" y="157"/>
                    <a:pt x="92" y="159"/>
                    <a:pt x="92" y="163"/>
                  </a:cubicBezTo>
                  <a:lnTo>
                    <a:pt x="92" y="177"/>
                  </a:lnTo>
                  <a:close/>
                  <a:moveTo>
                    <a:pt x="157" y="273"/>
                  </a:moveTo>
                  <a:cubicBezTo>
                    <a:pt x="157" y="277"/>
                    <a:pt x="154" y="280"/>
                    <a:pt x="151" y="280"/>
                  </a:cubicBezTo>
                  <a:cubicBezTo>
                    <a:pt x="118" y="280"/>
                    <a:pt x="118" y="280"/>
                    <a:pt x="118" y="280"/>
                  </a:cubicBezTo>
                  <a:cubicBezTo>
                    <a:pt x="114" y="280"/>
                    <a:pt x="111" y="277"/>
                    <a:pt x="111" y="273"/>
                  </a:cubicBezTo>
                  <a:cubicBezTo>
                    <a:pt x="111" y="259"/>
                    <a:pt x="111" y="259"/>
                    <a:pt x="111" y="259"/>
                  </a:cubicBezTo>
                  <a:cubicBezTo>
                    <a:pt x="111" y="255"/>
                    <a:pt x="114" y="253"/>
                    <a:pt x="118" y="253"/>
                  </a:cubicBezTo>
                  <a:cubicBezTo>
                    <a:pt x="151" y="253"/>
                    <a:pt x="151" y="253"/>
                    <a:pt x="151" y="253"/>
                  </a:cubicBezTo>
                  <a:cubicBezTo>
                    <a:pt x="154" y="253"/>
                    <a:pt x="157" y="255"/>
                    <a:pt x="157" y="259"/>
                  </a:cubicBezTo>
                  <a:lnTo>
                    <a:pt x="157" y="273"/>
                  </a:lnTo>
                  <a:close/>
                  <a:moveTo>
                    <a:pt x="157" y="225"/>
                  </a:moveTo>
                  <a:cubicBezTo>
                    <a:pt x="157" y="228"/>
                    <a:pt x="154" y="231"/>
                    <a:pt x="151" y="231"/>
                  </a:cubicBezTo>
                  <a:cubicBezTo>
                    <a:pt x="118" y="231"/>
                    <a:pt x="118" y="231"/>
                    <a:pt x="118" y="231"/>
                  </a:cubicBezTo>
                  <a:cubicBezTo>
                    <a:pt x="114" y="231"/>
                    <a:pt x="111" y="228"/>
                    <a:pt x="111" y="225"/>
                  </a:cubicBezTo>
                  <a:cubicBezTo>
                    <a:pt x="111" y="211"/>
                    <a:pt x="111" y="211"/>
                    <a:pt x="111" y="211"/>
                  </a:cubicBezTo>
                  <a:cubicBezTo>
                    <a:pt x="111" y="207"/>
                    <a:pt x="114" y="204"/>
                    <a:pt x="118" y="204"/>
                  </a:cubicBezTo>
                  <a:cubicBezTo>
                    <a:pt x="151" y="204"/>
                    <a:pt x="151" y="204"/>
                    <a:pt x="151" y="204"/>
                  </a:cubicBezTo>
                  <a:cubicBezTo>
                    <a:pt x="154" y="204"/>
                    <a:pt x="157" y="207"/>
                    <a:pt x="157" y="211"/>
                  </a:cubicBezTo>
                  <a:lnTo>
                    <a:pt x="157" y="225"/>
                  </a:lnTo>
                  <a:close/>
                  <a:moveTo>
                    <a:pt x="157" y="177"/>
                  </a:moveTo>
                  <a:cubicBezTo>
                    <a:pt x="157" y="181"/>
                    <a:pt x="154" y="184"/>
                    <a:pt x="151" y="184"/>
                  </a:cubicBezTo>
                  <a:cubicBezTo>
                    <a:pt x="118" y="184"/>
                    <a:pt x="118" y="184"/>
                    <a:pt x="118" y="184"/>
                  </a:cubicBezTo>
                  <a:cubicBezTo>
                    <a:pt x="114" y="184"/>
                    <a:pt x="111" y="181"/>
                    <a:pt x="111" y="177"/>
                  </a:cubicBezTo>
                  <a:cubicBezTo>
                    <a:pt x="111" y="163"/>
                    <a:pt x="111" y="163"/>
                    <a:pt x="111" y="163"/>
                  </a:cubicBezTo>
                  <a:cubicBezTo>
                    <a:pt x="111" y="159"/>
                    <a:pt x="114" y="157"/>
                    <a:pt x="118" y="157"/>
                  </a:cubicBezTo>
                  <a:cubicBezTo>
                    <a:pt x="151" y="157"/>
                    <a:pt x="151" y="157"/>
                    <a:pt x="151" y="157"/>
                  </a:cubicBezTo>
                  <a:cubicBezTo>
                    <a:pt x="154" y="157"/>
                    <a:pt x="157" y="159"/>
                    <a:pt x="157" y="163"/>
                  </a:cubicBezTo>
                  <a:lnTo>
                    <a:pt x="157" y="177"/>
                  </a:lnTo>
                  <a:close/>
                  <a:moveTo>
                    <a:pt x="223" y="273"/>
                  </a:moveTo>
                  <a:cubicBezTo>
                    <a:pt x="223" y="277"/>
                    <a:pt x="221" y="280"/>
                    <a:pt x="217" y="280"/>
                  </a:cubicBezTo>
                  <a:cubicBezTo>
                    <a:pt x="184" y="280"/>
                    <a:pt x="184" y="280"/>
                    <a:pt x="184" y="280"/>
                  </a:cubicBezTo>
                  <a:cubicBezTo>
                    <a:pt x="180" y="280"/>
                    <a:pt x="178" y="277"/>
                    <a:pt x="178" y="273"/>
                  </a:cubicBezTo>
                  <a:cubicBezTo>
                    <a:pt x="178" y="259"/>
                    <a:pt x="178" y="259"/>
                    <a:pt x="178" y="259"/>
                  </a:cubicBezTo>
                  <a:cubicBezTo>
                    <a:pt x="178" y="255"/>
                    <a:pt x="180" y="253"/>
                    <a:pt x="184" y="253"/>
                  </a:cubicBezTo>
                  <a:cubicBezTo>
                    <a:pt x="217" y="253"/>
                    <a:pt x="217" y="253"/>
                    <a:pt x="217" y="253"/>
                  </a:cubicBezTo>
                  <a:cubicBezTo>
                    <a:pt x="221" y="253"/>
                    <a:pt x="223" y="255"/>
                    <a:pt x="223" y="259"/>
                  </a:cubicBezTo>
                  <a:lnTo>
                    <a:pt x="223" y="273"/>
                  </a:lnTo>
                  <a:close/>
                  <a:moveTo>
                    <a:pt x="223" y="225"/>
                  </a:moveTo>
                  <a:cubicBezTo>
                    <a:pt x="223" y="228"/>
                    <a:pt x="221" y="231"/>
                    <a:pt x="217" y="231"/>
                  </a:cubicBezTo>
                  <a:cubicBezTo>
                    <a:pt x="184" y="231"/>
                    <a:pt x="184" y="231"/>
                    <a:pt x="184" y="231"/>
                  </a:cubicBezTo>
                  <a:cubicBezTo>
                    <a:pt x="180" y="231"/>
                    <a:pt x="178" y="228"/>
                    <a:pt x="178" y="225"/>
                  </a:cubicBezTo>
                  <a:cubicBezTo>
                    <a:pt x="178" y="211"/>
                    <a:pt x="178" y="211"/>
                    <a:pt x="178" y="211"/>
                  </a:cubicBezTo>
                  <a:cubicBezTo>
                    <a:pt x="178" y="207"/>
                    <a:pt x="180" y="204"/>
                    <a:pt x="184" y="204"/>
                  </a:cubicBezTo>
                  <a:cubicBezTo>
                    <a:pt x="217" y="204"/>
                    <a:pt x="217" y="204"/>
                    <a:pt x="217" y="204"/>
                  </a:cubicBezTo>
                  <a:cubicBezTo>
                    <a:pt x="221" y="204"/>
                    <a:pt x="223" y="207"/>
                    <a:pt x="223" y="211"/>
                  </a:cubicBezTo>
                  <a:lnTo>
                    <a:pt x="223" y="225"/>
                  </a:lnTo>
                  <a:close/>
                  <a:moveTo>
                    <a:pt x="223" y="177"/>
                  </a:moveTo>
                  <a:cubicBezTo>
                    <a:pt x="223" y="181"/>
                    <a:pt x="221" y="184"/>
                    <a:pt x="217" y="184"/>
                  </a:cubicBezTo>
                  <a:cubicBezTo>
                    <a:pt x="184" y="184"/>
                    <a:pt x="184" y="184"/>
                    <a:pt x="184" y="184"/>
                  </a:cubicBezTo>
                  <a:cubicBezTo>
                    <a:pt x="180" y="184"/>
                    <a:pt x="178" y="181"/>
                    <a:pt x="178" y="177"/>
                  </a:cubicBezTo>
                  <a:cubicBezTo>
                    <a:pt x="178" y="163"/>
                    <a:pt x="178" y="163"/>
                    <a:pt x="178" y="163"/>
                  </a:cubicBezTo>
                  <a:cubicBezTo>
                    <a:pt x="178" y="159"/>
                    <a:pt x="180" y="157"/>
                    <a:pt x="184" y="157"/>
                  </a:cubicBezTo>
                  <a:cubicBezTo>
                    <a:pt x="217" y="157"/>
                    <a:pt x="217" y="157"/>
                    <a:pt x="217" y="157"/>
                  </a:cubicBezTo>
                  <a:cubicBezTo>
                    <a:pt x="221" y="157"/>
                    <a:pt x="223" y="159"/>
                    <a:pt x="223" y="163"/>
                  </a:cubicBezTo>
                  <a:lnTo>
                    <a:pt x="223" y="177"/>
                  </a:lnTo>
                  <a:close/>
                  <a:moveTo>
                    <a:pt x="226" y="127"/>
                  </a:moveTo>
                  <a:cubicBezTo>
                    <a:pt x="226" y="127"/>
                    <a:pt x="226" y="127"/>
                    <a:pt x="226" y="127"/>
                  </a:cubicBezTo>
                  <a:cubicBezTo>
                    <a:pt x="226" y="131"/>
                    <a:pt x="223" y="133"/>
                    <a:pt x="220" y="133"/>
                  </a:cubicBezTo>
                  <a:cubicBezTo>
                    <a:pt x="49" y="133"/>
                    <a:pt x="49" y="133"/>
                    <a:pt x="49" y="133"/>
                  </a:cubicBezTo>
                  <a:cubicBezTo>
                    <a:pt x="45" y="133"/>
                    <a:pt x="42" y="131"/>
                    <a:pt x="42" y="127"/>
                  </a:cubicBezTo>
                  <a:cubicBezTo>
                    <a:pt x="42" y="44"/>
                    <a:pt x="42" y="44"/>
                    <a:pt x="42" y="44"/>
                  </a:cubicBezTo>
                  <a:cubicBezTo>
                    <a:pt x="42" y="40"/>
                    <a:pt x="45" y="38"/>
                    <a:pt x="49" y="38"/>
                  </a:cubicBezTo>
                  <a:cubicBezTo>
                    <a:pt x="220" y="38"/>
                    <a:pt x="220" y="38"/>
                    <a:pt x="220" y="38"/>
                  </a:cubicBezTo>
                  <a:cubicBezTo>
                    <a:pt x="223" y="38"/>
                    <a:pt x="226" y="40"/>
                    <a:pt x="226" y="44"/>
                  </a:cubicBezTo>
                  <a:lnTo>
                    <a:pt x="226" y="12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33" name="Freeform 21"/>
            <p:cNvSpPr>
              <a:spLocks/>
            </p:cNvSpPr>
            <p:nvPr userDrawn="1"/>
          </p:nvSpPr>
          <p:spPr bwMode="auto">
            <a:xfrm>
              <a:off x="94" y="1031"/>
              <a:ext cx="77" cy="138"/>
            </a:xfrm>
            <a:custGeom>
              <a:avLst/>
              <a:gdLst>
                <a:gd name="T0" fmla="*/ 21 w 32"/>
                <a:gd name="T1" fmla="*/ 24 h 58"/>
                <a:gd name="T2" fmla="*/ 12 w 32"/>
                <a:gd name="T3" fmla="*/ 18 h 58"/>
                <a:gd name="T4" fmla="*/ 18 w 32"/>
                <a:gd name="T5" fmla="*/ 14 h 58"/>
                <a:gd name="T6" fmla="*/ 28 w 32"/>
                <a:gd name="T7" fmla="*/ 17 h 58"/>
                <a:gd name="T8" fmla="*/ 30 w 32"/>
                <a:gd name="T9" fmla="*/ 9 h 58"/>
                <a:gd name="T10" fmla="*/ 20 w 32"/>
                <a:gd name="T11" fmla="*/ 6 h 58"/>
                <a:gd name="T12" fmla="*/ 20 w 32"/>
                <a:gd name="T13" fmla="*/ 0 h 58"/>
                <a:gd name="T14" fmla="*/ 13 w 32"/>
                <a:gd name="T15" fmla="*/ 0 h 58"/>
                <a:gd name="T16" fmla="*/ 13 w 32"/>
                <a:gd name="T17" fmla="*/ 7 h 58"/>
                <a:gd name="T18" fmla="*/ 1 w 32"/>
                <a:gd name="T19" fmla="*/ 19 h 58"/>
                <a:gd name="T20" fmla="*/ 14 w 32"/>
                <a:gd name="T21" fmla="*/ 32 h 58"/>
                <a:gd name="T22" fmla="*/ 21 w 32"/>
                <a:gd name="T23" fmla="*/ 38 h 58"/>
                <a:gd name="T24" fmla="*/ 14 w 32"/>
                <a:gd name="T25" fmla="*/ 43 h 58"/>
                <a:gd name="T26" fmla="*/ 2 w 32"/>
                <a:gd name="T27" fmla="*/ 40 h 58"/>
                <a:gd name="T28" fmla="*/ 0 w 32"/>
                <a:gd name="T29" fmla="*/ 48 h 58"/>
                <a:gd name="T30" fmla="*/ 12 w 32"/>
                <a:gd name="T31" fmla="*/ 51 h 58"/>
                <a:gd name="T32" fmla="*/ 12 w 32"/>
                <a:gd name="T33" fmla="*/ 58 h 58"/>
                <a:gd name="T34" fmla="*/ 19 w 32"/>
                <a:gd name="T35" fmla="*/ 58 h 58"/>
                <a:gd name="T36" fmla="*/ 19 w 32"/>
                <a:gd name="T37" fmla="*/ 50 h 58"/>
                <a:gd name="T38" fmla="*/ 32 w 32"/>
                <a:gd name="T39" fmla="*/ 36 h 58"/>
                <a:gd name="T40" fmla="*/ 21 w 32"/>
                <a:gd name="T41"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58">
                  <a:moveTo>
                    <a:pt x="21" y="24"/>
                  </a:moveTo>
                  <a:cubicBezTo>
                    <a:pt x="15" y="21"/>
                    <a:pt x="12" y="20"/>
                    <a:pt x="12" y="18"/>
                  </a:cubicBezTo>
                  <a:cubicBezTo>
                    <a:pt x="12" y="16"/>
                    <a:pt x="14" y="14"/>
                    <a:pt x="18" y="14"/>
                  </a:cubicBezTo>
                  <a:cubicBezTo>
                    <a:pt x="23" y="14"/>
                    <a:pt x="26" y="16"/>
                    <a:pt x="28" y="17"/>
                  </a:cubicBezTo>
                  <a:cubicBezTo>
                    <a:pt x="30" y="9"/>
                    <a:pt x="30" y="9"/>
                    <a:pt x="30" y="9"/>
                  </a:cubicBezTo>
                  <a:cubicBezTo>
                    <a:pt x="27" y="8"/>
                    <a:pt x="24" y="7"/>
                    <a:pt x="20" y="6"/>
                  </a:cubicBezTo>
                  <a:cubicBezTo>
                    <a:pt x="20" y="0"/>
                    <a:pt x="20" y="0"/>
                    <a:pt x="20" y="0"/>
                  </a:cubicBezTo>
                  <a:cubicBezTo>
                    <a:pt x="13" y="0"/>
                    <a:pt x="13" y="0"/>
                    <a:pt x="13" y="0"/>
                  </a:cubicBezTo>
                  <a:cubicBezTo>
                    <a:pt x="13" y="7"/>
                    <a:pt x="13" y="7"/>
                    <a:pt x="13" y="7"/>
                  </a:cubicBezTo>
                  <a:cubicBezTo>
                    <a:pt x="6" y="9"/>
                    <a:pt x="1" y="13"/>
                    <a:pt x="1" y="19"/>
                  </a:cubicBezTo>
                  <a:cubicBezTo>
                    <a:pt x="1" y="27"/>
                    <a:pt x="6" y="30"/>
                    <a:pt x="14" y="32"/>
                  </a:cubicBezTo>
                  <a:cubicBezTo>
                    <a:pt x="19" y="34"/>
                    <a:pt x="21" y="36"/>
                    <a:pt x="21" y="38"/>
                  </a:cubicBezTo>
                  <a:cubicBezTo>
                    <a:pt x="21" y="41"/>
                    <a:pt x="18" y="43"/>
                    <a:pt x="14" y="43"/>
                  </a:cubicBezTo>
                  <a:cubicBezTo>
                    <a:pt x="9" y="43"/>
                    <a:pt x="5" y="41"/>
                    <a:pt x="2" y="40"/>
                  </a:cubicBezTo>
                  <a:cubicBezTo>
                    <a:pt x="0" y="48"/>
                    <a:pt x="0" y="48"/>
                    <a:pt x="0" y="48"/>
                  </a:cubicBezTo>
                  <a:cubicBezTo>
                    <a:pt x="3" y="50"/>
                    <a:pt x="7" y="51"/>
                    <a:pt x="12" y="51"/>
                  </a:cubicBezTo>
                  <a:cubicBezTo>
                    <a:pt x="12" y="58"/>
                    <a:pt x="12" y="58"/>
                    <a:pt x="12" y="58"/>
                  </a:cubicBezTo>
                  <a:cubicBezTo>
                    <a:pt x="19" y="58"/>
                    <a:pt x="19" y="58"/>
                    <a:pt x="19" y="58"/>
                  </a:cubicBezTo>
                  <a:cubicBezTo>
                    <a:pt x="19" y="50"/>
                    <a:pt x="19" y="50"/>
                    <a:pt x="19" y="50"/>
                  </a:cubicBezTo>
                  <a:cubicBezTo>
                    <a:pt x="27" y="48"/>
                    <a:pt x="32" y="43"/>
                    <a:pt x="32" y="36"/>
                  </a:cubicBezTo>
                  <a:cubicBezTo>
                    <a:pt x="32" y="31"/>
                    <a:pt x="29" y="27"/>
                    <a:pt x="21"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36" name="Freeform 22"/>
            <p:cNvSpPr>
              <a:spLocks/>
            </p:cNvSpPr>
            <p:nvPr userDrawn="1"/>
          </p:nvSpPr>
          <p:spPr bwMode="auto">
            <a:xfrm>
              <a:off x="211" y="1031"/>
              <a:ext cx="79" cy="138"/>
            </a:xfrm>
            <a:custGeom>
              <a:avLst/>
              <a:gdLst>
                <a:gd name="T0" fmla="*/ 20 w 33"/>
                <a:gd name="T1" fmla="*/ 24 h 58"/>
                <a:gd name="T2" fmla="*/ 11 w 33"/>
                <a:gd name="T3" fmla="*/ 18 h 58"/>
                <a:gd name="T4" fmla="*/ 17 w 33"/>
                <a:gd name="T5" fmla="*/ 14 h 58"/>
                <a:gd name="T6" fmla="*/ 27 w 33"/>
                <a:gd name="T7" fmla="*/ 17 h 58"/>
                <a:gd name="T8" fmla="*/ 29 w 33"/>
                <a:gd name="T9" fmla="*/ 9 h 58"/>
                <a:gd name="T10" fmla="*/ 19 w 33"/>
                <a:gd name="T11" fmla="*/ 6 h 58"/>
                <a:gd name="T12" fmla="*/ 19 w 33"/>
                <a:gd name="T13" fmla="*/ 0 h 58"/>
                <a:gd name="T14" fmla="*/ 12 w 33"/>
                <a:gd name="T15" fmla="*/ 0 h 58"/>
                <a:gd name="T16" fmla="*/ 12 w 33"/>
                <a:gd name="T17" fmla="*/ 7 h 58"/>
                <a:gd name="T18" fmla="*/ 0 w 33"/>
                <a:gd name="T19" fmla="*/ 19 h 58"/>
                <a:gd name="T20" fmla="*/ 13 w 33"/>
                <a:gd name="T21" fmla="*/ 32 h 58"/>
                <a:gd name="T22" fmla="*/ 20 w 33"/>
                <a:gd name="T23" fmla="*/ 38 h 58"/>
                <a:gd name="T24" fmla="*/ 13 w 33"/>
                <a:gd name="T25" fmla="*/ 43 h 58"/>
                <a:gd name="T26" fmla="*/ 1 w 33"/>
                <a:gd name="T27" fmla="*/ 40 h 58"/>
                <a:gd name="T28" fmla="*/ 0 w 33"/>
                <a:gd name="T29" fmla="*/ 48 h 58"/>
                <a:gd name="T30" fmla="*/ 11 w 33"/>
                <a:gd name="T31" fmla="*/ 51 h 58"/>
                <a:gd name="T32" fmla="*/ 11 w 33"/>
                <a:gd name="T33" fmla="*/ 58 h 58"/>
                <a:gd name="T34" fmla="*/ 18 w 33"/>
                <a:gd name="T35" fmla="*/ 58 h 58"/>
                <a:gd name="T36" fmla="*/ 18 w 33"/>
                <a:gd name="T37" fmla="*/ 50 h 58"/>
                <a:gd name="T38" fmla="*/ 31 w 33"/>
                <a:gd name="T39" fmla="*/ 36 h 58"/>
                <a:gd name="T40" fmla="*/ 20 w 33"/>
                <a:gd name="T41"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58">
                  <a:moveTo>
                    <a:pt x="20" y="24"/>
                  </a:moveTo>
                  <a:cubicBezTo>
                    <a:pt x="14" y="21"/>
                    <a:pt x="11" y="20"/>
                    <a:pt x="11" y="18"/>
                  </a:cubicBezTo>
                  <a:cubicBezTo>
                    <a:pt x="11" y="16"/>
                    <a:pt x="13" y="14"/>
                    <a:pt x="17" y="14"/>
                  </a:cubicBezTo>
                  <a:cubicBezTo>
                    <a:pt x="23" y="14"/>
                    <a:pt x="26" y="16"/>
                    <a:pt x="27" y="17"/>
                  </a:cubicBezTo>
                  <a:cubicBezTo>
                    <a:pt x="29" y="9"/>
                    <a:pt x="29" y="9"/>
                    <a:pt x="29" y="9"/>
                  </a:cubicBezTo>
                  <a:cubicBezTo>
                    <a:pt x="26" y="8"/>
                    <a:pt x="24" y="7"/>
                    <a:pt x="19" y="6"/>
                  </a:cubicBezTo>
                  <a:cubicBezTo>
                    <a:pt x="19" y="0"/>
                    <a:pt x="19" y="0"/>
                    <a:pt x="19" y="0"/>
                  </a:cubicBezTo>
                  <a:cubicBezTo>
                    <a:pt x="12" y="0"/>
                    <a:pt x="12" y="0"/>
                    <a:pt x="12" y="0"/>
                  </a:cubicBezTo>
                  <a:cubicBezTo>
                    <a:pt x="12" y="7"/>
                    <a:pt x="12" y="7"/>
                    <a:pt x="12" y="7"/>
                  </a:cubicBezTo>
                  <a:cubicBezTo>
                    <a:pt x="5" y="9"/>
                    <a:pt x="0" y="13"/>
                    <a:pt x="0" y="19"/>
                  </a:cubicBezTo>
                  <a:cubicBezTo>
                    <a:pt x="0" y="27"/>
                    <a:pt x="6" y="30"/>
                    <a:pt x="13" y="32"/>
                  </a:cubicBezTo>
                  <a:cubicBezTo>
                    <a:pt x="18" y="34"/>
                    <a:pt x="20" y="36"/>
                    <a:pt x="20" y="38"/>
                  </a:cubicBezTo>
                  <a:cubicBezTo>
                    <a:pt x="20" y="41"/>
                    <a:pt x="17" y="43"/>
                    <a:pt x="13" y="43"/>
                  </a:cubicBezTo>
                  <a:cubicBezTo>
                    <a:pt x="9" y="43"/>
                    <a:pt x="4" y="41"/>
                    <a:pt x="1" y="40"/>
                  </a:cubicBezTo>
                  <a:cubicBezTo>
                    <a:pt x="0" y="48"/>
                    <a:pt x="0" y="48"/>
                    <a:pt x="0" y="48"/>
                  </a:cubicBezTo>
                  <a:cubicBezTo>
                    <a:pt x="2" y="50"/>
                    <a:pt x="7" y="51"/>
                    <a:pt x="11" y="51"/>
                  </a:cubicBezTo>
                  <a:cubicBezTo>
                    <a:pt x="11" y="58"/>
                    <a:pt x="11" y="58"/>
                    <a:pt x="11" y="58"/>
                  </a:cubicBezTo>
                  <a:cubicBezTo>
                    <a:pt x="18" y="58"/>
                    <a:pt x="18" y="58"/>
                    <a:pt x="18" y="58"/>
                  </a:cubicBezTo>
                  <a:cubicBezTo>
                    <a:pt x="18" y="50"/>
                    <a:pt x="18" y="50"/>
                    <a:pt x="18" y="50"/>
                  </a:cubicBezTo>
                  <a:cubicBezTo>
                    <a:pt x="26" y="48"/>
                    <a:pt x="31" y="43"/>
                    <a:pt x="31" y="36"/>
                  </a:cubicBezTo>
                  <a:cubicBezTo>
                    <a:pt x="33" y="31"/>
                    <a:pt x="29" y="27"/>
                    <a:pt x="20"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37" name="Freeform 23"/>
            <p:cNvSpPr>
              <a:spLocks/>
            </p:cNvSpPr>
            <p:nvPr userDrawn="1"/>
          </p:nvSpPr>
          <p:spPr bwMode="auto">
            <a:xfrm>
              <a:off x="329" y="1031"/>
              <a:ext cx="76" cy="138"/>
            </a:xfrm>
            <a:custGeom>
              <a:avLst/>
              <a:gdLst>
                <a:gd name="T0" fmla="*/ 20 w 32"/>
                <a:gd name="T1" fmla="*/ 24 h 58"/>
                <a:gd name="T2" fmla="*/ 12 w 32"/>
                <a:gd name="T3" fmla="*/ 18 h 58"/>
                <a:gd name="T4" fmla="*/ 18 w 32"/>
                <a:gd name="T5" fmla="*/ 14 h 58"/>
                <a:gd name="T6" fmla="*/ 28 w 32"/>
                <a:gd name="T7" fmla="*/ 17 h 58"/>
                <a:gd name="T8" fmla="*/ 29 w 32"/>
                <a:gd name="T9" fmla="*/ 9 h 58"/>
                <a:gd name="T10" fmla="*/ 20 w 32"/>
                <a:gd name="T11" fmla="*/ 6 h 58"/>
                <a:gd name="T12" fmla="*/ 20 w 32"/>
                <a:gd name="T13" fmla="*/ 0 h 58"/>
                <a:gd name="T14" fmla="*/ 12 w 32"/>
                <a:gd name="T15" fmla="*/ 0 h 58"/>
                <a:gd name="T16" fmla="*/ 12 w 32"/>
                <a:gd name="T17" fmla="*/ 7 h 58"/>
                <a:gd name="T18" fmla="*/ 1 w 32"/>
                <a:gd name="T19" fmla="*/ 19 h 58"/>
                <a:gd name="T20" fmla="*/ 13 w 32"/>
                <a:gd name="T21" fmla="*/ 32 h 58"/>
                <a:gd name="T22" fmla="*/ 20 w 32"/>
                <a:gd name="T23" fmla="*/ 38 h 58"/>
                <a:gd name="T24" fmla="*/ 13 w 32"/>
                <a:gd name="T25" fmla="*/ 43 h 58"/>
                <a:gd name="T26" fmla="*/ 2 w 32"/>
                <a:gd name="T27" fmla="*/ 40 h 58"/>
                <a:gd name="T28" fmla="*/ 0 w 32"/>
                <a:gd name="T29" fmla="*/ 48 h 58"/>
                <a:gd name="T30" fmla="*/ 11 w 32"/>
                <a:gd name="T31" fmla="*/ 51 h 58"/>
                <a:gd name="T32" fmla="*/ 11 w 32"/>
                <a:gd name="T33" fmla="*/ 58 h 58"/>
                <a:gd name="T34" fmla="*/ 19 w 32"/>
                <a:gd name="T35" fmla="*/ 58 h 58"/>
                <a:gd name="T36" fmla="*/ 19 w 32"/>
                <a:gd name="T37" fmla="*/ 50 h 58"/>
                <a:gd name="T38" fmla="*/ 31 w 32"/>
                <a:gd name="T39" fmla="*/ 36 h 58"/>
                <a:gd name="T40" fmla="*/ 20 w 32"/>
                <a:gd name="T41"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58">
                  <a:moveTo>
                    <a:pt x="20" y="24"/>
                  </a:moveTo>
                  <a:cubicBezTo>
                    <a:pt x="14" y="21"/>
                    <a:pt x="12" y="20"/>
                    <a:pt x="12" y="18"/>
                  </a:cubicBezTo>
                  <a:cubicBezTo>
                    <a:pt x="12" y="16"/>
                    <a:pt x="13" y="14"/>
                    <a:pt x="18" y="14"/>
                  </a:cubicBezTo>
                  <a:cubicBezTo>
                    <a:pt x="23" y="14"/>
                    <a:pt x="26" y="16"/>
                    <a:pt x="28" y="17"/>
                  </a:cubicBezTo>
                  <a:cubicBezTo>
                    <a:pt x="29" y="9"/>
                    <a:pt x="29" y="9"/>
                    <a:pt x="29" y="9"/>
                  </a:cubicBezTo>
                  <a:cubicBezTo>
                    <a:pt x="27" y="8"/>
                    <a:pt x="24" y="7"/>
                    <a:pt x="20" y="6"/>
                  </a:cubicBezTo>
                  <a:cubicBezTo>
                    <a:pt x="20" y="0"/>
                    <a:pt x="20" y="0"/>
                    <a:pt x="20" y="0"/>
                  </a:cubicBezTo>
                  <a:cubicBezTo>
                    <a:pt x="12" y="0"/>
                    <a:pt x="12" y="0"/>
                    <a:pt x="12" y="0"/>
                  </a:cubicBezTo>
                  <a:cubicBezTo>
                    <a:pt x="12" y="7"/>
                    <a:pt x="12" y="7"/>
                    <a:pt x="12" y="7"/>
                  </a:cubicBezTo>
                  <a:cubicBezTo>
                    <a:pt x="5" y="9"/>
                    <a:pt x="1" y="13"/>
                    <a:pt x="1" y="19"/>
                  </a:cubicBezTo>
                  <a:cubicBezTo>
                    <a:pt x="1" y="27"/>
                    <a:pt x="6" y="30"/>
                    <a:pt x="13" y="32"/>
                  </a:cubicBezTo>
                  <a:cubicBezTo>
                    <a:pt x="19" y="34"/>
                    <a:pt x="20" y="36"/>
                    <a:pt x="20" y="38"/>
                  </a:cubicBezTo>
                  <a:cubicBezTo>
                    <a:pt x="20" y="41"/>
                    <a:pt x="18" y="43"/>
                    <a:pt x="13" y="43"/>
                  </a:cubicBezTo>
                  <a:cubicBezTo>
                    <a:pt x="9" y="43"/>
                    <a:pt x="4" y="41"/>
                    <a:pt x="2" y="40"/>
                  </a:cubicBezTo>
                  <a:cubicBezTo>
                    <a:pt x="0" y="48"/>
                    <a:pt x="0" y="48"/>
                    <a:pt x="0" y="48"/>
                  </a:cubicBezTo>
                  <a:cubicBezTo>
                    <a:pt x="3" y="50"/>
                    <a:pt x="7" y="51"/>
                    <a:pt x="11" y="51"/>
                  </a:cubicBezTo>
                  <a:cubicBezTo>
                    <a:pt x="11" y="58"/>
                    <a:pt x="11" y="58"/>
                    <a:pt x="11" y="58"/>
                  </a:cubicBezTo>
                  <a:cubicBezTo>
                    <a:pt x="19" y="58"/>
                    <a:pt x="19" y="58"/>
                    <a:pt x="19" y="58"/>
                  </a:cubicBezTo>
                  <a:cubicBezTo>
                    <a:pt x="19" y="50"/>
                    <a:pt x="19" y="50"/>
                    <a:pt x="19" y="50"/>
                  </a:cubicBezTo>
                  <a:cubicBezTo>
                    <a:pt x="27" y="48"/>
                    <a:pt x="31" y="43"/>
                    <a:pt x="31" y="36"/>
                  </a:cubicBezTo>
                  <a:cubicBezTo>
                    <a:pt x="32" y="31"/>
                    <a:pt x="29" y="27"/>
                    <a:pt x="20"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grpSp>
      <p:grpSp>
        <p:nvGrpSpPr>
          <p:cNvPr id="40" name="Group 26"/>
          <p:cNvGrpSpPr>
            <a:grpSpLocks noChangeAspect="1"/>
          </p:cNvGrpSpPr>
          <p:nvPr userDrawn="1"/>
        </p:nvGrpSpPr>
        <p:grpSpPr bwMode="auto">
          <a:xfrm>
            <a:off x="4864023" y="994349"/>
            <a:ext cx="384024" cy="384024"/>
            <a:chOff x="-1785" y="580"/>
            <a:chExt cx="1020" cy="1020"/>
          </a:xfrm>
          <a:solidFill>
            <a:srgbClr val="C00000"/>
          </a:solidFill>
        </p:grpSpPr>
        <p:sp>
          <p:nvSpPr>
            <p:cNvPr id="78" name="Freeform 27"/>
            <p:cNvSpPr>
              <a:spLocks/>
            </p:cNvSpPr>
            <p:nvPr userDrawn="1"/>
          </p:nvSpPr>
          <p:spPr bwMode="auto">
            <a:xfrm>
              <a:off x="-1214" y="580"/>
              <a:ext cx="449" cy="448"/>
            </a:xfrm>
            <a:custGeom>
              <a:avLst/>
              <a:gdLst>
                <a:gd name="T0" fmla="*/ 548 w 686"/>
                <a:gd name="T1" fmla="*/ 686 h 686"/>
                <a:gd name="T2" fmla="*/ 686 w 686"/>
                <a:gd name="T3" fmla="*/ 686 h 686"/>
                <a:gd name="T4" fmla="*/ 461 w 686"/>
                <a:gd name="T5" fmla="*/ 225 h 686"/>
                <a:gd name="T6" fmla="*/ 0 w 686"/>
                <a:gd name="T7" fmla="*/ 0 h 686"/>
                <a:gd name="T8" fmla="*/ 0 w 686"/>
                <a:gd name="T9" fmla="*/ 138 h 686"/>
                <a:gd name="T10" fmla="*/ 548 w 686"/>
                <a:gd name="T11" fmla="*/ 686 h 686"/>
              </a:gdLst>
              <a:ahLst/>
              <a:cxnLst>
                <a:cxn ang="0">
                  <a:pos x="T0" y="T1"/>
                </a:cxn>
                <a:cxn ang="0">
                  <a:pos x="T2" y="T3"/>
                </a:cxn>
                <a:cxn ang="0">
                  <a:pos x="T4" y="T5"/>
                </a:cxn>
                <a:cxn ang="0">
                  <a:pos x="T6" y="T7"/>
                </a:cxn>
                <a:cxn ang="0">
                  <a:pos x="T8" y="T9"/>
                </a:cxn>
                <a:cxn ang="0">
                  <a:pos x="T10" y="T11"/>
                </a:cxn>
              </a:cxnLst>
              <a:rect l="0" t="0" r="r" b="b"/>
              <a:pathLst>
                <a:path w="686" h="686">
                  <a:moveTo>
                    <a:pt x="548" y="686"/>
                  </a:moveTo>
                  <a:cubicBezTo>
                    <a:pt x="686" y="686"/>
                    <a:pt x="686" y="686"/>
                    <a:pt x="686" y="686"/>
                  </a:cubicBezTo>
                  <a:cubicBezTo>
                    <a:pt x="665" y="512"/>
                    <a:pt x="587" y="351"/>
                    <a:pt x="461" y="225"/>
                  </a:cubicBezTo>
                  <a:cubicBezTo>
                    <a:pt x="335" y="99"/>
                    <a:pt x="174" y="21"/>
                    <a:pt x="0" y="0"/>
                  </a:cubicBezTo>
                  <a:cubicBezTo>
                    <a:pt x="0" y="138"/>
                    <a:pt x="0" y="138"/>
                    <a:pt x="0" y="138"/>
                  </a:cubicBezTo>
                  <a:cubicBezTo>
                    <a:pt x="283" y="179"/>
                    <a:pt x="507" y="403"/>
                    <a:pt x="548" y="68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79" name="Freeform 28"/>
            <p:cNvSpPr>
              <a:spLocks/>
            </p:cNvSpPr>
            <p:nvPr userDrawn="1"/>
          </p:nvSpPr>
          <p:spPr bwMode="auto">
            <a:xfrm>
              <a:off x="-1785" y="580"/>
              <a:ext cx="449" cy="448"/>
            </a:xfrm>
            <a:custGeom>
              <a:avLst/>
              <a:gdLst>
                <a:gd name="T0" fmla="*/ 686 w 686"/>
                <a:gd name="T1" fmla="*/ 138 h 686"/>
                <a:gd name="T2" fmla="*/ 686 w 686"/>
                <a:gd name="T3" fmla="*/ 0 h 686"/>
                <a:gd name="T4" fmla="*/ 225 w 686"/>
                <a:gd name="T5" fmla="*/ 225 h 686"/>
                <a:gd name="T6" fmla="*/ 0 w 686"/>
                <a:gd name="T7" fmla="*/ 686 h 686"/>
                <a:gd name="T8" fmla="*/ 138 w 686"/>
                <a:gd name="T9" fmla="*/ 686 h 686"/>
                <a:gd name="T10" fmla="*/ 686 w 686"/>
                <a:gd name="T11" fmla="*/ 138 h 686"/>
              </a:gdLst>
              <a:ahLst/>
              <a:cxnLst>
                <a:cxn ang="0">
                  <a:pos x="T0" y="T1"/>
                </a:cxn>
                <a:cxn ang="0">
                  <a:pos x="T2" y="T3"/>
                </a:cxn>
                <a:cxn ang="0">
                  <a:pos x="T4" y="T5"/>
                </a:cxn>
                <a:cxn ang="0">
                  <a:pos x="T6" y="T7"/>
                </a:cxn>
                <a:cxn ang="0">
                  <a:pos x="T8" y="T9"/>
                </a:cxn>
                <a:cxn ang="0">
                  <a:pos x="T10" y="T11"/>
                </a:cxn>
              </a:cxnLst>
              <a:rect l="0" t="0" r="r" b="b"/>
              <a:pathLst>
                <a:path w="686" h="686">
                  <a:moveTo>
                    <a:pt x="686" y="138"/>
                  </a:moveTo>
                  <a:cubicBezTo>
                    <a:pt x="686" y="0"/>
                    <a:pt x="686" y="0"/>
                    <a:pt x="686" y="0"/>
                  </a:cubicBezTo>
                  <a:cubicBezTo>
                    <a:pt x="512" y="21"/>
                    <a:pt x="351" y="99"/>
                    <a:pt x="225" y="225"/>
                  </a:cubicBezTo>
                  <a:cubicBezTo>
                    <a:pt x="99" y="351"/>
                    <a:pt x="21" y="512"/>
                    <a:pt x="0" y="686"/>
                  </a:cubicBezTo>
                  <a:cubicBezTo>
                    <a:pt x="138" y="686"/>
                    <a:pt x="138" y="686"/>
                    <a:pt x="138" y="686"/>
                  </a:cubicBezTo>
                  <a:cubicBezTo>
                    <a:pt x="179" y="403"/>
                    <a:pt x="403" y="179"/>
                    <a:pt x="686" y="13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80" name="Freeform 29"/>
            <p:cNvSpPr>
              <a:spLocks/>
            </p:cNvSpPr>
            <p:nvPr userDrawn="1"/>
          </p:nvSpPr>
          <p:spPr bwMode="auto">
            <a:xfrm>
              <a:off x="-1214" y="1151"/>
              <a:ext cx="449" cy="449"/>
            </a:xfrm>
            <a:custGeom>
              <a:avLst/>
              <a:gdLst>
                <a:gd name="T0" fmla="*/ 0 w 686"/>
                <a:gd name="T1" fmla="*/ 548 h 686"/>
                <a:gd name="T2" fmla="*/ 0 w 686"/>
                <a:gd name="T3" fmla="*/ 686 h 686"/>
                <a:gd name="T4" fmla="*/ 461 w 686"/>
                <a:gd name="T5" fmla="*/ 461 h 686"/>
                <a:gd name="T6" fmla="*/ 686 w 686"/>
                <a:gd name="T7" fmla="*/ 0 h 686"/>
                <a:gd name="T8" fmla="*/ 548 w 686"/>
                <a:gd name="T9" fmla="*/ 0 h 686"/>
                <a:gd name="T10" fmla="*/ 0 w 686"/>
                <a:gd name="T11" fmla="*/ 548 h 686"/>
              </a:gdLst>
              <a:ahLst/>
              <a:cxnLst>
                <a:cxn ang="0">
                  <a:pos x="T0" y="T1"/>
                </a:cxn>
                <a:cxn ang="0">
                  <a:pos x="T2" y="T3"/>
                </a:cxn>
                <a:cxn ang="0">
                  <a:pos x="T4" y="T5"/>
                </a:cxn>
                <a:cxn ang="0">
                  <a:pos x="T6" y="T7"/>
                </a:cxn>
                <a:cxn ang="0">
                  <a:pos x="T8" y="T9"/>
                </a:cxn>
                <a:cxn ang="0">
                  <a:pos x="T10" y="T11"/>
                </a:cxn>
              </a:cxnLst>
              <a:rect l="0" t="0" r="r" b="b"/>
              <a:pathLst>
                <a:path w="686" h="686">
                  <a:moveTo>
                    <a:pt x="0" y="548"/>
                  </a:moveTo>
                  <a:cubicBezTo>
                    <a:pt x="0" y="686"/>
                    <a:pt x="0" y="686"/>
                    <a:pt x="0" y="686"/>
                  </a:cubicBezTo>
                  <a:cubicBezTo>
                    <a:pt x="174" y="665"/>
                    <a:pt x="335" y="587"/>
                    <a:pt x="461" y="461"/>
                  </a:cubicBezTo>
                  <a:cubicBezTo>
                    <a:pt x="587" y="335"/>
                    <a:pt x="665" y="174"/>
                    <a:pt x="686" y="0"/>
                  </a:cubicBezTo>
                  <a:cubicBezTo>
                    <a:pt x="548" y="0"/>
                    <a:pt x="548" y="0"/>
                    <a:pt x="548" y="0"/>
                  </a:cubicBezTo>
                  <a:cubicBezTo>
                    <a:pt x="507" y="283"/>
                    <a:pt x="283" y="507"/>
                    <a:pt x="0" y="54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84" name="Freeform 30"/>
            <p:cNvSpPr>
              <a:spLocks/>
            </p:cNvSpPr>
            <p:nvPr userDrawn="1"/>
          </p:nvSpPr>
          <p:spPr bwMode="auto">
            <a:xfrm>
              <a:off x="-1785" y="1151"/>
              <a:ext cx="449" cy="449"/>
            </a:xfrm>
            <a:custGeom>
              <a:avLst/>
              <a:gdLst>
                <a:gd name="T0" fmla="*/ 138 w 686"/>
                <a:gd name="T1" fmla="*/ 0 h 686"/>
                <a:gd name="T2" fmla="*/ 0 w 686"/>
                <a:gd name="T3" fmla="*/ 0 h 686"/>
                <a:gd name="T4" fmla="*/ 225 w 686"/>
                <a:gd name="T5" fmla="*/ 461 h 686"/>
                <a:gd name="T6" fmla="*/ 686 w 686"/>
                <a:gd name="T7" fmla="*/ 686 h 686"/>
                <a:gd name="T8" fmla="*/ 686 w 686"/>
                <a:gd name="T9" fmla="*/ 548 h 686"/>
                <a:gd name="T10" fmla="*/ 138 w 686"/>
                <a:gd name="T11" fmla="*/ 0 h 686"/>
              </a:gdLst>
              <a:ahLst/>
              <a:cxnLst>
                <a:cxn ang="0">
                  <a:pos x="T0" y="T1"/>
                </a:cxn>
                <a:cxn ang="0">
                  <a:pos x="T2" y="T3"/>
                </a:cxn>
                <a:cxn ang="0">
                  <a:pos x="T4" y="T5"/>
                </a:cxn>
                <a:cxn ang="0">
                  <a:pos x="T6" y="T7"/>
                </a:cxn>
                <a:cxn ang="0">
                  <a:pos x="T8" y="T9"/>
                </a:cxn>
                <a:cxn ang="0">
                  <a:pos x="T10" y="T11"/>
                </a:cxn>
              </a:cxnLst>
              <a:rect l="0" t="0" r="r" b="b"/>
              <a:pathLst>
                <a:path w="686" h="686">
                  <a:moveTo>
                    <a:pt x="138" y="0"/>
                  </a:moveTo>
                  <a:cubicBezTo>
                    <a:pt x="0" y="0"/>
                    <a:pt x="0" y="0"/>
                    <a:pt x="0" y="0"/>
                  </a:cubicBezTo>
                  <a:cubicBezTo>
                    <a:pt x="21" y="174"/>
                    <a:pt x="99" y="335"/>
                    <a:pt x="225" y="461"/>
                  </a:cubicBezTo>
                  <a:cubicBezTo>
                    <a:pt x="351" y="587"/>
                    <a:pt x="512" y="665"/>
                    <a:pt x="686" y="686"/>
                  </a:cubicBezTo>
                  <a:cubicBezTo>
                    <a:pt x="686" y="548"/>
                    <a:pt x="686" y="548"/>
                    <a:pt x="686" y="548"/>
                  </a:cubicBezTo>
                  <a:cubicBezTo>
                    <a:pt x="403" y="507"/>
                    <a:pt x="179" y="283"/>
                    <a:pt x="13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85" name="Freeform 31"/>
            <p:cNvSpPr>
              <a:spLocks/>
            </p:cNvSpPr>
            <p:nvPr userDrawn="1"/>
          </p:nvSpPr>
          <p:spPr bwMode="auto">
            <a:xfrm>
              <a:off x="-1593" y="772"/>
              <a:ext cx="257" cy="256"/>
            </a:xfrm>
            <a:custGeom>
              <a:avLst/>
              <a:gdLst>
                <a:gd name="T0" fmla="*/ 140 w 392"/>
                <a:gd name="T1" fmla="*/ 392 h 392"/>
                <a:gd name="T2" fmla="*/ 392 w 392"/>
                <a:gd name="T3" fmla="*/ 140 h 392"/>
                <a:gd name="T4" fmla="*/ 392 w 392"/>
                <a:gd name="T5" fmla="*/ 0 h 392"/>
                <a:gd name="T6" fmla="*/ 0 w 392"/>
                <a:gd name="T7" fmla="*/ 392 h 392"/>
                <a:gd name="T8" fmla="*/ 140 w 392"/>
                <a:gd name="T9" fmla="*/ 392 h 392"/>
              </a:gdLst>
              <a:ahLst/>
              <a:cxnLst>
                <a:cxn ang="0">
                  <a:pos x="T0" y="T1"/>
                </a:cxn>
                <a:cxn ang="0">
                  <a:pos x="T2" y="T3"/>
                </a:cxn>
                <a:cxn ang="0">
                  <a:pos x="T4" y="T5"/>
                </a:cxn>
                <a:cxn ang="0">
                  <a:pos x="T6" y="T7"/>
                </a:cxn>
                <a:cxn ang="0">
                  <a:pos x="T8" y="T9"/>
                </a:cxn>
              </a:cxnLst>
              <a:rect l="0" t="0" r="r" b="b"/>
              <a:pathLst>
                <a:path w="392" h="392">
                  <a:moveTo>
                    <a:pt x="140" y="392"/>
                  </a:moveTo>
                  <a:cubicBezTo>
                    <a:pt x="173" y="270"/>
                    <a:pt x="270" y="173"/>
                    <a:pt x="392" y="140"/>
                  </a:cubicBezTo>
                  <a:cubicBezTo>
                    <a:pt x="392" y="0"/>
                    <a:pt x="392" y="0"/>
                    <a:pt x="392" y="0"/>
                  </a:cubicBezTo>
                  <a:cubicBezTo>
                    <a:pt x="194" y="38"/>
                    <a:pt x="38" y="194"/>
                    <a:pt x="0" y="392"/>
                  </a:cubicBezTo>
                  <a:cubicBezTo>
                    <a:pt x="140" y="392"/>
                    <a:pt x="140" y="392"/>
                    <a:pt x="140" y="39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86" name="Freeform 32"/>
            <p:cNvSpPr>
              <a:spLocks/>
            </p:cNvSpPr>
            <p:nvPr userDrawn="1"/>
          </p:nvSpPr>
          <p:spPr bwMode="auto">
            <a:xfrm>
              <a:off x="-1593" y="1151"/>
              <a:ext cx="257" cy="256"/>
            </a:xfrm>
            <a:custGeom>
              <a:avLst/>
              <a:gdLst>
                <a:gd name="T0" fmla="*/ 140 w 392"/>
                <a:gd name="T1" fmla="*/ 0 h 392"/>
                <a:gd name="T2" fmla="*/ 0 w 392"/>
                <a:gd name="T3" fmla="*/ 0 h 392"/>
                <a:gd name="T4" fmla="*/ 392 w 392"/>
                <a:gd name="T5" fmla="*/ 392 h 392"/>
                <a:gd name="T6" fmla="*/ 392 w 392"/>
                <a:gd name="T7" fmla="*/ 252 h 392"/>
                <a:gd name="T8" fmla="*/ 140 w 392"/>
                <a:gd name="T9" fmla="*/ 0 h 392"/>
              </a:gdLst>
              <a:ahLst/>
              <a:cxnLst>
                <a:cxn ang="0">
                  <a:pos x="T0" y="T1"/>
                </a:cxn>
                <a:cxn ang="0">
                  <a:pos x="T2" y="T3"/>
                </a:cxn>
                <a:cxn ang="0">
                  <a:pos x="T4" y="T5"/>
                </a:cxn>
                <a:cxn ang="0">
                  <a:pos x="T6" y="T7"/>
                </a:cxn>
                <a:cxn ang="0">
                  <a:pos x="T8" y="T9"/>
                </a:cxn>
              </a:cxnLst>
              <a:rect l="0" t="0" r="r" b="b"/>
              <a:pathLst>
                <a:path w="392" h="392">
                  <a:moveTo>
                    <a:pt x="140" y="0"/>
                  </a:moveTo>
                  <a:cubicBezTo>
                    <a:pt x="0" y="0"/>
                    <a:pt x="0" y="0"/>
                    <a:pt x="0" y="0"/>
                  </a:cubicBezTo>
                  <a:cubicBezTo>
                    <a:pt x="38" y="198"/>
                    <a:pt x="194" y="354"/>
                    <a:pt x="392" y="392"/>
                  </a:cubicBezTo>
                  <a:cubicBezTo>
                    <a:pt x="392" y="252"/>
                    <a:pt x="392" y="252"/>
                    <a:pt x="392" y="252"/>
                  </a:cubicBezTo>
                  <a:cubicBezTo>
                    <a:pt x="270" y="219"/>
                    <a:pt x="173" y="122"/>
                    <a:pt x="1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87" name="Freeform 33"/>
            <p:cNvSpPr>
              <a:spLocks/>
            </p:cNvSpPr>
            <p:nvPr userDrawn="1"/>
          </p:nvSpPr>
          <p:spPr bwMode="auto">
            <a:xfrm>
              <a:off x="-1214" y="1151"/>
              <a:ext cx="257" cy="256"/>
            </a:xfrm>
            <a:custGeom>
              <a:avLst/>
              <a:gdLst>
                <a:gd name="T0" fmla="*/ 252 w 392"/>
                <a:gd name="T1" fmla="*/ 0 h 392"/>
                <a:gd name="T2" fmla="*/ 0 w 392"/>
                <a:gd name="T3" fmla="*/ 252 h 392"/>
                <a:gd name="T4" fmla="*/ 0 w 392"/>
                <a:gd name="T5" fmla="*/ 392 h 392"/>
                <a:gd name="T6" fmla="*/ 392 w 392"/>
                <a:gd name="T7" fmla="*/ 0 h 392"/>
                <a:gd name="T8" fmla="*/ 252 w 392"/>
                <a:gd name="T9" fmla="*/ 0 h 392"/>
              </a:gdLst>
              <a:ahLst/>
              <a:cxnLst>
                <a:cxn ang="0">
                  <a:pos x="T0" y="T1"/>
                </a:cxn>
                <a:cxn ang="0">
                  <a:pos x="T2" y="T3"/>
                </a:cxn>
                <a:cxn ang="0">
                  <a:pos x="T4" y="T5"/>
                </a:cxn>
                <a:cxn ang="0">
                  <a:pos x="T6" y="T7"/>
                </a:cxn>
                <a:cxn ang="0">
                  <a:pos x="T8" y="T9"/>
                </a:cxn>
              </a:cxnLst>
              <a:rect l="0" t="0" r="r" b="b"/>
              <a:pathLst>
                <a:path w="392" h="392">
                  <a:moveTo>
                    <a:pt x="252" y="0"/>
                  </a:moveTo>
                  <a:cubicBezTo>
                    <a:pt x="219" y="122"/>
                    <a:pt x="122" y="219"/>
                    <a:pt x="0" y="252"/>
                  </a:cubicBezTo>
                  <a:cubicBezTo>
                    <a:pt x="0" y="392"/>
                    <a:pt x="0" y="392"/>
                    <a:pt x="0" y="392"/>
                  </a:cubicBezTo>
                  <a:cubicBezTo>
                    <a:pt x="198" y="354"/>
                    <a:pt x="354" y="198"/>
                    <a:pt x="392" y="0"/>
                  </a:cubicBezTo>
                  <a:lnTo>
                    <a:pt x="25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88" name="Freeform 34"/>
            <p:cNvSpPr>
              <a:spLocks/>
            </p:cNvSpPr>
            <p:nvPr userDrawn="1"/>
          </p:nvSpPr>
          <p:spPr bwMode="auto">
            <a:xfrm>
              <a:off x="-1214" y="772"/>
              <a:ext cx="257" cy="256"/>
            </a:xfrm>
            <a:custGeom>
              <a:avLst/>
              <a:gdLst>
                <a:gd name="T0" fmla="*/ 252 w 392"/>
                <a:gd name="T1" fmla="*/ 392 h 392"/>
                <a:gd name="T2" fmla="*/ 392 w 392"/>
                <a:gd name="T3" fmla="*/ 392 h 392"/>
                <a:gd name="T4" fmla="*/ 0 w 392"/>
                <a:gd name="T5" fmla="*/ 0 h 392"/>
                <a:gd name="T6" fmla="*/ 0 w 392"/>
                <a:gd name="T7" fmla="*/ 140 h 392"/>
                <a:gd name="T8" fmla="*/ 252 w 392"/>
                <a:gd name="T9" fmla="*/ 392 h 392"/>
              </a:gdLst>
              <a:ahLst/>
              <a:cxnLst>
                <a:cxn ang="0">
                  <a:pos x="T0" y="T1"/>
                </a:cxn>
                <a:cxn ang="0">
                  <a:pos x="T2" y="T3"/>
                </a:cxn>
                <a:cxn ang="0">
                  <a:pos x="T4" y="T5"/>
                </a:cxn>
                <a:cxn ang="0">
                  <a:pos x="T6" y="T7"/>
                </a:cxn>
                <a:cxn ang="0">
                  <a:pos x="T8" y="T9"/>
                </a:cxn>
              </a:cxnLst>
              <a:rect l="0" t="0" r="r" b="b"/>
              <a:pathLst>
                <a:path w="392" h="392">
                  <a:moveTo>
                    <a:pt x="252" y="392"/>
                  </a:moveTo>
                  <a:cubicBezTo>
                    <a:pt x="392" y="392"/>
                    <a:pt x="392" y="392"/>
                    <a:pt x="392" y="392"/>
                  </a:cubicBezTo>
                  <a:cubicBezTo>
                    <a:pt x="354" y="194"/>
                    <a:pt x="198" y="38"/>
                    <a:pt x="0" y="0"/>
                  </a:cubicBezTo>
                  <a:cubicBezTo>
                    <a:pt x="0" y="140"/>
                    <a:pt x="0" y="140"/>
                    <a:pt x="0" y="140"/>
                  </a:cubicBezTo>
                  <a:cubicBezTo>
                    <a:pt x="122" y="173"/>
                    <a:pt x="219" y="270"/>
                    <a:pt x="252" y="39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89" name="Freeform 35"/>
            <p:cNvSpPr>
              <a:spLocks/>
            </p:cNvSpPr>
            <p:nvPr userDrawn="1"/>
          </p:nvSpPr>
          <p:spPr bwMode="auto">
            <a:xfrm>
              <a:off x="-1785" y="580"/>
              <a:ext cx="1020" cy="1020"/>
            </a:xfrm>
            <a:custGeom>
              <a:avLst/>
              <a:gdLst>
                <a:gd name="T0" fmla="*/ 818 w 1560"/>
                <a:gd name="T1" fmla="*/ 596 h 1560"/>
                <a:gd name="T2" fmla="*/ 818 w 1560"/>
                <a:gd name="T3" fmla="*/ 0 h 1560"/>
                <a:gd name="T4" fmla="*/ 742 w 1560"/>
                <a:gd name="T5" fmla="*/ 0 h 1560"/>
                <a:gd name="T6" fmla="*/ 742 w 1560"/>
                <a:gd name="T7" fmla="*/ 596 h 1560"/>
                <a:gd name="T8" fmla="*/ 596 w 1560"/>
                <a:gd name="T9" fmla="*/ 742 h 1560"/>
                <a:gd name="T10" fmla="*/ 0 w 1560"/>
                <a:gd name="T11" fmla="*/ 742 h 1560"/>
                <a:gd name="T12" fmla="*/ 0 w 1560"/>
                <a:gd name="T13" fmla="*/ 818 h 1560"/>
                <a:gd name="T14" fmla="*/ 596 w 1560"/>
                <a:gd name="T15" fmla="*/ 818 h 1560"/>
                <a:gd name="T16" fmla="*/ 742 w 1560"/>
                <a:gd name="T17" fmla="*/ 964 h 1560"/>
                <a:gd name="T18" fmla="*/ 742 w 1560"/>
                <a:gd name="T19" fmla="*/ 1560 h 1560"/>
                <a:gd name="T20" fmla="*/ 818 w 1560"/>
                <a:gd name="T21" fmla="*/ 1560 h 1560"/>
                <a:gd name="T22" fmla="*/ 818 w 1560"/>
                <a:gd name="T23" fmla="*/ 964 h 1560"/>
                <a:gd name="T24" fmla="*/ 964 w 1560"/>
                <a:gd name="T25" fmla="*/ 818 h 1560"/>
                <a:gd name="T26" fmla="*/ 1560 w 1560"/>
                <a:gd name="T27" fmla="*/ 818 h 1560"/>
                <a:gd name="T28" fmla="*/ 1560 w 1560"/>
                <a:gd name="T29" fmla="*/ 742 h 1560"/>
                <a:gd name="T30" fmla="*/ 964 w 1560"/>
                <a:gd name="T31" fmla="*/ 742 h 1560"/>
                <a:gd name="T32" fmla="*/ 818 w 1560"/>
                <a:gd name="T33" fmla="*/ 596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0" h="1560">
                  <a:moveTo>
                    <a:pt x="818" y="596"/>
                  </a:moveTo>
                  <a:cubicBezTo>
                    <a:pt x="818" y="0"/>
                    <a:pt x="818" y="0"/>
                    <a:pt x="818" y="0"/>
                  </a:cubicBezTo>
                  <a:cubicBezTo>
                    <a:pt x="742" y="0"/>
                    <a:pt x="742" y="0"/>
                    <a:pt x="742" y="0"/>
                  </a:cubicBezTo>
                  <a:cubicBezTo>
                    <a:pt x="742" y="596"/>
                    <a:pt x="742" y="596"/>
                    <a:pt x="742" y="596"/>
                  </a:cubicBezTo>
                  <a:cubicBezTo>
                    <a:pt x="669" y="611"/>
                    <a:pt x="611" y="669"/>
                    <a:pt x="596" y="742"/>
                  </a:cubicBezTo>
                  <a:cubicBezTo>
                    <a:pt x="0" y="742"/>
                    <a:pt x="0" y="742"/>
                    <a:pt x="0" y="742"/>
                  </a:cubicBezTo>
                  <a:cubicBezTo>
                    <a:pt x="0" y="818"/>
                    <a:pt x="0" y="818"/>
                    <a:pt x="0" y="818"/>
                  </a:cubicBezTo>
                  <a:cubicBezTo>
                    <a:pt x="596" y="818"/>
                    <a:pt x="596" y="818"/>
                    <a:pt x="596" y="818"/>
                  </a:cubicBezTo>
                  <a:cubicBezTo>
                    <a:pt x="611" y="891"/>
                    <a:pt x="669" y="949"/>
                    <a:pt x="742" y="964"/>
                  </a:cubicBezTo>
                  <a:cubicBezTo>
                    <a:pt x="742" y="1560"/>
                    <a:pt x="742" y="1560"/>
                    <a:pt x="742" y="1560"/>
                  </a:cubicBezTo>
                  <a:cubicBezTo>
                    <a:pt x="818" y="1560"/>
                    <a:pt x="818" y="1560"/>
                    <a:pt x="818" y="1560"/>
                  </a:cubicBezTo>
                  <a:cubicBezTo>
                    <a:pt x="818" y="964"/>
                    <a:pt x="818" y="964"/>
                    <a:pt x="818" y="964"/>
                  </a:cubicBezTo>
                  <a:cubicBezTo>
                    <a:pt x="891" y="949"/>
                    <a:pt x="949" y="891"/>
                    <a:pt x="964" y="818"/>
                  </a:cubicBezTo>
                  <a:cubicBezTo>
                    <a:pt x="1560" y="818"/>
                    <a:pt x="1560" y="818"/>
                    <a:pt x="1560" y="818"/>
                  </a:cubicBezTo>
                  <a:cubicBezTo>
                    <a:pt x="1560" y="742"/>
                    <a:pt x="1560" y="742"/>
                    <a:pt x="1560" y="742"/>
                  </a:cubicBezTo>
                  <a:cubicBezTo>
                    <a:pt x="964" y="742"/>
                    <a:pt x="964" y="742"/>
                    <a:pt x="964" y="742"/>
                  </a:cubicBezTo>
                  <a:cubicBezTo>
                    <a:pt x="949" y="669"/>
                    <a:pt x="891" y="611"/>
                    <a:pt x="818" y="59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grpSp>
      <p:sp>
        <p:nvSpPr>
          <p:cNvPr id="62" name="Picture Placeholder 4"/>
          <p:cNvSpPr>
            <a:spLocks noGrp="1"/>
          </p:cNvSpPr>
          <p:nvPr>
            <p:ph type="pic" sz="quarter" idx="46" hasCustomPrompt="1"/>
          </p:nvPr>
        </p:nvSpPr>
        <p:spPr>
          <a:xfrm>
            <a:off x="8121352" y="112512"/>
            <a:ext cx="1188000" cy="654105"/>
          </a:xfrm>
          <a:prstGeom prst="rect">
            <a:avLst/>
          </a:prstGeom>
        </p:spPr>
        <p:txBody>
          <a:bodyPr/>
          <a:lstStyle>
            <a:lvl1pPr marL="0" indent="0">
              <a:buNone/>
              <a:defRPr sz="2000" b="1" spc="-150">
                <a:solidFill>
                  <a:schemeClr val="tx1">
                    <a:lumMod val="25000"/>
                    <a:lumOff val="75000"/>
                  </a:schemeClr>
                </a:solidFill>
                <a:latin typeface="+mj-lt"/>
              </a:defRPr>
            </a:lvl1pPr>
          </a:lstStyle>
          <a:p>
            <a:r>
              <a:rPr lang="fr-FR" dirty="0"/>
              <a:t>Logo</a:t>
            </a:r>
            <a:br>
              <a:rPr lang="fr-FR" dirty="0"/>
            </a:br>
            <a:r>
              <a:rPr lang="fr-FR" dirty="0"/>
              <a:t>Client</a:t>
            </a:r>
            <a:br>
              <a:rPr lang="fr-FR" dirty="0"/>
            </a:br>
            <a:r>
              <a:rPr lang="fr-FR" dirty="0"/>
              <a:t>(facultatif)</a:t>
            </a:r>
          </a:p>
        </p:txBody>
      </p:sp>
      <p:sp>
        <p:nvSpPr>
          <p:cNvPr id="63" name="Text Placeholder 13"/>
          <p:cNvSpPr>
            <a:spLocks noGrp="1"/>
          </p:cNvSpPr>
          <p:nvPr>
            <p:ph type="body" sz="quarter" idx="72" hasCustomPrompt="1"/>
          </p:nvPr>
        </p:nvSpPr>
        <p:spPr>
          <a:xfrm>
            <a:off x="344488" y="2486646"/>
            <a:ext cx="1455909" cy="205310"/>
          </a:xfrm>
          <a:prstGeom prst="rect">
            <a:avLst/>
          </a:prstGeom>
        </p:spPr>
        <p:txBody>
          <a:bodyPr wrap="square" tIns="0">
            <a:sp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00" i="1" kern="1200" baseline="0" dirty="0" smtClean="0">
                <a:solidFill>
                  <a:schemeClr val="tx1"/>
                </a:solidFill>
                <a:latin typeface="Arial" panose="020B0604020202020204" pitchFamily="34" charset="0"/>
                <a:ea typeface="+mn-ea"/>
                <a:cs typeface="+mn-cs"/>
              </a:defRPr>
            </a:lvl1pPr>
          </a:lstStyle>
          <a:p>
            <a:pPr lvl="0"/>
            <a:r>
              <a:rPr lang="fr-FR" dirty="0"/>
              <a:t>Sous-titre Image 1</a:t>
            </a:r>
          </a:p>
        </p:txBody>
      </p:sp>
      <p:sp>
        <p:nvSpPr>
          <p:cNvPr id="67" name="Text Placeholder 13"/>
          <p:cNvSpPr>
            <a:spLocks noGrp="1"/>
          </p:cNvSpPr>
          <p:nvPr>
            <p:ph type="body" sz="quarter" idx="90" hasCustomPrompt="1"/>
          </p:nvPr>
        </p:nvSpPr>
        <p:spPr>
          <a:xfrm>
            <a:off x="2834847" y="2486646"/>
            <a:ext cx="1455909" cy="205310"/>
          </a:xfrm>
          <a:prstGeom prst="rect">
            <a:avLst/>
          </a:prstGeom>
        </p:spPr>
        <p:txBody>
          <a:bodyPr wrap="square" tIns="0">
            <a:sp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00" i="1" kern="1200" baseline="0" dirty="0" smtClean="0">
                <a:solidFill>
                  <a:schemeClr val="tx1"/>
                </a:solidFill>
                <a:latin typeface="Arial" panose="020B0604020202020204" pitchFamily="34" charset="0"/>
                <a:ea typeface="+mn-ea"/>
                <a:cs typeface="+mn-cs"/>
              </a:defRPr>
            </a:lvl1pPr>
          </a:lstStyle>
          <a:p>
            <a:pPr lvl="0"/>
            <a:r>
              <a:rPr lang="fr-FR" dirty="0"/>
              <a:t>Sous-titre Image 1</a:t>
            </a:r>
          </a:p>
        </p:txBody>
      </p:sp>
      <p:sp>
        <p:nvSpPr>
          <p:cNvPr id="70" name="Text Placeholder 13"/>
          <p:cNvSpPr>
            <a:spLocks noGrp="1"/>
          </p:cNvSpPr>
          <p:nvPr>
            <p:ph type="body" sz="quarter" idx="92" hasCustomPrompt="1"/>
          </p:nvPr>
        </p:nvSpPr>
        <p:spPr>
          <a:xfrm>
            <a:off x="344488" y="4283276"/>
            <a:ext cx="1455909" cy="205310"/>
          </a:xfrm>
          <a:prstGeom prst="rect">
            <a:avLst/>
          </a:prstGeom>
        </p:spPr>
        <p:txBody>
          <a:bodyPr wrap="square" tIns="0">
            <a:sp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00" i="1" kern="1200" baseline="0" dirty="0" smtClean="0">
                <a:solidFill>
                  <a:schemeClr val="tx1"/>
                </a:solidFill>
                <a:latin typeface="Arial" panose="020B0604020202020204" pitchFamily="34" charset="0"/>
                <a:ea typeface="+mn-ea"/>
                <a:cs typeface="+mn-cs"/>
              </a:defRPr>
            </a:lvl1pPr>
          </a:lstStyle>
          <a:p>
            <a:pPr lvl="0"/>
            <a:r>
              <a:rPr lang="fr-FR" dirty="0"/>
              <a:t>Sous-titre Image 3</a:t>
            </a:r>
          </a:p>
        </p:txBody>
      </p:sp>
      <p:sp>
        <p:nvSpPr>
          <p:cNvPr id="74" name="Text Placeholder 13"/>
          <p:cNvSpPr>
            <a:spLocks noGrp="1"/>
          </p:cNvSpPr>
          <p:nvPr>
            <p:ph type="body" sz="quarter" idx="93" hasCustomPrompt="1"/>
          </p:nvPr>
        </p:nvSpPr>
        <p:spPr>
          <a:xfrm>
            <a:off x="857775" y="5351463"/>
            <a:ext cx="746505" cy="212366"/>
          </a:xfrm>
          <a:prstGeom prst="rect">
            <a:avLst/>
          </a:prstGeom>
        </p:spPr>
        <p:txBody>
          <a:bodyPr wrap="square"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Budget :</a:t>
            </a:r>
          </a:p>
        </p:txBody>
      </p:sp>
      <p:sp>
        <p:nvSpPr>
          <p:cNvPr id="81" name="Text Placeholder 13"/>
          <p:cNvSpPr>
            <a:spLocks noGrp="1"/>
          </p:cNvSpPr>
          <p:nvPr>
            <p:ph type="body" sz="quarter" idx="95" hasCustomPrompt="1"/>
          </p:nvPr>
        </p:nvSpPr>
        <p:spPr>
          <a:xfrm>
            <a:off x="857775" y="5781458"/>
            <a:ext cx="765993" cy="212366"/>
          </a:xfrm>
          <a:prstGeom prst="rect">
            <a:avLst/>
          </a:prstGeom>
        </p:spPr>
        <p:txBody>
          <a:bodyPr wrap="square"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Contact :</a:t>
            </a:r>
          </a:p>
        </p:txBody>
      </p:sp>
      <p:sp>
        <p:nvSpPr>
          <p:cNvPr id="83" name="Text Placeholder 13"/>
          <p:cNvSpPr>
            <a:spLocks noGrp="1"/>
          </p:cNvSpPr>
          <p:nvPr>
            <p:ph type="body" sz="quarter" idx="97" hasCustomPrompt="1"/>
          </p:nvPr>
        </p:nvSpPr>
        <p:spPr>
          <a:xfrm>
            <a:off x="2834846" y="4283276"/>
            <a:ext cx="1455909" cy="205310"/>
          </a:xfrm>
          <a:prstGeom prst="rect">
            <a:avLst/>
          </a:prstGeom>
        </p:spPr>
        <p:txBody>
          <a:bodyPr wrap="square" tIns="0">
            <a:sp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00" i="1" kern="1200" baseline="0" dirty="0" smtClean="0">
                <a:solidFill>
                  <a:schemeClr val="tx1"/>
                </a:solidFill>
                <a:latin typeface="Arial" panose="020B0604020202020204" pitchFamily="34" charset="0"/>
                <a:ea typeface="+mn-ea"/>
                <a:cs typeface="+mn-cs"/>
              </a:defRPr>
            </a:lvl1pPr>
          </a:lstStyle>
          <a:p>
            <a:pPr lvl="0"/>
            <a:r>
              <a:rPr lang="fr-FR" dirty="0"/>
              <a:t>Sous-titre Image 4</a:t>
            </a:r>
          </a:p>
        </p:txBody>
      </p:sp>
      <p:sp>
        <p:nvSpPr>
          <p:cNvPr id="69" name="Text Placeholder 13"/>
          <p:cNvSpPr>
            <a:spLocks noGrp="1"/>
          </p:cNvSpPr>
          <p:nvPr>
            <p:ph type="body" sz="quarter" idx="91" hasCustomPrompt="1"/>
          </p:nvPr>
        </p:nvSpPr>
        <p:spPr>
          <a:xfrm>
            <a:off x="2508250" y="4928185"/>
            <a:ext cx="1990436" cy="207749"/>
          </a:xfrm>
          <a:prstGeom prst="rect">
            <a:avLst/>
          </a:prstGeom>
        </p:spPr>
        <p:txBody>
          <a:bodyPr wrap="square" lIns="0" tIns="0" anchor="ctr">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50" i="0" kern="1200" baseline="0" dirty="0" smtClean="0">
                <a:solidFill>
                  <a:schemeClr val="tx1"/>
                </a:solidFill>
                <a:latin typeface="Arial" panose="020B0604020202020204" pitchFamily="34" charset="0"/>
                <a:ea typeface="+mn-ea"/>
                <a:cs typeface="+mn-cs"/>
              </a:defRPr>
            </a:lvl1pPr>
          </a:lstStyle>
          <a:p>
            <a:pPr lvl="0"/>
            <a:r>
              <a:rPr lang="fr-FR" dirty="0"/>
              <a:t>donnée</a:t>
            </a:r>
          </a:p>
        </p:txBody>
      </p:sp>
      <p:sp>
        <p:nvSpPr>
          <p:cNvPr id="75" name="Text Placeholder 13"/>
          <p:cNvSpPr>
            <a:spLocks noGrp="1"/>
          </p:cNvSpPr>
          <p:nvPr>
            <p:ph type="body" sz="quarter" idx="94" hasCustomPrompt="1"/>
          </p:nvPr>
        </p:nvSpPr>
        <p:spPr>
          <a:xfrm>
            <a:off x="1548607" y="5358180"/>
            <a:ext cx="2969129" cy="207749"/>
          </a:xfrm>
          <a:prstGeom prst="rect">
            <a:avLst/>
          </a:prstGeom>
        </p:spPr>
        <p:txBody>
          <a:bodyPr wrap="square" lIns="0" tIns="0" anchor="ctr">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50" i="0" kern="1200" baseline="0" dirty="0" smtClean="0">
                <a:solidFill>
                  <a:schemeClr val="tx1"/>
                </a:solidFill>
                <a:latin typeface="Arial" panose="020B0604020202020204" pitchFamily="34" charset="0"/>
                <a:ea typeface="+mn-ea"/>
                <a:cs typeface="+mn-cs"/>
              </a:defRPr>
            </a:lvl1pPr>
          </a:lstStyle>
          <a:p>
            <a:pPr lvl="0"/>
            <a:r>
              <a:rPr lang="fr-FR" dirty="0"/>
              <a:t>donnée</a:t>
            </a:r>
          </a:p>
        </p:txBody>
      </p:sp>
      <p:sp>
        <p:nvSpPr>
          <p:cNvPr id="82" name="Text Placeholder 13"/>
          <p:cNvSpPr>
            <a:spLocks noGrp="1"/>
          </p:cNvSpPr>
          <p:nvPr>
            <p:ph type="body" sz="quarter" idx="96" hasCustomPrompt="1"/>
          </p:nvPr>
        </p:nvSpPr>
        <p:spPr>
          <a:xfrm>
            <a:off x="1574800" y="5788175"/>
            <a:ext cx="2969129" cy="207749"/>
          </a:xfrm>
          <a:prstGeom prst="rect">
            <a:avLst/>
          </a:prstGeom>
        </p:spPr>
        <p:txBody>
          <a:bodyPr wrap="square" lIns="0" tIns="0" anchor="ctr">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50" i="0" kern="1200" baseline="0" dirty="0" smtClean="0">
                <a:solidFill>
                  <a:schemeClr val="tx1"/>
                </a:solidFill>
                <a:latin typeface="Arial" panose="020B0604020202020204" pitchFamily="34" charset="0"/>
                <a:ea typeface="+mn-ea"/>
                <a:cs typeface="+mn-cs"/>
              </a:defRPr>
            </a:lvl1pPr>
          </a:lstStyle>
          <a:p>
            <a:pPr lvl="0"/>
            <a:r>
              <a:rPr lang="fr-FR" dirty="0"/>
              <a:t>donnée</a:t>
            </a:r>
          </a:p>
        </p:txBody>
      </p:sp>
      <p:sp>
        <p:nvSpPr>
          <p:cNvPr id="5" name="Espace réservé du texte 4"/>
          <p:cNvSpPr>
            <a:spLocks noGrp="1"/>
          </p:cNvSpPr>
          <p:nvPr>
            <p:ph type="body" sz="quarter" idx="98" hasCustomPrompt="1"/>
          </p:nvPr>
        </p:nvSpPr>
        <p:spPr>
          <a:xfrm>
            <a:off x="5457397" y="1171575"/>
            <a:ext cx="4113213" cy="638175"/>
          </a:xfrm>
        </p:spPr>
        <p:txBody>
          <a:bodyPr>
            <a:noAutofit/>
          </a:bodyPr>
          <a:lstStyle>
            <a:lvl1pPr marL="171450" indent="-171450">
              <a:buFont typeface="Arial" panose="020B0604020202020204" pitchFamily="34" charset="0"/>
              <a:buChar char="•"/>
              <a:defRPr sz="1050"/>
            </a:lvl1pPr>
            <a:lvl2pPr marL="269875" indent="-95250">
              <a:spcBef>
                <a:spcPts val="0"/>
              </a:spcBef>
              <a:buFont typeface="Courier New" panose="02070309020205020404" pitchFamily="49" charset="0"/>
              <a:buChar char="o"/>
              <a:defRPr sz="1000"/>
            </a:lvl2pPr>
            <a:lvl3pPr>
              <a:defRPr sz="700"/>
            </a:lvl3pPr>
            <a:lvl4pPr>
              <a:defRPr sz="500"/>
            </a:lvl4pPr>
            <a:lvl5pPr>
              <a:defRPr sz="400"/>
            </a:lvl5pPr>
          </a:lstStyle>
          <a:p>
            <a:pPr lvl="0"/>
            <a:r>
              <a:rPr lang="fr-FR" dirty="0"/>
              <a:t>Modifiez les styles du texte du masque</a:t>
            </a:r>
          </a:p>
          <a:p>
            <a:pPr lvl="1"/>
            <a:r>
              <a:rPr lang="fr-FR" dirty="0"/>
              <a:t>Deuxième niveau</a:t>
            </a:r>
          </a:p>
          <a:p>
            <a:pPr lvl="2"/>
            <a:r>
              <a:rPr lang="fr-FR" dirty="0"/>
              <a:t>Troisième niveau</a:t>
            </a:r>
          </a:p>
        </p:txBody>
      </p:sp>
      <p:sp>
        <p:nvSpPr>
          <p:cNvPr id="71"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la mission</a:t>
            </a:r>
          </a:p>
        </p:txBody>
      </p:sp>
      <p:grpSp>
        <p:nvGrpSpPr>
          <p:cNvPr id="90" name="Group 45"/>
          <p:cNvGrpSpPr/>
          <p:nvPr userDrawn="1"/>
        </p:nvGrpSpPr>
        <p:grpSpPr>
          <a:xfrm>
            <a:off x="344488" y="6560415"/>
            <a:ext cx="1345776" cy="216623"/>
            <a:chOff x="1667390" y="5261506"/>
            <a:chExt cx="2969477" cy="477982"/>
          </a:xfrm>
        </p:grpSpPr>
        <p:sp>
          <p:nvSpPr>
            <p:cNvPr id="91"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2"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3"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4"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5"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6"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7"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8"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9"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0"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1"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2"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3"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4"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5"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6"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7"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8"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9"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111"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112"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F40F4CD4-B26C-4AD9-90F4-410FA4B5F092}" type="datetime1">
              <a:rPr lang="fr-FR" smtClean="0">
                <a:solidFill>
                  <a:srgbClr val="383934"/>
                </a:solidFill>
              </a:rPr>
              <a:pPr/>
              <a:t>09/06/2017</a:t>
            </a:fld>
            <a:endParaRPr lang="fr-FR" dirty="0">
              <a:solidFill>
                <a:srgbClr val="383934"/>
              </a:solidFill>
            </a:endParaRPr>
          </a:p>
        </p:txBody>
      </p:sp>
      <p:sp>
        <p:nvSpPr>
          <p:cNvPr id="114" name="Espace réservé du texte 4"/>
          <p:cNvSpPr>
            <a:spLocks noGrp="1"/>
          </p:cNvSpPr>
          <p:nvPr>
            <p:ph type="body" sz="quarter" idx="102" hasCustomPrompt="1"/>
          </p:nvPr>
        </p:nvSpPr>
        <p:spPr>
          <a:xfrm>
            <a:off x="5457397" y="5519673"/>
            <a:ext cx="4113213" cy="789052"/>
          </a:xfrm>
        </p:spPr>
        <p:txBody>
          <a:bodyPr>
            <a:noAutofit/>
          </a:bodyPr>
          <a:lstStyle>
            <a:lvl1pPr marL="171450" indent="-171450">
              <a:buFont typeface="Arial" panose="020B0604020202020204" pitchFamily="34" charset="0"/>
              <a:buChar char="•"/>
              <a:defRPr sz="1050"/>
            </a:lvl1pPr>
            <a:lvl2pPr marL="269875" indent="-95250">
              <a:spcBef>
                <a:spcPts val="0"/>
              </a:spcBef>
              <a:buFont typeface="Courier New" panose="02070309020205020404" pitchFamily="49" charset="0"/>
              <a:buChar char="o"/>
              <a:defRPr sz="1000"/>
            </a:lvl2pPr>
            <a:lvl3pPr>
              <a:defRPr sz="700"/>
            </a:lvl3pPr>
            <a:lvl4pPr>
              <a:defRPr sz="500"/>
            </a:lvl4pPr>
            <a:lvl5pPr>
              <a:defRPr sz="400"/>
            </a:lvl5pPr>
          </a:lstStyle>
          <a:p>
            <a:pPr lvl="0"/>
            <a:r>
              <a:rPr lang="fr-FR" dirty="0"/>
              <a:t>Modifiez les styles du texte du masque</a:t>
            </a:r>
          </a:p>
          <a:p>
            <a:pPr lvl="1"/>
            <a:r>
              <a:rPr lang="fr-FR" dirty="0"/>
              <a:t>Deuxième niveau</a:t>
            </a:r>
          </a:p>
          <a:p>
            <a:pPr lvl="2"/>
            <a:r>
              <a:rPr lang="fr-FR" dirty="0"/>
              <a:t>Troisième niveau</a:t>
            </a:r>
          </a:p>
        </p:txBody>
      </p:sp>
      <p:sp>
        <p:nvSpPr>
          <p:cNvPr id="73"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2030874063"/>
      </p:ext>
    </p:extLst>
  </p:cSld>
  <p:clrMapOvr>
    <a:masterClrMapping/>
  </p:clrMapOvr>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4"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 vide</a:t>
            </a:r>
          </a:p>
        </p:txBody>
      </p:sp>
      <p:sp>
        <p:nvSpPr>
          <p:cNvPr id="7"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8"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0AC814EB-9E78-4BB9-AABB-F50D88FBFEB6}" type="datetime1">
              <a:rPr lang="fr-FR" smtClean="0">
                <a:solidFill>
                  <a:srgbClr val="383934"/>
                </a:solidFill>
              </a:rPr>
              <a:pPr/>
              <a:t>09/06/2017</a:t>
            </a:fld>
            <a:endParaRPr lang="fr-FR" dirty="0">
              <a:solidFill>
                <a:srgbClr val="383934"/>
              </a:solidFill>
            </a:endParaRPr>
          </a:p>
        </p:txBody>
      </p:sp>
      <p:sp>
        <p:nvSpPr>
          <p:cNvPr id="6"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1263087818"/>
      </p:ext>
    </p:extLst>
  </p:cSld>
  <p:clrMapOvr>
    <a:masterClrMapping/>
  </p:clrMapOvr>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ddresse">
    <p:spTree>
      <p:nvGrpSpPr>
        <p:cNvPr id="1" name=""/>
        <p:cNvGrpSpPr/>
        <p:nvPr/>
      </p:nvGrpSpPr>
      <p:grpSpPr>
        <a:xfrm>
          <a:off x="0" y="0"/>
          <a:ext cx="0" cy="0"/>
          <a:chOff x="0" y="0"/>
          <a:chExt cx="0" cy="0"/>
        </a:xfrm>
      </p:grpSpPr>
      <p:sp>
        <p:nvSpPr>
          <p:cNvPr id="2" name="TextBox 1"/>
          <p:cNvSpPr txBox="1"/>
          <p:nvPr userDrawn="1"/>
        </p:nvSpPr>
        <p:spPr>
          <a:xfrm>
            <a:off x="1568740" y="4852750"/>
            <a:ext cx="4983062" cy="1600438"/>
          </a:xfrm>
          <a:prstGeom prst="rect">
            <a:avLst/>
          </a:prstGeom>
          <a:noFill/>
        </p:spPr>
        <p:txBody>
          <a:bodyPr wrap="square" rtlCol="0">
            <a:spAutoFit/>
          </a:bodyPr>
          <a:lstStyle/>
          <a:p>
            <a:r>
              <a:rPr lang="fr-FR" sz="1400" kern="3000" spc="-40" dirty="0">
                <a:solidFill>
                  <a:srgbClr val="B20E10"/>
                </a:solidFill>
                <a:cs typeface="Arial" pitchFamily="34" charset="0"/>
              </a:rPr>
              <a:t>EUROGROUP CONSULTING FRANCE</a:t>
            </a:r>
          </a:p>
          <a:p>
            <a:r>
              <a:rPr lang="fr-FR" sz="1400" kern="3000" spc="-40" dirty="0">
                <a:solidFill>
                  <a:srgbClr val="B20E10"/>
                </a:solidFill>
                <a:cs typeface="Arial" pitchFamily="34" charset="0"/>
              </a:rPr>
              <a:t>TOUR VISTA</a:t>
            </a:r>
          </a:p>
          <a:p>
            <a:r>
              <a:rPr lang="fr-FR" sz="1400" kern="3000" spc="-40" dirty="0">
                <a:solidFill>
                  <a:srgbClr val="B20E10"/>
                </a:solidFill>
                <a:cs typeface="Arial" pitchFamily="34" charset="0"/>
              </a:rPr>
              <a:t>52/54 QUAI DE DION BOUTON</a:t>
            </a:r>
          </a:p>
          <a:p>
            <a:r>
              <a:rPr lang="fr-FR" sz="1400" kern="3000" spc="-40" dirty="0">
                <a:solidFill>
                  <a:srgbClr val="B20E10"/>
                </a:solidFill>
                <a:cs typeface="Arial" pitchFamily="34" charset="0"/>
              </a:rPr>
              <a:t>92806 PUTEAUX CEDEX</a:t>
            </a:r>
          </a:p>
          <a:p>
            <a:r>
              <a:rPr lang="fr-FR" sz="1400" kern="3000" spc="-40" dirty="0">
                <a:solidFill>
                  <a:srgbClr val="B20E10"/>
                </a:solidFill>
                <a:cs typeface="Arial" pitchFamily="34" charset="0"/>
              </a:rPr>
              <a:t>TEL. : + 33 (0)1 49 07 57 00 - FAX : +33 (0)1 49 07 57 57</a:t>
            </a:r>
          </a:p>
          <a:p>
            <a:r>
              <a:rPr lang="fr-FR" sz="1400" kern="3000" spc="-40" dirty="0">
                <a:solidFill>
                  <a:srgbClr val="B20E10"/>
                </a:solidFill>
                <a:cs typeface="Arial" pitchFamily="34" charset="0"/>
              </a:rPr>
              <a:t>EMAIL : INFO@EUROGROUPCONSULTING.FR</a:t>
            </a:r>
          </a:p>
          <a:p>
            <a:r>
              <a:rPr lang="fr-FR" sz="1400" kern="3000" spc="-40" dirty="0">
                <a:solidFill>
                  <a:srgbClr val="B20E10"/>
                </a:solidFill>
                <a:cs typeface="Arial" pitchFamily="34" charset="0"/>
              </a:rPr>
              <a:t>WWW.EUROGROUPCONSULTING.FR</a:t>
            </a:r>
          </a:p>
        </p:txBody>
      </p:sp>
    </p:spTree>
    <p:extLst>
      <p:ext uri="{BB962C8B-B14F-4D97-AF65-F5344CB8AC3E}">
        <p14:creationId xmlns:p14="http://schemas.microsoft.com/office/powerpoint/2010/main" val="3789008253"/>
      </p:ext>
    </p:extLst>
  </p:cSld>
  <p:clrMapOvr>
    <a:masterClrMapping/>
  </p:clrMapOvr>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uide 1/3">
    <p:spTree>
      <p:nvGrpSpPr>
        <p:cNvPr id="1" name=""/>
        <p:cNvGrpSpPr/>
        <p:nvPr/>
      </p:nvGrpSpPr>
      <p:grpSpPr>
        <a:xfrm>
          <a:off x="0" y="0"/>
          <a:ext cx="0" cy="0"/>
          <a:chOff x="0" y="0"/>
          <a:chExt cx="0" cy="0"/>
        </a:xfrm>
      </p:grpSpPr>
      <p:sp>
        <p:nvSpPr>
          <p:cNvPr id="8" name="TextBox 7"/>
          <p:cNvSpPr txBox="1"/>
          <p:nvPr userDrawn="1"/>
        </p:nvSpPr>
        <p:spPr>
          <a:xfrm>
            <a:off x="439270" y="888246"/>
            <a:ext cx="3101787" cy="964880"/>
          </a:xfrm>
          <a:prstGeom prst="rect">
            <a:avLst/>
          </a:prstGeom>
          <a:noFill/>
        </p:spPr>
        <p:txBody>
          <a:bodyPr wrap="square" rtlCol="0">
            <a:spAutoFit/>
          </a:bodyPr>
          <a:lstStyle/>
          <a:p>
            <a:pPr algn="just">
              <a:lnSpc>
                <a:spcPct val="90000"/>
              </a:lnSpc>
              <a:spcBef>
                <a:spcPts val="1000"/>
              </a:spcBef>
            </a:pPr>
            <a:r>
              <a:rPr lang="fr-FR" sz="900" kern="3000" dirty="0">
                <a:solidFill>
                  <a:srgbClr val="383934"/>
                </a:solidFill>
                <a:cs typeface="Arial" pitchFamily="34" charset="0"/>
              </a:rPr>
              <a:t>Nous vous recommandons de partir de cette présentation et de supprimer les slides dont vous ne vous servez pas plutôt que de partir d’une présentation vide et d’ajouter des dispositions. Ceci pour éviter d’avoir à recréer les slides </a:t>
            </a:r>
            <a:r>
              <a:rPr lang="fr-FR" sz="900" i="1" kern="3000" dirty="0">
                <a:solidFill>
                  <a:srgbClr val="383934"/>
                </a:solidFill>
                <a:cs typeface="Arial" pitchFamily="34" charset="0"/>
              </a:rPr>
              <a:t>Sommaire</a:t>
            </a:r>
            <a:r>
              <a:rPr lang="fr-FR" sz="900" kern="3000" dirty="0">
                <a:solidFill>
                  <a:srgbClr val="383934"/>
                </a:solidFill>
                <a:cs typeface="Arial" pitchFamily="34" charset="0"/>
              </a:rPr>
              <a:t> et ceux comportant des </a:t>
            </a:r>
            <a:r>
              <a:rPr lang="fr-FR" sz="900" i="1" kern="3000" dirty="0">
                <a:solidFill>
                  <a:srgbClr val="383934"/>
                </a:solidFill>
                <a:cs typeface="Arial" pitchFamily="34" charset="0"/>
              </a:rPr>
              <a:t>Graphs </a:t>
            </a:r>
            <a:r>
              <a:rPr lang="fr-FR" sz="900" kern="3000" dirty="0">
                <a:solidFill>
                  <a:srgbClr val="383934"/>
                </a:solidFill>
                <a:cs typeface="Arial" pitchFamily="34" charset="0"/>
              </a:rPr>
              <a:t>ou des </a:t>
            </a:r>
            <a:r>
              <a:rPr lang="fr-FR" sz="900" i="1" kern="3000" dirty="0">
                <a:solidFill>
                  <a:srgbClr val="383934"/>
                </a:solidFill>
                <a:cs typeface="Arial" pitchFamily="34" charset="0"/>
              </a:rPr>
              <a:t>Pictogrammes</a:t>
            </a:r>
            <a:r>
              <a:rPr lang="fr-FR" sz="900" kern="3000" dirty="0">
                <a:solidFill>
                  <a:srgbClr val="383934"/>
                </a:solidFill>
                <a:cs typeface="Arial" pitchFamily="34" charset="0"/>
              </a:rPr>
              <a:t> qui ne peuvent pas être entièrement recrées sous forme de disposition.</a:t>
            </a:r>
          </a:p>
        </p:txBody>
      </p:sp>
      <p:sp>
        <p:nvSpPr>
          <p:cNvPr id="9" name="TextBox 8"/>
          <p:cNvSpPr txBox="1"/>
          <p:nvPr userDrawn="1"/>
        </p:nvSpPr>
        <p:spPr>
          <a:xfrm>
            <a:off x="304801" y="689440"/>
            <a:ext cx="1586753"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1. Prise en main</a:t>
            </a:r>
          </a:p>
        </p:txBody>
      </p:sp>
      <p:sp>
        <p:nvSpPr>
          <p:cNvPr id="10" name="TextBox 9"/>
          <p:cNvSpPr txBox="1"/>
          <p:nvPr userDrawn="1"/>
        </p:nvSpPr>
        <p:spPr>
          <a:xfrm>
            <a:off x="4833213" y="689440"/>
            <a:ext cx="1586753"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4. Ajout de visuels</a:t>
            </a:r>
          </a:p>
        </p:txBody>
      </p:sp>
      <p:sp>
        <p:nvSpPr>
          <p:cNvPr id="11" name="TextBox 10"/>
          <p:cNvSpPr txBox="1"/>
          <p:nvPr userDrawn="1"/>
        </p:nvSpPr>
        <p:spPr>
          <a:xfrm>
            <a:off x="4833213" y="4341523"/>
            <a:ext cx="2160493"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5. Utilisation de pictogrammes</a:t>
            </a:r>
          </a:p>
        </p:txBody>
      </p:sp>
      <p:sp>
        <p:nvSpPr>
          <p:cNvPr id="12" name="TextBox 11"/>
          <p:cNvSpPr txBox="1"/>
          <p:nvPr userDrawn="1"/>
        </p:nvSpPr>
        <p:spPr>
          <a:xfrm>
            <a:off x="4833213" y="5654439"/>
            <a:ext cx="4529738"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6. Titres, sous-titres et exergues</a:t>
            </a:r>
          </a:p>
        </p:txBody>
      </p:sp>
      <p:sp>
        <p:nvSpPr>
          <p:cNvPr id="13" name="TextBox 12"/>
          <p:cNvSpPr txBox="1"/>
          <p:nvPr userDrawn="1"/>
        </p:nvSpPr>
        <p:spPr>
          <a:xfrm>
            <a:off x="304801" y="2108189"/>
            <a:ext cx="1586753"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2. Dispositions</a:t>
            </a:r>
          </a:p>
        </p:txBody>
      </p:sp>
      <p:sp>
        <p:nvSpPr>
          <p:cNvPr id="14" name="TextBox 13"/>
          <p:cNvSpPr txBox="1"/>
          <p:nvPr userDrawn="1"/>
        </p:nvSpPr>
        <p:spPr>
          <a:xfrm>
            <a:off x="439270" y="2325171"/>
            <a:ext cx="3101787" cy="590931"/>
          </a:xfrm>
          <a:prstGeom prst="rect">
            <a:avLst/>
          </a:prstGeom>
          <a:noFill/>
        </p:spPr>
        <p:txBody>
          <a:bodyPr wrap="square" rtlCol="0">
            <a:spAutoFit/>
          </a:bodyPr>
          <a:lstStyle/>
          <a:p>
            <a:pPr algn="just">
              <a:lnSpc>
                <a:spcPct val="90000"/>
              </a:lnSpc>
              <a:spcBef>
                <a:spcPts val="1000"/>
              </a:spcBef>
            </a:pPr>
            <a:r>
              <a:rPr lang="fr-FR" sz="900" kern="3000" dirty="0">
                <a:solidFill>
                  <a:srgbClr val="383934"/>
                </a:solidFill>
                <a:cs typeface="Arial" pitchFamily="34" charset="0"/>
              </a:rPr>
              <a:t>30 dispositions sont utilisables et entièrement modifiables, se référer au slide suivant pour les visualiser, ou cliquer sur « Nouveau Slide » pour choisir une disposition et l’insérer.</a:t>
            </a:r>
          </a:p>
        </p:txBody>
      </p:sp>
      <p:sp>
        <p:nvSpPr>
          <p:cNvPr id="15" name="TextBox 14"/>
          <p:cNvSpPr txBox="1"/>
          <p:nvPr userDrawn="1"/>
        </p:nvSpPr>
        <p:spPr>
          <a:xfrm>
            <a:off x="304801" y="3046515"/>
            <a:ext cx="1855693"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3. Remplissage de contenu</a:t>
            </a:r>
          </a:p>
        </p:txBody>
      </p:sp>
      <p:sp>
        <p:nvSpPr>
          <p:cNvPr id="16" name="TextBox 15"/>
          <p:cNvSpPr txBox="1"/>
          <p:nvPr userDrawn="1"/>
        </p:nvSpPr>
        <p:spPr>
          <a:xfrm>
            <a:off x="439270" y="3263497"/>
            <a:ext cx="3101787" cy="590931"/>
          </a:xfrm>
          <a:prstGeom prst="rect">
            <a:avLst/>
          </a:prstGeom>
          <a:noFill/>
        </p:spPr>
        <p:txBody>
          <a:bodyPr wrap="square" rtlCol="0">
            <a:spAutoFit/>
          </a:bodyPr>
          <a:lstStyle/>
          <a:p>
            <a:pPr algn="just">
              <a:lnSpc>
                <a:spcPct val="90000"/>
              </a:lnSpc>
              <a:spcBef>
                <a:spcPts val="1000"/>
              </a:spcBef>
            </a:pPr>
            <a:r>
              <a:rPr lang="fr-FR" sz="900" kern="3000" dirty="0">
                <a:solidFill>
                  <a:srgbClr val="383934"/>
                </a:solidFill>
                <a:cs typeface="Arial" pitchFamily="34" charset="0"/>
              </a:rPr>
              <a:t>Chaque disposition est pré-remplie par du texte afin de visualiser un exemple d’information. </a:t>
            </a:r>
            <a:r>
              <a:rPr lang="fr-FR" sz="900" b="1" kern="3000" dirty="0">
                <a:solidFill>
                  <a:srgbClr val="383934"/>
                </a:solidFill>
                <a:cs typeface="Arial" pitchFamily="34" charset="0"/>
              </a:rPr>
              <a:t>Attention à remplir chaque </a:t>
            </a:r>
            <a:r>
              <a:rPr lang="fr-FR" sz="900" b="1" i="1" kern="3000" dirty="0">
                <a:solidFill>
                  <a:srgbClr val="383934"/>
                </a:solidFill>
                <a:cs typeface="Arial" pitchFamily="34" charset="0"/>
              </a:rPr>
              <a:t>Espace Réservé</a:t>
            </a:r>
            <a:r>
              <a:rPr lang="fr-FR" sz="900" kern="3000" dirty="0">
                <a:solidFill>
                  <a:srgbClr val="383934"/>
                </a:solidFill>
                <a:cs typeface="Arial" pitchFamily="34" charset="0"/>
              </a:rPr>
              <a:t> </a:t>
            </a:r>
            <a:r>
              <a:rPr lang="fr-FR" sz="900" i="1" kern="3000" dirty="0">
                <a:solidFill>
                  <a:srgbClr val="383934"/>
                </a:solidFill>
                <a:cs typeface="Arial" pitchFamily="34" charset="0"/>
              </a:rPr>
              <a:t>(</a:t>
            </a:r>
            <a:r>
              <a:rPr lang="fr-FR" sz="900" i="1" kern="3000" dirty="0" err="1">
                <a:solidFill>
                  <a:srgbClr val="383934"/>
                </a:solidFill>
                <a:cs typeface="Arial" pitchFamily="34" charset="0"/>
              </a:rPr>
              <a:t>placeholder</a:t>
            </a:r>
            <a:r>
              <a:rPr lang="fr-FR" sz="900" i="1" kern="3000" dirty="0">
                <a:solidFill>
                  <a:srgbClr val="383934"/>
                </a:solidFill>
                <a:cs typeface="Arial" pitchFamily="34" charset="0"/>
              </a:rPr>
              <a:t>). Le texte pré rempli n’apparaîtra pas à l’impression ni à l’export PDF.</a:t>
            </a:r>
          </a:p>
        </p:txBody>
      </p:sp>
      <p:pic>
        <p:nvPicPr>
          <p:cNvPr id="17" name="Picture 16"/>
          <p:cNvPicPr>
            <a:picLocks noChangeAspect="1"/>
          </p:cNvPicPr>
          <p:nvPr userDrawn="1"/>
        </p:nvPicPr>
        <p:blipFill>
          <a:blip r:embed="rId2"/>
          <a:stretch>
            <a:fillRect/>
          </a:stretch>
        </p:blipFill>
        <p:spPr>
          <a:xfrm>
            <a:off x="472844" y="3896459"/>
            <a:ext cx="1519605" cy="1381876"/>
          </a:xfrm>
          <a:prstGeom prst="rect">
            <a:avLst/>
          </a:prstGeom>
          <a:ln>
            <a:solidFill>
              <a:schemeClr val="tx1">
                <a:lumMod val="10000"/>
                <a:lumOff val="90000"/>
              </a:schemeClr>
            </a:solidFill>
          </a:ln>
        </p:spPr>
      </p:pic>
      <p:sp>
        <p:nvSpPr>
          <p:cNvPr id="18" name="TextBox 17"/>
          <p:cNvSpPr txBox="1"/>
          <p:nvPr userDrawn="1"/>
        </p:nvSpPr>
        <p:spPr>
          <a:xfrm>
            <a:off x="2038989" y="3896459"/>
            <a:ext cx="1672399" cy="2343206"/>
          </a:xfrm>
          <a:prstGeom prst="rect">
            <a:avLst/>
          </a:prstGeom>
          <a:noFill/>
        </p:spPr>
        <p:txBody>
          <a:bodyPr wrap="square" rtlCol="0">
            <a:spAutoFit/>
          </a:bodyPr>
          <a:lstStyle/>
          <a:p>
            <a:pPr>
              <a:lnSpc>
                <a:spcPct val="90000"/>
              </a:lnSpc>
              <a:spcBef>
                <a:spcPts val="1000"/>
              </a:spcBef>
            </a:pPr>
            <a:r>
              <a:rPr lang="fr-FR" sz="900" kern="3000" dirty="0">
                <a:solidFill>
                  <a:srgbClr val="383934"/>
                </a:solidFill>
                <a:cs typeface="Arial" pitchFamily="34" charset="0"/>
              </a:rPr>
              <a:t>Exemple : </a:t>
            </a:r>
            <a:br>
              <a:rPr lang="fr-FR" sz="900" i="1" kern="3000" dirty="0">
                <a:solidFill>
                  <a:srgbClr val="383934"/>
                </a:solidFill>
                <a:cs typeface="Arial" pitchFamily="34" charset="0"/>
              </a:rPr>
            </a:br>
            <a:r>
              <a:rPr lang="fr-FR" sz="900" i="1" kern="3000" dirty="0">
                <a:solidFill>
                  <a:srgbClr val="383934"/>
                </a:solidFill>
                <a:cs typeface="Arial" pitchFamily="34" charset="0"/>
              </a:rPr>
              <a:t>Ici, vous devez cliquer sur le cercle afin d’éditer le chiffre par le caractère de votre choix. </a:t>
            </a:r>
          </a:p>
          <a:p>
            <a:pPr>
              <a:lnSpc>
                <a:spcPct val="90000"/>
              </a:lnSpc>
              <a:spcBef>
                <a:spcPts val="1000"/>
              </a:spcBef>
            </a:pPr>
            <a:r>
              <a:rPr lang="fr-FR" sz="900" i="1" kern="3000" dirty="0">
                <a:solidFill>
                  <a:srgbClr val="383934"/>
                </a:solidFill>
                <a:cs typeface="Arial" pitchFamily="34" charset="0"/>
              </a:rPr>
              <a:t>Vous devez également cliquer sur la zone de texte, qui disparaîtra aussitôt pour vous laisser la remplir par votre contenu.</a:t>
            </a:r>
          </a:p>
          <a:p>
            <a:pPr>
              <a:lnSpc>
                <a:spcPct val="90000"/>
              </a:lnSpc>
              <a:spcBef>
                <a:spcPts val="1000"/>
              </a:spcBef>
            </a:pPr>
            <a:r>
              <a:rPr lang="fr-FR" sz="900" i="1" kern="3000" dirty="0">
                <a:solidFill>
                  <a:srgbClr val="383934"/>
                </a:solidFill>
                <a:cs typeface="Arial" pitchFamily="34" charset="0"/>
              </a:rPr>
              <a:t>Une fois le contenu rempli, les pointillés autour des Espaces Réservés disparaissent, vous confirmant que vous avez bien inséré du contenu.</a:t>
            </a:r>
          </a:p>
        </p:txBody>
      </p:sp>
      <p:pic>
        <p:nvPicPr>
          <p:cNvPr id="19" name="Picture 18"/>
          <p:cNvPicPr>
            <a:picLocks noChangeAspect="1"/>
          </p:cNvPicPr>
          <p:nvPr userDrawn="1"/>
        </p:nvPicPr>
        <p:blipFill rotWithShape="1">
          <a:blip r:embed="rId3"/>
          <a:srcRect r="51330" b="9566"/>
          <a:stretch/>
        </p:blipFill>
        <p:spPr>
          <a:xfrm>
            <a:off x="472843" y="5345441"/>
            <a:ext cx="1519605" cy="1306371"/>
          </a:xfrm>
          <a:prstGeom prst="rect">
            <a:avLst/>
          </a:prstGeom>
          <a:ln>
            <a:solidFill>
              <a:schemeClr val="tx1">
                <a:lumMod val="10000"/>
                <a:lumOff val="90000"/>
              </a:schemeClr>
            </a:solidFill>
          </a:ln>
        </p:spPr>
      </p:pic>
      <p:cxnSp>
        <p:nvCxnSpPr>
          <p:cNvPr id="20" name="Straight Arrow Connector 19"/>
          <p:cNvCxnSpPr/>
          <p:nvPr userDrawn="1"/>
        </p:nvCxnSpPr>
        <p:spPr>
          <a:xfrm flipH="1" flipV="1">
            <a:off x="1585913" y="5782359"/>
            <a:ext cx="484289" cy="3511"/>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userDrawn="1"/>
        </p:nvCxnSpPr>
        <p:spPr>
          <a:xfrm flipH="1" flipV="1">
            <a:off x="1891554" y="5205820"/>
            <a:ext cx="178648" cy="576539"/>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4958717" y="888246"/>
            <a:ext cx="2658580" cy="341632"/>
          </a:xfrm>
          <a:prstGeom prst="rect">
            <a:avLst/>
          </a:prstGeom>
          <a:noFill/>
        </p:spPr>
        <p:txBody>
          <a:bodyPr wrap="square" rtlCol="0">
            <a:spAutoFit/>
          </a:bodyPr>
          <a:lstStyle/>
          <a:p>
            <a:pPr algn="just">
              <a:lnSpc>
                <a:spcPct val="90000"/>
              </a:lnSpc>
              <a:spcBef>
                <a:spcPts val="1000"/>
              </a:spcBef>
            </a:pPr>
            <a:r>
              <a:rPr lang="fr-FR" sz="900" kern="3000" dirty="0">
                <a:solidFill>
                  <a:srgbClr val="383934"/>
                </a:solidFill>
                <a:cs typeface="Arial" pitchFamily="34" charset="0"/>
              </a:rPr>
              <a:t>Pour ajouter un visuel dans un Espace Réservé, il vous suffit de cliquer sur l’icône Image.</a:t>
            </a:r>
          </a:p>
        </p:txBody>
      </p:sp>
      <p:sp>
        <p:nvSpPr>
          <p:cNvPr id="23" name="Rectangle 22"/>
          <p:cNvSpPr/>
          <p:nvPr userDrawn="1"/>
        </p:nvSpPr>
        <p:spPr>
          <a:xfrm>
            <a:off x="431798" y="3869396"/>
            <a:ext cx="835485" cy="215444"/>
          </a:xfrm>
          <a:prstGeom prst="rect">
            <a:avLst/>
          </a:prstGeom>
        </p:spPr>
        <p:txBody>
          <a:bodyPr wrap="none">
            <a:spAutoFit/>
          </a:bodyPr>
          <a:lstStyle/>
          <a:p>
            <a:r>
              <a:rPr lang="fr-FR" sz="800" b="1" kern="3000" dirty="0">
                <a:solidFill>
                  <a:srgbClr val="383934"/>
                </a:solidFill>
                <a:cs typeface="Arial" pitchFamily="34" charset="0"/>
              </a:rPr>
              <a:t>Avant édition</a:t>
            </a:r>
            <a:endParaRPr lang="fr-FR" sz="1600" b="1" dirty="0">
              <a:solidFill>
                <a:srgbClr val="383934"/>
              </a:solidFill>
            </a:endParaRPr>
          </a:p>
        </p:txBody>
      </p:sp>
      <p:sp>
        <p:nvSpPr>
          <p:cNvPr id="24" name="Rectangle 23"/>
          <p:cNvSpPr/>
          <p:nvPr userDrawn="1"/>
        </p:nvSpPr>
        <p:spPr>
          <a:xfrm>
            <a:off x="431798" y="6443625"/>
            <a:ext cx="841897" cy="215444"/>
          </a:xfrm>
          <a:prstGeom prst="rect">
            <a:avLst/>
          </a:prstGeom>
        </p:spPr>
        <p:txBody>
          <a:bodyPr wrap="none">
            <a:spAutoFit/>
          </a:bodyPr>
          <a:lstStyle/>
          <a:p>
            <a:r>
              <a:rPr lang="fr-FR" sz="800" b="1" kern="3000" dirty="0">
                <a:solidFill>
                  <a:srgbClr val="383934"/>
                </a:solidFill>
                <a:cs typeface="Arial" pitchFamily="34" charset="0"/>
              </a:rPr>
              <a:t>Après édition</a:t>
            </a:r>
            <a:endParaRPr lang="fr-FR" sz="1600" b="1" dirty="0">
              <a:solidFill>
                <a:srgbClr val="383934"/>
              </a:solidFill>
            </a:endParaRPr>
          </a:p>
        </p:txBody>
      </p:sp>
      <p:pic>
        <p:nvPicPr>
          <p:cNvPr id="25" name="Picture 24"/>
          <p:cNvPicPr>
            <a:picLocks noChangeAspect="1"/>
          </p:cNvPicPr>
          <p:nvPr userDrawn="1"/>
        </p:nvPicPr>
        <p:blipFill rotWithShape="1">
          <a:blip r:embed="rId4"/>
          <a:srcRect r="21801"/>
          <a:stretch/>
        </p:blipFill>
        <p:spPr>
          <a:xfrm>
            <a:off x="4985613" y="1247829"/>
            <a:ext cx="946479" cy="1080000"/>
          </a:xfrm>
          <a:prstGeom prst="rect">
            <a:avLst/>
          </a:prstGeom>
          <a:ln>
            <a:solidFill>
              <a:schemeClr val="tx1">
                <a:lumMod val="10000"/>
                <a:lumOff val="90000"/>
              </a:schemeClr>
            </a:solidFill>
          </a:ln>
        </p:spPr>
      </p:pic>
      <p:pic>
        <p:nvPicPr>
          <p:cNvPr id="26" name="Picture 25"/>
          <p:cNvPicPr>
            <a:picLocks noChangeAspect="1"/>
          </p:cNvPicPr>
          <p:nvPr userDrawn="1"/>
        </p:nvPicPr>
        <p:blipFill>
          <a:blip r:embed="rId5"/>
          <a:stretch>
            <a:fillRect/>
          </a:stretch>
        </p:blipFill>
        <p:spPr>
          <a:xfrm>
            <a:off x="6419966" y="1247829"/>
            <a:ext cx="1334118" cy="1080000"/>
          </a:xfrm>
          <a:prstGeom prst="rect">
            <a:avLst/>
          </a:prstGeom>
          <a:ln>
            <a:solidFill>
              <a:schemeClr val="tx1">
                <a:lumMod val="10000"/>
                <a:lumOff val="90000"/>
              </a:schemeClr>
            </a:solidFill>
          </a:ln>
        </p:spPr>
      </p:pic>
      <p:pic>
        <p:nvPicPr>
          <p:cNvPr id="27" name="Picture 26"/>
          <p:cNvPicPr>
            <a:picLocks noChangeAspect="1"/>
          </p:cNvPicPr>
          <p:nvPr userDrawn="1"/>
        </p:nvPicPr>
        <p:blipFill>
          <a:blip r:embed="rId6"/>
          <a:stretch>
            <a:fillRect/>
          </a:stretch>
        </p:blipFill>
        <p:spPr>
          <a:xfrm>
            <a:off x="8243188" y="1229878"/>
            <a:ext cx="984531" cy="1080000"/>
          </a:xfrm>
          <a:prstGeom prst="rect">
            <a:avLst/>
          </a:prstGeom>
          <a:ln>
            <a:solidFill>
              <a:schemeClr val="tx1">
                <a:lumMod val="10000"/>
                <a:lumOff val="90000"/>
              </a:schemeClr>
            </a:solidFill>
          </a:ln>
        </p:spPr>
      </p:pic>
      <p:cxnSp>
        <p:nvCxnSpPr>
          <p:cNvPr id="28" name="Straight Arrow Connector 27"/>
          <p:cNvCxnSpPr/>
          <p:nvPr userDrawn="1"/>
        </p:nvCxnSpPr>
        <p:spPr>
          <a:xfrm>
            <a:off x="6015318" y="1769878"/>
            <a:ext cx="304800"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userDrawn="1"/>
        </p:nvCxnSpPr>
        <p:spPr>
          <a:xfrm>
            <a:off x="7844118" y="1769878"/>
            <a:ext cx="304800"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userDrawn="1"/>
        </p:nvSpPr>
        <p:spPr>
          <a:xfrm>
            <a:off x="4898442" y="2352979"/>
            <a:ext cx="1120820" cy="230832"/>
          </a:xfrm>
          <a:prstGeom prst="rect">
            <a:avLst/>
          </a:prstGeom>
        </p:spPr>
        <p:txBody>
          <a:bodyPr wrap="none">
            <a:spAutoFit/>
          </a:bodyPr>
          <a:lstStyle/>
          <a:p>
            <a:pPr algn="ctr"/>
            <a:r>
              <a:rPr lang="fr-FR" sz="900" i="1" kern="3000" dirty="0">
                <a:solidFill>
                  <a:srgbClr val="383934"/>
                </a:solidFill>
                <a:cs typeface="Arial" pitchFamily="34" charset="0"/>
              </a:rPr>
              <a:t>Cliquez sur l’icône</a:t>
            </a:r>
            <a:endParaRPr lang="fr-FR" dirty="0">
              <a:solidFill>
                <a:srgbClr val="383934"/>
              </a:solidFill>
            </a:endParaRPr>
          </a:p>
        </p:txBody>
      </p:sp>
      <p:sp>
        <p:nvSpPr>
          <p:cNvPr id="31" name="Rectangle 30"/>
          <p:cNvSpPr/>
          <p:nvPr userDrawn="1"/>
        </p:nvSpPr>
        <p:spPr>
          <a:xfrm>
            <a:off x="6398378" y="2352979"/>
            <a:ext cx="1377300" cy="230832"/>
          </a:xfrm>
          <a:prstGeom prst="rect">
            <a:avLst/>
          </a:prstGeom>
        </p:spPr>
        <p:txBody>
          <a:bodyPr wrap="none">
            <a:spAutoFit/>
          </a:bodyPr>
          <a:lstStyle/>
          <a:p>
            <a:pPr algn="ctr"/>
            <a:r>
              <a:rPr lang="fr-FR" sz="900" i="1" kern="3000" dirty="0">
                <a:solidFill>
                  <a:srgbClr val="383934"/>
                </a:solidFill>
                <a:cs typeface="Arial" pitchFamily="34" charset="0"/>
              </a:rPr>
              <a:t>Choisissez votre image</a:t>
            </a:r>
            <a:endParaRPr lang="fr-FR" dirty="0">
              <a:solidFill>
                <a:srgbClr val="383934"/>
              </a:solidFill>
            </a:endParaRPr>
          </a:p>
        </p:txBody>
      </p:sp>
      <p:sp>
        <p:nvSpPr>
          <p:cNvPr id="32" name="Rectangle 31"/>
          <p:cNvSpPr/>
          <p:nvPr userDrawn="1"/>
        </p:nvSpPr>
        <p:spPr>
          <a:xfrm>
            <a:off x="7941884" y="2352979"/>
            <a:ext cx="1614545" cy="313932"/>
          </a:xfrm>
          <a:prstGeom prst="rect">
            <a:avLst/>
          </a:prstGeom>
        </p:spPr>
        <p:txBody>
          <a:bodyPr wrap="none">
            <a:spAutoFit/>
          </a:bodyPr>
          <a:lstStyle/>
          <a:p>
            <a:pPr algn="ctr">
              <a:lnSpc>
                <a:spcPct val="80000"/>
              </a:lnSpc>
            </a:pPr>
            <a:r>
              <a:rPr lang="fr-FR" sz="900" i="1" kern="3000" dirty="0">
                <a:solidFill>
                  <a:srgbClr val="383934"/>
                </a:solidFill>
                <a:cs typeface="Arial" pitchFamily="34" charset="0"/>
              </a:rPr>
              <a:t>Votre image prend la forme </a:t>
            </a:r>
            <a:br>
              <a:rPr lang="fr-FR" sz="900" i="1" kern="3000" dirty="0">
                <a:solidFill>
                  <a:srgbClr val="383934"/>
                </a:solidFill>
                <a:cs typeface="Arial" pitchFamily="34" charset="0"/>
              </a:rPr>
            </a:br>
            <a:r>
              <a:rPr lang="fr-FR" sz="900" i="1" kern="3000" dirty="0">
                <a:solidFill>
                  <a:srgbClr val="383934"/>
                </a:solidFill>
                <a:cs typeface="Arial" pitchFamily="34" charset="0"/>
              </a:rPr>
              <a:t>réservée</a:t>
            </a:r>
            <a:endParaRPr lang="fr-FR" dirty="0">
              <a:solidFill>
                <a:srgbClr val="383934"/>
              </a:solidFill>
            </a:endParaRPr>
          </a:p>
        </p:txBody>
      </p:sp>
      <p:cxnSp>
        <p:nvCxnSpPr>
          <p:cNvPr id="33" name="Straight Arrow Connector 32"/>
          <p:cNvCxnSpPr/>
          <p:nvPr userDrawn="1"/>
        </p:nvCxnSpPr>
        <p:spPr>
          <a:xfrm>
            <a:off x="8767483" y="2644589"/>
            <a:ext cx="0" cy="161365"/>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userDrawn="1"/>
        </p:nvPicPr>
        <p:blipFill>
          <a:blip r:embed="rId7"/>
          <a:stretch>
            <a:fillRect/>
          </a:stretch>
        </p:blipFill>
        <p:spPr>
          <a:xfrm>
            <a:off x="8038762" y="2834335"/>
            <a:ext cx="1457442" cy="1075268"/>
          </a:xfrm>
          <a:prstGeom prst="rect">
            <a:avLst/>
          </a:prstGeom>
          <a:ln>
            <a:solidFill>
              <a:schemeClr val="tx1">
                <a:lumMod val="10000"/>
                <a:lumOff val="90000"/>
              </a:schemeClr>
            </a:solidFill>
          </a:ln>
        </p:spPr>
      </p:pic>
      <p:sp>
        <p:nvSpPr>
          <p:cNvPr id="35" name="Rectangle 34"/>
          <p:cNvSpPr/>
          <p:nvPr userDrawn="1"/>
        </p:nvSpPr>
        <p:spPr>
          <a:xfrm>
            <a:off x="7656558" y="3901482"/>
            <a:ext cx="2185214" cy="314510"/>
          </a:xfrm>
          <a:prstGeom prst="rect">
            <a:avLst/>
          </a:prstGeom>
        </p:spPr>
        <p:txBody>
          <a:bodyPr wrap="none">
            <a:spAutoFit/>
          </a:bodyPr>
          <a:lstStyle/>
          <a:p>
            <a:pPr algn="ctr">
              <a:lnSpc>
                <a:spcPct val="80000"/>
              </a:lnSpc>
            </a:pPr>
            <a:r>
              <a:rPr lang="fr-FR" sz="900" i="1" kern="3000" dirty="0">
                <a:solidFill>
                  <a:srgbClr val="383934"/>
                </a:solidFill>
                <a:cs typeface="Arial" pitchFamily="34" charset="0"/>
              </a:rPr>
              <a:t>Vous pouvez toujours recadrer l’image </a:t>
            </a:r>
            <a:br>
              <a:rPr lang="fr-FR" sz="900" i="1" kern="3000" dirty="0">
                <a:solidFill>
                  <a:srgbClr val="383934"/>
                </a:solidFill>
                <a:cs typeface="Arial" pitchFamily="34" charset="0"/>
              </a:rPr>
            </a:br>
            <a:r>
              <a:rPr lang="fr-FR" sz="900" i="1" kern="3000" dirty="0">
                <a:solidFill>
                  <a:srgbClr val="383934"/>
                </a:solidFill>
                <a:cs typeface="Arial" pitchFamily="34" charset="0"/>
              </a:rPr>
              <a:t>en utilisant la fonction « </a:t>
            </a:r>
            <a:r>
              <a:rPr lang="fr-FR" sz="900" i="1" kern="3000" dirty="0" err="1">
                <a:solidFill>
                  <a:srgbClr val="383934"/>
                </a:solidFill>
                <a:cs typeface="Arial" pitchFamily="34" charset="0"/>
              </a:rPr>
              <a:t>Crop</a:t>
            </a:r>
            <a:r>
              <a:rPr lang="fr-FR" sz="900" i="1" kern="3000" dirty="0">
                <a:solidFill>
                  <a:srgbClr val="383934"/>
                </a:solidFill>
                <a:cs typeface="Arial" pitchFamily="34" charset="0"/>
              </a:rPr>
              <a:t> »</a:t>
            </a:r>
          </a:p>
        </p:txBody>
      </p:sp>
      <p:cxnSp>
        <p:nvCxnSpPr>
          <p:cNvPr id="36" name="Straight Arrow Connector 35"/>
          <p:cNvCxnSpPr/>
          <p:nvPr userDrawn="1"/>
        </p:nvCxnSpPr>
        <p:spPr>
          <a:xfrm flipH="1">
            <a:off x="7277426" y="3371969"/>
            <a:ext cx="564812"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userDrawn="1"/>
        </p:nvPicPr>
        <p:blipFill>
          <a:blip r:embed="rId8"/>
          <a:stretch>
            <a:fillRect/>
          </a:stretch>
        </p:blipFill>
        <p:spPr>
          <a:xfrm>
            <a:off x="6042212" y="2840502"/>
            <a:ext cx="1029176" cy="1080000"/>
          </a:xfrm>
          <a:prstGeom prst="rect">
            <a:avLst/>
          </a:prstGeom>
          <a:ln>
            <a:solidFill>
              <a:schemeClr val="tx1">
                <a:lumMod val="10000"/>
                <a:lumOff val="90000"/>
              </a:schemeClr>
            </a:solidFill>
          </a:ln>
        </p:spPr>
      </p:pic>
      <p:sp>
        <p:nvSpPr>
          <p:cNvPr id="38" name="Rectangle 37"/>
          <p:cNvSpPr/>
          <p:nvPr userDrawn="1"/>
        </p:nvSpPr>
        <p:spPr>
          <a:xfrm>
            <a:off x="5464962" y="3901482"/>
            <a:ext cx="2185214" cy="314510"/>
          </a:xfrm>
          <a:prstGeom prst="rect">
            <a:avLst/>
          </a:prstGeom>
        </p:spPr>
        <p:txBody>
          <a:bodyPr wrap="none">
            <a:spAutoFit/>
          </a:bodyPr>
          <a:lstStyle/>
          <a:p>
            <a:pPr algn="ctr">
              <a:lnSpc>
                <a:spcPct val="80000"/>
              </a:lnSpc>
            </a:pPr>
            <a:r>
              <a:rPr lang="fr-FR" sz="900" i="1" kern="3000" dirty="0">
                <a:solidFill>
                  <a:srgbClr val="383934"/>
                </a:solidFill>
                <a:cs typeface="Arial" pitchFamily="34" charset="0"/>
              </a:rPr>
              <a:t>Vous pouvez recommencer l’opération </a:t>
            </a:r>
            <a:br>
              <a:rPr lang="fr-FR" sz="900" i="1" kern="3000" dirty="0">
                <a:solidFill>
                  <a:srgbClr val="383934"/>
                </a:solidFill>
                <a:cs typeface="Arial" pitchFamily="34" charset="0"/>
              </a:rPr>
            </a:br>
            <a:r>
              <a:rPr lang="fr-FR" sz="900" i="1" kern="3000" dirty="0">
                <a:solidFill>
                  <a:srgbClr val="383934"/>
                </a:solidFill>
                <a:cs typeface="Arial" pitchFamily="34" charset="0"/>
              </a:rPr>
              <a:t>en supprimant simplement l’image.</a:t>
            </a:r>
          </a:p>
        </p:txBody>
      </p:sp>
      <p:sp>
        <p:nvSpPr>
          <p:cNvPr id="39" name="TextBox 38"/>
          <p:cNvSpPr txBox="1"/>
          <p:nvPr userDrawn="1"/>
        </p:nvSpPr>
        <p:spPr>
          <a:xfrm>
            <a:off x="4958716" y="4513220"/>
            <a:ext cx="4750060" cy="466281"/>
          </a:xfrm>
          <a:prstGeom prst="rect">
            <a:avLst/>
          </a:prstGeom>
          <a:noFill/>
        </p:spPr>
        <p:txBody>
          <a:bodyPr wrap="square" rtlCol="0">
            <a:spAutoFit/>
          </a:bodyPr>
          <a:lstStyle/>
          <a:p>
            <a:pPr algn="just">
              <a:lnSpc>
                <a:spcPct val="90000"/>
              </a:lnSpc>
              <a:spcBef>
                <a:spcPts val="1000"/>
              </a:spcBef>
            </a:pPr>
            <a:r>
              <a:rPr lang="fr-FR" sz="900" kern="3000" dirty="0">
                <a:solidFill>
                  <a:srgbClr val="383934"/>
                </a:solidFill>
                <a:cs typeface="Arial" pitchFamily="34" charset="0"/>
              </a:rPr>
              <a:t>Les trois slides finaux regroupent des pictogrammes par thème. Vous pouviez copier, coller et modifier la couleur des pictogrammes. Ils sont étirables et déformables à l’infini sans perte de qualité et peuvent supporter toutes les fonctions d’édition de formes.</a:t>
            </a:r>
          </a:p>
        </p:txBody>
      </p:sp>
      <p:grpSp>
        <p:nvGrpSpPr>
          <p:cNvPr id="40" name="Group 55"/>
          <p:cNvGrpSpPr>
            <a:grpSpLocks noChangeAspect="1"/>
          </p:cNvGrpSpPr>
          <p:nvPr userDrawn="1"/>
        </p:nvGrpSpPr>
        <p:grpSpPr bwMode="auto">
          <a:xfrm>
            <a:off x="5065641" y="5105581"/>
            <a:ext cx="268359" cy="287587"/>
            <a:chOff x="4504" y="3161"/>
            <a:chExt cx="321" cy="344"/>
          </a:xfrm>
          <a:solidFill>
            <a:schemeClr val="tx1"/>
          </a:solidFill>
        </p:grpSpPr>
        <p:sp>
          <p:nvSpPr>
            <p:cNvPr id="41" name="Freeform 56"/>
            <p:cNvSpPr>
              <a:spLocks/>
            </p:cNvSpPr>
            <p:nvPr/>
          </p:nvSpPr>
          <p:spPr bwMode="auto">
            <a:xfrm>
              <a:off x="4504" y="3201"/>
              <a:ext cx="321" cy="304"/>
            </a:xfrm>
            <a:custGeom>
              <a:avLst/>
              <a:gdLst>
                <a:gd name="T0" fmla="*/ 40 w 56"/>
                <a:gd name="T1" fmla="*/ 0 h 53"/>
                <a:gd name="T2" fmla="*/ 40 w 56"/>
                <a:gd name="T3" fmla="*/ 9 h 53"/>
                <a:gd name="T4" fmla="*/ 48 w 56"/>
                <a:gd name="T5" fmla="*/ 25 h 53"/>
                <a:gd name="T6" fmla="*/ 28 w 56"/>
                <a:gd name="T7" fmla="*/ 45 h 53"/>
                <a:gd name="T8" fmla="*/ 8 w 56"/>
                <a:gd name="T9" fmla="*/ 25 h 53"/>
                <a:gd name="T10" fmla="*/ 16 w 56"/>
                <a:gd name="T11" fmla="*/ 9 h 53"/>
                <a:gd name="T12" fmla="*/ 16 w 56"/>
                <a:gd name="T13" fmla="*/ 0 h 53"/>
                <a:gd name="T14" fmla="*/ 0 w 56"/>
                <a:gd name="T15" fmla="*/ 25 h 53"/>
                <a:gd name="T16" fmla="*/ 28 w 56"/>
                <a:gd name="T17" fmla="*/ 53 h 53"/>
                <a:gd name="T18" fmla="*/ 56 w 56"/>
                <a:gd name="T19" fmla="*/ 25 h 53"/>
                <a:gd name="T20" fmla="*/ 40 w 56"/>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3">
                  <a:moveTo>
                    <a:pt x="40" y="0"/>
                  </a:moveTo>
                  <a:cubicBezTo>
                    <a:pt x="40" y="9"/>
                    <a:pt x="40" y="9"/>
                    <a:pt x="40" y="9"/>
                  </a:cubicBezTo>
                  <a:cubicBezTo>
                    <a:pt x="45" y="13"/>
                    <a:pt x="48" y="18"/>
                    <a:pt x="48" y="25"/>
                  </a:cubicBezTo>
                  <a:cubicBezTo>
                    <a:pt x="48" y="36"/>
                    <a:pt x="39" y="45"/>
                    <a:pt x="28" y="45"/>
                  </a:cubicBezTo>
                  <a:cubicBezTo>
                    <a:pt x="17" y="45"/>
                    <a:pt x="8" y="36"/>
                    <a:pt x="8" y="25"/>
                  </a:cubicBezTo>
                  <a:cubicBezTo>
                    <a:pt x="8" y="18"/>
                    <a:pt x="11" y="13"/>
                    <a:pt x="16" y="9"/>
                  </a:cubicBezTo>
                  <a:cubicBezTo>
                    <a:pt x="16" y="0"/>
                    <a:pt x="16" y="0"/>
                    <a:pt x="16" y="0"/>
                  </a:cubicBezTo>
                  <a:cubicBezTo>
                    <a:pt x="7" y="4"/>
                    <a:pt x="0" y="14"/>
                    <a:pt x="0" y="25"/>
                  </a:cubicBezTo>
                  <a:cubicBezTo>
                    <a:pt x="0" y="40"/>
                    <a:pt x="13" y="53"/>
                    <a:pt x="28" y="53"/>
                  </a:cubicBezTo>
                  <a:cubicBezTo>
                    <a:pt x="43" y="53"/>
                    <a:pt x="56" y="40"/>
                    <a:pt x="56" y="25"/>
                  </a:cubicBezTo>
                  <a:cubicBezTo>
                    <a:pt x="56" y="14"/>
                    <a:pt x="49" y="4"/>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42" name="Freeform 57"/>
            <p:cNvSpPr>
              <a:spLocks/>
            </p:cNvSpPr>
            <p:nvPr/>
          </p:nvSpPr>
          <p:spPr bwMode="auto">
            <a:xfrm>
              <a:off x="4641" y="3161"/>
              <a:ext cx="46" cy="184"/>
            </a:xfrm>
            <a:custGeom>
              <a:avLst/>
              <a:gdLst>
                <a:gd name="T0" fmla="*/ 8 w 8"/>
                <a:gd name="T1" fmla="*/ 28 h 32"/>
                <a:gd name="T2" fmla="*/ 8 w 8"/>
                <a:gd name="T3" fmla="*/ 4 h 32"/>
                <a:gd name="T4" fmla="*/ 4 w 8"/>
                <a:gd name="T5" fmla="*/ 0 h 32"/>
                <a:gd name="T6" fmla="*/ 0 w 8"/>
                <a:gd name="T7" fmla="*/ 4 h 32"/>
                <a:gd name="T8" fmla="*/ 0 w 8"/>
                <a:gd name="T9" fmla="*/ 28 h 32"/>
                <a:gd name="T10" fmla="*/ 4 w 8"/>
                <a:gd name="T11" fmla="*/ 32 h 32"/>
                <a:gd name="T12" fmla="*/ 8 w 8"/>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8" y="28"/>
                  </a:moveTo>
                  <a:cubicBezTo>
                    <a:pt x="8" y="4"/>
                    <a:pt x="8" y="4"/>
                    <a:pt x="8" y="4"/>
                  </a:cubicBezTo>
                  <a:cubicBezTo>
                    <a:pt x="8" y="2"/>
                    <a:pt x="6" y="0"/>
                    <a:pt x="4" y="0"/>
                  </a:cubicBezTo>
                  <a:cubicBezTo>
                    <a:pt x="2" y="0"/>
                    <a:pt x="0" y="2"/>
                    <a:pt x="0" y="4"/>
                  </a:cubicBezTo>
                  <a:cubicBezTo>
                    <a:pt x="0" y="28"/>
                    <a:pt x="0" y="28"/>
                    <a:pt x="0" y="28"/>
                  </a:cubicBezTo>
                  <a:cubicBezTo>
                    <a:pt x="0" y="30"/>
                    <a:pt x="2" y="32"/>
                    <a:pt x="4" y="32"/>
                  </a:cubicBezTo>
                  <a:cubicBezTo>
                    <a:pt x="6" y="32"/>
                    <a:pt x="8" y="30"/>
                    <a:pt x="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grpSp>
      <p:grpSp>
        <p:nvGrpSpPr>
          <p:cNvPr id="43" name="Group 55"/>
          <p:cNvGrpSpPr>
            <a:grpSpLocks noChangeAspect="1"/>
          </p:cNvGrpSpPr>
          <p:nvPr userDrawn="1"/>
        </p:nvGrpSpPr>
        <p:grpSpPr bwMode="auto">
          <a:xfrm>
            <a:off x="6062287" y="4964865"/>
            <a:ext cx="486637" cy="521505"/>
            <a:chOff x="4504" y="3161"/>
            <a:chExt cx="321" cy="344"/>
          </a:xfrm>
          <a:solidFill>
            <a:srgbClr val="00DE64"/>
          </a:solidFill>
        </p:grpSpPr>
        <p:sp>
          <p:nvSpPr>
            <p:cNvPr id="44" name="Freeform 56"/>
            <p:cNvSpPr>
              <a:spLocks/>
            </p:cNvSpPr>
            <p:nvPr/>
          </p:nvSpPr>
          <p:spPr bwMode="auto">
            <a:xfrm>
              <a:off x="4504" y="3201"/>
              <a:ext cx="321" cy="304"/>
            </a:xfrm>
            <a:custGeom>
              <a:avLst/>
              <a:gdLst>
                <a:gd name="T0" fmla="*/ 40 w 56"/>
                <a:gd name="T1" fmla="*/ 0 h 53"/>
                <a:gd name="T2" fmla="*/ 40 w 56"/>
                <a:gd name="T3" fmla="*/ 9 h 53"/>
                <a:gd name="T4" fmla="*/ 48 w 56"/>
                <a:gd name="T5" fmla="*/ 25 h 53"/>
                <a:gd name="T6" fmla="*/ 28 w 56"/>
                <a:gd name="T7" fmla="*/ 45 h 53"/>
                <a:gd name="T8" fmla="*/ 8 w 56"/>
                <a:gd name="T9" fmla="*/ 25 h 53"/>
                <a:gd name="T10" fmla="*/ 16 w 56"/>
                <a:gd name="T11" fmla="*/ 9 h 53"/>
                <a:gd name="T12" fmla="*/ 16 w 56"/>
                <a:gd name="T13" fmla="*/ 0 h 53"/>
                <a:gd name="T14" fmla="*/ 0 w 56"/>
                <a:gd name="T15" fmla="*/ 25 h 53"/>
                <a:gd name="T16" fmla="*/ 28 w 56"/>
                <a:gd name="T17" fmla="*/ 53 h 53"/>
                <a:gd name="T18" fmla="*/ 56 w 56"/>
                <a:gd name="T19" fmla="*/ 25 h 53"/>
                <a:gd name="T20" fmla="*/ 40 w 56"/>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3">
                  <a:moveTo>
                    <a:pt x="40" y="0"/>
                  </a:moveTo>
                  <a:cubicBezTo>
                    <a:pt x="40" y="9"/>
                    <a:pt x="40" y="9"/>
                    <a:pt x="40" y="9"/>
                  </a:cubicBezTo>
                  <a:cubicBezTo>
                    <a:pt x="45" y="13"/>
                    <a:pt x="48" y="18"/>
                    <a:pt x="48" y="25"/>
                  </a:cubicBezTo>
                  <a:cubicBezTo>
                    <a:pt x="48" y="36"/>
                    <a:pt x="39" y="45"/>
                    <a:pt x="28" y="45"/>
                  </a:cubicBezTo>
                  <a:cubicBezTo>
                    <a:pt x="17" y="45"/>
                    <a:pt x="8" y="36"/>
                    <a:pt x="8" y="25"/>
                  </a:cubicBezTo>
                  <a:cubicBezTo>
                    <a:pt x="8" y="18"/>
                    <a:pt x="11" y="13"/>
                    <a:pt x="16" y="9"/>
                  </a:cubicBezTo>
                  <a:cubicBezTo>
                    <a:pt x="16" y="0"/>
                    <a:pt x="16" y="0"/>
                    <a:pt x="16" y="0"/>
                  </a:cubicBezTo>
                  <a:cubicBezTo>
                    <a:pt x="7" y="4"/>
                    <a:pt x="0" y="14"/>
                    <a:pt x="0" y="25"/>
                  </a:cubicBezTo>
                  <a:cubicBezTo>
                    <a:pt x="0" y="40"/>
                    <a:pt x="13" y="53"/>
                    <a:pt x="28" y="53"/>
                  </a:cubicBezTo>
                  <a:cubicBezTo>
                    <a:pt x="43" y="53"/>
                    <a:pt x="56" y="40"/>
                    <a:pt x="56" y="25"/>
                  </a:cubicBezTo>
                  <a:cubicBezTo>
                    <a:pt x="56" y="14"/>
                    <a:pt x="49" y="4"/>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45" name="Freeform 57"/>
            <p:cNvSpPr>
              <a:spLocks/>
            </p:cNvSpPr>
            <p:nvPr/>
          </p:nvSpPr>
          <p:spPr bwMode="auto">
            <a:xfrm>
              <a:off x="4641" y="3161"/>
              <a:ext cx="46" cy="184"/>
            </a:xfrm>
            <a:custGeom>
              <a:avLst/>
              <a:gdLst>
                <a:gd name="T0" fmla="*/ 8 w 8"/>
                <a:gd name="T1" fmla="*/ 28 h 32"/>
                <a:gd name="T2" fmla="*/ 8 w 8"/>
                <a:gd name="T3" fmla="*/ 4 h 32"/>
                <a:gd name="T4" fmla="*/ 4 w 8"/>
                <a:gd name="T5" fmla="*/ 0 h 32"/>
                <a:gd name="T6" fmla="*/ 0 w 8"/>
                <a:gd name="T7" fmla="*/ 4 h 32"/>
                <a:gd name="T8" fmla="*/ 0 w 8"/>
                <a:gd name="T9" fmla="*/ 28 h 32"/>
                <a:gd name="T10" fmla="*/ 4 w 8"/>
                <a:gd name="T11" fmla="*/ 32 h 32"/>
                <a:gd name="T12" fmla="*/ 8 w 8"/>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8" y="28"/>
                  </a:moveTo>
                  <a:cubicBezTo>
                    <a:pt x="8" y="4"/>
                    <a:pt x="8" y="4"/>
                    <a:pt x="8" y="4"/>
                  </a:cubicBezTo>
                  <a:cubicBezTo>
                    <a:pt x="8" y="2"/>
                    <a:pt x="6" y="0"/>
                    <a:pt x="4" y="0"/>
                  </a:cubicBezTo>
                  <a:cubicBezTo>
                    <a:pt x="2" y="0"/>
                    <a:pt x="0" y="2"/>
                    <a:pt x="0" y="4"/>
                  </a:cubicBezTo>
                  <a:cubicBezTo>
                    <a:pt x="0" y="28"/>
                    <a:pt x="0" y="28"/>
                    <a:pt x="0" y="28"/>
                  </a:cubicBezTo>
                  <a:cubicBezTo>
                    <a:pt x="0" y="30"/>
                    <a:pt x="2" y="32"/>
                    <a:pt x="4" y="32"/>
                  </a:cubicBezTo>
                  <a:cubicBezTo>
                    <a:pt x="6" y="32"/>
                    <a:pt x="8" y="30"/>
                    <a:pt x="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grpSp>
      <p:grpSp>
        <p:nvGrpSpPr>
          <p:cNvPr id="46" name="Group 55"/>
          <p:cNvGrpSpPr>
            <a:grpSpLocks noChangeAspect="1"/>
          </p:cNvGrpSpPr>
          <p:nvPr userDrawn="1"/>
        </p:nvGrpSpPr>
        <p:grpSpPr bwMode="auto">
          <a:xfrm>
            <a:off x="7277211" y="4964865"/>
            <a:ext cx="486637" cy="521505"/>
            <a:chOff x="4504" y="3161"/>
            <a:chExt cx="321" cy="344"/>
          </a:xfrm>
          <a:solidFill>
            <a:srgbClr val="E73137"/>
          </a:solidFill>
        </p:grpSpPr>
        <p:sp>
          <p:nvSpPr>
            <p:cNvPr id="47" name="Freeform 56"/>
            <p:cNvSpPr>
              <a:spLocks/>
            </p:cNvSpPr>
            <p:nvPr/>
          </p:nvSpPr>
          <p:spPr bwMode="auto">
            <a:xfrm>
              <a:off x="4504" y="3201"/>
              <a:ext cx="321" cy="304"/>
            </a:xfrm>
            <a:custGeom>
              <a:avLst/>
              <a:gdLst>
                <a:gd name="T0" fmla="*/ 40 w 56"/>
                <a:gd name="T1" fmla="*/ 0 h 53"/>
                <a:gd name="T2" fmla="*/ 40 w 56"/>
                <a:gd name="T3" fmla="*/ 9 h 53"/>
                <a:gd name="T4" fmla="*/ 48 w 56"/>
                <a:gd name="T5" fmla="*/ 25 h 53"/>
                <a:gd name="T6" fmla="*/ 28 w 56"/>
                <a:gd name="T7" fmla="*/ 45 h 53"/>
                <a:gd name="T8" fmla="*/ 8 w 56"/>
                <a:gd name="T9" fmla="*/ 25 h 53"/>
                <a:gd name="T10" fmla="*/ 16 w 56"/>
                <a:gd name="T11" fmla="*/ 9 h 53"/>
                <a:gd name="T12" fmla="*/ 16 w 56"/>
                <a:gd name="T13" fmla="*/ 0 h 53"/>
                <a:gd name="T14" fmla="*/ 0 w 56"/>
                <a:gd name="T15" fmla="*/ 25 h 53"/>
                <a:gd name="T16" fmla="*/ 28 w 56"/>
                <a:gd name="T17" fmla="*/ 53 h 53"/>
                <a:gd name="T18" fmla="*/ 56 w 56"/>
                <a:gd name="T19" fmla="*/ 25 h 53"/>
                <a:gd name="T20" fmla="*/ 40 w 56"/>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3">
                  <a:moveTo>
                    <a:pt x="40" y="0"/>
                  </a:moveTo>
                  <a:cubicBezTo>
                    <a:pt x="40" y="9"/>
                    <a:pt x="40" y="9"/>
                    <a:pt x="40" y="9"/>
                  </a:cubicBezTo>
                  <a:cubicBezTo>
                    <a:pt x="45" y="13"/>
                    <a:pt x="48" y="18"/>
                    <a:pt x="48" y="25"/>
                  </a:cubicBezTo>
                  <a:cubicBezTo>
                    <a:pt x="48" y="36"/>
                    <a:pt x="39" y="45"/>
                    <a:pt x="28" y="45"/>
                  </a:cubicBezTo>
                  <a:cubicBezTo>
                    <a:pt x="17" y="45"/>
                    <a:pt x="8" y="36"/>
                    <a:pt x="8" y="25"/>
                  </a:cubicBezTo>
                  <a:cubicBezTo>
                    <a:pt x="8" y="18"/>
                    <a:pt x="11" y="13"/>
                    <a:pt x="16" y="9"/>
                  </a:cubicBezTo>
                  <a:cubicBezTo>
                    <a:pt x="16" y="0"/>
                    <a:pt x="16" y="0"/>
                    <a:pt x="16" y="0"/>
                  </a:cubicBezTo>
                  <a:cubicBezTo>
                    <a:pt x="7" y="4"/>
                    <a:pt x="0" y="14"/>
                    <a:pt x="0" y="25"/>
                  </a:cubicBezTo>
                  <a:cubicBezTo>
                    <a:pt x="0" y="40"/>
                    <a:pt x="13" y="53"/>
                    <a:pt x="28" y="53"/>
                  </a:cubicBezTo>
                  <a:cubicBezTo>
                    <a:pt x="43" y="53"/>
                    <a:pt x="56" y="40"/>
                    <a:pt x="56" y="25"/>
                  </a:cubicBezTo>
                  <a:cubicBezTo>
                    <a:pt x="56" y="14"/>
                    <a:pt x="49" y="4"/>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48" name="Freeform 57"/>
            <p:cNvSpPr>
              <a:spLocks/>
            </p:cNvSpPr>
            <p:nvPr/>
          </p:nvSpPr>
          <p:spPr bwMode="auto">
            <a:xfrm>
              <a:off x="4641" y="3161"/>
              <a:ext cx="46" cy="184"/>
            </a:xfrm>
            <a:custGeom>
              <a:avLst/>
              <a:gdLst>
                <a:gd name="T0" fmla="*/ 8 w 8"/>
                <a:gd name="T1" fmla="*/ 28 h 32"/>
                <a:gd name="T2" fmla="*/ 8 w 8"/>
                <a:gd name="T3" fmla="*/ 4 h 32"/>
                <a:gd name="T4" fmla="*/ 4 w 8"/>
                <a:gd name="T5" fmla="*/ 0 h 32"/>
                <a:gd name="T6" fmla="*/ 0 w 8"/>
                <a:gd name="T7" fmla="*/ 4 h 32"/>
                <a:gd name="T8" fmla="*/ 0 w 8"/>
                <a:gd name="T9" fmla="*/ 28 h 32"/>
                <a:gd name="T10" fmla="*/ 4 w 8"/>
                <a:gd name="T11" fmla="*/ 32 h 32"/>
                <a:gd name="T12" fmla="*/ 8 w 8"/>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8" y="28"/>
                  </a:moveTo>
                  <a:cubicBezTo>
                    <a:pt x="8" y="4"/>
                    <a:pt x="8" y="4"/>
                    <a:pt x="8" y="4"/>
                  </a:cubicBezTo>
                  <a:cubicBezTo>
                    <a:pt x="8" y="2"/>
                    <a:pt x="6" y="0"/>
                    <a:pt x="4" y="0"/>
                  </a:cubicBezTo>
                  <a:cubicBezTo>
                    <a:pt x="2" y="0"/>
                    <a:pt x="0" y="2"/>
                    <a:pt x="0" y="4"/>
                  </a:cubicBezTo>
                  <a:cubicBezTo>
                    <a:pt x="0" y="28"/>
                    <a:pt x="0" y="28"/>
                    <a:pt x="0" y="28"/>
                  </a:cubicBezTo>
                  <a:cubicBezTo>
                    <a:pt x="0" y="30"/>
                    <a:pt x="2" y="32"/>
                    <a:pt x="4" y="32"/>
                  </a:cubicBezTo>
                  <a:cubicBezTo>
                    <a:pt x="6" y="32"/>
                    <a:pt x="8" y="30"/>
                    <a:pt x="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grpSp>
      <p:grpSp>
        <p:nvGrpSpPr>
          <p:cNvPr id="49" name="Group 55"/>
          <p:cNvGrpSpPr>
            <a:grpSpLocks noChangeAspect="1"/>
          </p:cNvGrpSpPr>
          <p:nvPr userDrawn="1"/>
        </p:nvGrpSpPr>
        <p:grpSpPr bwMode="auto">
          <a:xfrm>
            <a:off x="8492134" y="4964865"/>
            <a:ext cx="486637" cy="521505"/>
            <a:chOff x="4504" y="3161"/>
            <a:chExt cx="321" cy="344"/>
          </a:xfrm>
          <a:solidFill>
            <a:schemeClr val="tx2">
              <a:lumMod val="10000"/>
              <a:lumOff val="90000"/>
            </a:schemeClr>
          </a:solidFill>
        </p:grpSpPr>
        <p:sp>
          <p:nvSpPr>
            <p:cNvPr id="50" name="Freeform 56"/>
            <p:cNvSpPr>
              <a:spLocks/>
            </p:cNvSpPr>
            <p:nvPr/>
          </p:nvSpPr>
          <p:spPr bwMode="auto">
            <a:xfrm>
              <a:off x="4504" y="3201"/>
              <a:ext cx="321" cy="304"/>
            </a:xfrm>
            <a:custGeom>
              <a:avLst/>
              <a:gdLst>
                <a:gd name="T0" fmla="*/ 40 w 56"/>
                <a:gd name="T1" fmla="*/ 0 h 53"/>
                <a:gd name="T2" fmla="*/ 40 w 56"/>
                <a:gd name="T3" fmla="*/ 9 h 53"/>
                <a:gd name="T4" fmla="*/ 48 w 56"/>
                <a:gd name="T5" fmla="*/ 25 h 53"/>
                <a:gd name="T6" fmla="*/ 28 w 56"/>
                <a:gd name="T7" fmla="*/ 45 h 53"/>
                <a:gd name="T8" fmla="*/ 8 w 56"/>
                <a:gd name="T9" fmla="*/ 25 h 53"/>
                <a:gd name="T10" fmla="*/ 16 w 56"/>
                <a:gd name="T11" fmla="*/ 9 h 53"/>
                <a:gd name="T12" fmla="*/ 16 w 56"/>
                <a:gd name="T13" fmla="*/ 0 h 53"/>
                <a:gd name="T14" fmla="*/ 0 w 56"/>
                <a:gd name="T15" fmla="*/ 25 h 53"/>
                <a:gd name="T16" fmla="*/ 28 w 56"/>
                <a:gd name="T17" fmla="*/ 53 h 53"/>
                <a:gd name="T18" fmla="*/ 56 w 56"/>
                <a:gd name="T19" fmla="*/ 25 h 53"/>
                <a:gd name="T20" fmla="*/ 40 w 56"/>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3">
                  <a:moveTo>
                    <a:pt x="40" y="0"/>
                  </a:moveTo>
                  <a:cubicBezTo>
                    <a:pt x="40" y="9"/>
                    <a:pt x="40" y="9"/>
                    <a:pt x="40" y="9"/>
                  </a:cubicBezTo>
                  <a:cubicBezTo>
                    <a:pt x="45" y="13"/>
                    <a:pt x="48" y="18"/>
                    <a:pt x="48" y="25"/>
                  </a:cubicBezTo>
                  <a:cubicBezTo>
                    <a:pt x="48" y="36"/>
                    <a:pt x="39" y="45"/>
                    <a:pt x="28" y="45"/>
                  </a:cubicBezTo>
                  <a:cubicBezTo>
                    <a:pt x="17" y="45"/>
                    <a:pt x="8" y="36"/>
                    <a:pt x="8" y="25"/>
                  </a:cubicBezTo>
                  <a:cubicBezTo>
                    <a:pt x="8" y="18"/>
                    <a:pt x="11" y="13"/>
                    <a:pt x="16" y="9"/>
                  </a:cubicBezTo>
                  <a:cubicBezTo>
                    <a:pt x="16" y="0"/>
                    <a:pt x="16" y="0"/>
                    <a:pt x="16" y="0"/>
                  </a:cubicBezTo>
                  <a:cubicBezTo>
                    <a:pt x="7" y="4"/>
                    <a:pt x="0" y="14"/>
                    <a:pt x="0" y="25"/>
                  </a:cubicBezTo>
                  <a:cubicBezTo>
                    <a:pt x="0" y="40"/>
                    <a:pt x="13" y="53"/>
                    <a:pt x="28" y="53"/>
                  </a:cubicBezTo>
                  <a:cubicBezTo>
                    <a:pt x="43" y="53"/>
                    <a:pt x="56" y="40"/>
                    <a:pt x="56" y="25"/>
                  </a:cubicBezTo>
                  <a:cubicBezTo>
                    <a:pt x="56" y="14"/>
                    <a:pt x="49" y="4"/>
                    <a:pt x="40" y="0"/>
                  </a:cubicBezTo>
                  <a:close/>
                </a:path>
              </a:pathLst>
            </a:custGeom>
            <a:grpFill/>
            <a:ln w="28575">
              <a:solidFill>
                <a:schemeClr val="tx1">
                  <a:lumMod val="75000"/>
                  <a:lumOff val="25000"/>
                </a:schemeClr>
              </a:solidFill>
              <a:round/>
              <a:headEnd/>
              <a:tailEnd/>
            </a:ln>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51" name="Freeform 57"/>
            <p:cNvSpPr>
              <a:spLocks/>
            </p:cNvSpPr>
            <p:nvPr/>
          </p:nvSpPr>
          <p:spPr bwMode="auto">
            <a:xfrm>
              <a:off x="4641" y="3161"/>
              <a:ext cx="46" cy="184"/>
            </a:xfrm>
            <a:custGeom>
              <a:avLst/>
              <a:gdLst>
                <a:gd name="T0" fmla="*/ 8 w 8"/>
                <a:gd name="T1" fmla="*/ 28 h 32"/>
                <a:gd name="T2" fmla="*/ 8 w 8"/>
                <a:gd name="T3" fmla="*/ 4 h 32"/>
                <a:gd name="T4" fmla="*/ 4 w 8"/>
                <a:gd name="T5" fmla="*/ 0 h 32"/>
                <a:gd name="T6" fmla="*/ 0 w 8"/>
                <a:gd name="T7" fmla="*/ 4 h 32"/>
                <a:gd name="T8" fmla="*/ 0 w 8"/>
                <a:gd name="T9" fmla="*/ 28 h 32"/>
                <a:gd name="T10" fmla="*/ 4 w 8"/>
                <a:gd name="T11" fmla="*/ 32 h 32"/>
                <a:gd name="T12" fmla="*/ 8 w 8"/>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8" y="28"/>
                  </a:moveTo>
                  <a:cubicBezTo>
                    <a:pt x="8" y="4"/>
                    <a:pt x="8" y="4"/>
                    <a:pt x="8" y="4"/>
                  </a:cubicBezTo>
                  <a:cubicBezTo>
                    <a:pt x="8" y="2"/>
                    <a:pt x="6" y="0"/>
                    <a:pt x="4" y="0"/>
                  </a:cubicBezTo>
                  <a:cubicBezTo>
                    <a:pt x="2" y="0"/>
                    <a:pt x="0" y="2"/>
                    <a:pt x="0" y="4"/>
                  </a:cubicBezTo>
                  <a:cubicBezTo>
                    <a:pt x="0" y="28"/>
                    <a:pt x="0" y="28"/>
                    <a:pt x="0" y="28"/>
                  </a:cubicBezTo>
                  <a:cubicBezTo>
                    <a:pt x="0" y="30"/>
                    <a:pt x="2" y="32"/>
                    <a:pt x="4" y="32"/>
                  </a:cubicBezTo>
                  <a:cubicBezTo>
                    <a:pt x="6" y="32"/>
                    <a:pt x="8" y="30"/>
                    <a:pt x="8" y="28"/>
                  </a:cubicBezTo>
                  <a:close/>
                </a:path>
              </a:pathLst>
            </a:custGeom>
            <a:grpFill/>
            <a:ln w="28575">
              <a:solidFill>
                <a:schemeClr val="tx1">
                  <a:lumMod val="75000"/>
                  <a:lumOff val="25000"/>
                </a:schemeClr>
              </a:solidFill>
              <a:round/>
              <a:headEnd/>
              <a:tailEnd/>
            </a:ln>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grpSp>
      <p:cxnSp>
        <p:nvCxnSpPr>
          <p:cNvPr id="52" name="Straight Arrow Connector 51"/>
          <p:cNvCxnSpPr/>
          <p:nvPr userDrawn="1"/>
        </p:nvCxnSpPr>
        <p:spPr>
          <a:xfrm>
            <a:off x="5484729" y="5266094"/>
            <a:ext cx="283720"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userDrawn="1"/>
        </p:nvCxnSpPr>
        <p:spPr>
          <a:xfrm>
            <a:off x="6803305" y="5266094"/>
            <a:ext cx="283720"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userDrawn="1"/>
        </p:nvCxnSpPr>
        <p:spPr>
          <a:xfrm>
            <a:off x="8038762" y="5266094"/>
            <a:ext cx="283720"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userDrawn="1"/>
        </p:nvPicPr>
        <p:blipFill>
          <a:blip r:embed="rId9"/>
          <a:stretch>
            <a:fillRect/>
          </a:stretch>
        </p:blipFill>
        <p:spPr>
          <a:xfrm>
            <a:off x="4962862" y="6176806"/>
            <a:ext cx="1521524" cy="238415"/>
          </a:xfrm>
          <a:prstGeom prst="rect">
            <a:avLst/>
          </a:prstGeom>
        </p:spPr>
      </p:pic>
      <p:pic>
        <p:nvPicPr>
          <p:cNvPr id="56" name="Picture 55"/>
          <p:cNvPicPr>
            <a:picLocks noChangeAspect="1"/>
          </p:cNvPicPr>
          <p:nvPr userDrawn="1"/>
        </p:nvPicPr>
        <p:blipFill>
          <a:blip r:embed="rId10"/>
          <a:stretch>
            <a:fillRect/>
          </a:stretch>
        </p:blipFill>
        <p:spPr>
          <a:xfrm>
            <a:off x="6932812" y="6155546"/>
            <a:ext cx="1801882" cy="429020"/>
          </a:xfrm>
          <a:prstGeom prst="rect">
            <a:avLst/>
          </a:prstGeom>
        </p:spPr>
      </p:pic>
      <p:sp>
        <p:nvSpPr>
          <p:cNvPr id="57" name="Rectangle 56"/>
          <p:cNvSpPr/>
          <p:nvPr userDrawn="1"/>
        </p:nvSpPr>
        <p:spPr>
          <a:xfrm>
            <a:off x="4958716" y="5813914"/>
            <a:ext cx="4953000" cy="341632"/>
          </a:xfrm>
          <a:prstGeom prst="rect">
            <a:avLst/>
          </a:prstGeom>
        </p:spPr>
        <p:txBody>
          <a:bodyPr>
            <a:spAutoFit/>
          </a:bodyPr>
          <a:lstStyle/>
          <a:p>
            <a:pPr>
              <a:lnSpc>
                <a:spcPct val="90000"/>
              </a:lnSpc>
              <a:spcBef>
                <a:spcPts val="1000"/>
              </a:spcBef>
            </a:pPr>
            <a:r>
              <a:rPr lang="fr-FR" sz="900" i="1" kern="3000" dirty="0">
                <a:solidFill>
                  <a:srgbClr val="383934"/>
                </a:solidFill>
                <a:cs typeface="Arial" pitchFamily="34" charset="0"/>
              </a:rPr>
              <a:t>Ces éléments sont pensés pour être édités sur une ou plusieurs lignes sans </a:t>
            </a:r>
            <a:br>
              <a:rPr lang="fr-FR" sz="900" i="1" kern="3000" dirty="0">
                <a:solidFill>
                  <a:srgbClr val="383934"/>
                </a:solidFill>
                <a:cs typeface="Arial" pitchFamily="34" charset="0"/>
              </a:rPr>
            </a:br>
            <a:r>
              <a:rPr lang="fr-FR" sz="900" i="1" kern="3000" dirty="0">
                <a:solidFill>
                  <a:srgbClr val="383934"/>
                </a:solidFill>
                <a:cs typeface="Arial" pitchFamily="34" charset="0"/>
              </a:rPr>
              <a:t>chevaucher d’autres éléments, inutile de les repositionner.</a:t>
            </a:r>
          </a:p>
        </p:txBody>
      </p:sp>
      <p:sp>
        <p:nvSpPr>
          <p:cNvPr id="59" name="TextBox 58"/>
          <p:cNvSpPr txBox="1"/>
          <p:nvPr userDrawn="1"/>
        </p:nvSpPr>
        <p:spPr>
          <a:xfrm>
            <a:off x="344488" y="113070"/>
            <a:ext cx="2672959" cy="338554"/>
          </a:xfrm>
          <a:prstGeom prst="rect">
            <a:avLst/>
          </a:prstGeom>
          <a:noFill/>
        </p:spPr>
        <p:txBody>
          <a:bodyPr wrap="square" lIns="0" rtlCol="0">
            <a:spAutoFit/>
          </a:bodyPr>
          <a:lstStyle/>
          <a:p>
            <a:pPr>
              <a:lnSpc>
                <a:spcPct val="80000"/>
              </a:lnSpc>
              <a:spcBef>
                <a:spcPts val="1000"/>
              </a:spcBef>
              <a:buFont typeface="Arial" panose="020B0604020202020204" pitchFamily="34" charset="0"/>
              <a:buNone/>
            </a:pPr>
            <a:r>
              <a:rPr lang="fr-FR" sz="2000" b="1" spc="-50" dirty="0">
                <a:solidFill>
                  <a:srgbClr val="383934"/>
                </a:solidFill>
                <a:cs typeface="Arial" pitchFamily="34" charset="0"/>
              </a:rPr>
              <a:t>Guide</a:t>
            </a:r>
            <a:r>
              <a:rPr lang="fr-FR" sz="2000" b="1" spc="-50" dirty="0">
                <a:solidFill>
                  <a:sysClr val="windowText" lastClr="000000">
                    <a:lumMod val="85000"/>
                    <a:lumOff val="15000"/>
                  </a:sysClr>
                </a:solidFill>
                <a:cs typeface="Arial" pitchFamily="34" charset="0"/>
              </a:rPr>
              <a:t> </a:t>
            </a:r>
            <a:r>
              <a:rPr lang="fr-FR" sz="2000" b="1" spc="-50" dirty="0">
                <a:solidFill>
                  <a:srgbClr val="B20E10"/>
                </a:solidFill>
                <a:cs typeface="Arial" pitchFamily="34" charset="0"/>
              </a:rPr>
              <a:t>d’utilisation</a:t>
            </a:r>
          </a:p>
        </p:txBody>
      </p:sp>
    </p:spTree>
    <p:extLst>
      <p:ext uri="{BB962C8B-B14F-4D97-AF65-F5344CB8AC3E}">
        <p14:creationId xmlns:p14="http://schemas.microsoft.com/office/powerpoint/2010/main" val="13587678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uide 2/3">
    <p:spTree>
      <p:nvGrpSpPr>
        <p:cNvPr id="1" name=""/>
        <p:cNvGrpSpPr/>
        <p:nvPr/>
      </p:nvGrpSpPr>
      <p:grpSpPr>
        <a:xfrm>
          <a:off x="0" y="0"/>
          <a:ext cx="0" cy="0"/>
          <a:chOff x="0" y="0"/>
          <a:chExt cx="0" cy="0"/>
        </a:xfrm>
      </p:grpSpPr>
      <p:sp>
        <p:nvSpPr>
          <p:cNvPr id="66" name="TextBox 65"/>
          <p:cNvSpPr txBox="1"/>
          <p:nvPr userDrawn="1"/>
        </p:nvSpPr>
        <p:spPr>
          <a:xfrm>
            <a:off x="304801" y="689440"/>
            <a:ext cx="1586753"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7. Thèmes de couleurs</a:t>
            </a:r>
          </a:p>
        </p:txBody>
      </p:sp>
      <p:pic>
        <p:nvPicPr>
          <p:cNvPr id="8" name="Picture 7"/>
          <p:cNvPicPr>
            <a:picLocks noChangeAspect="1"/>
          </p:cNvPicPr>
          <p:nvPr userDrawn="1"/>
        </p:nvPicPr>
        <p:blipFill rotWithShape="1">
          <a:blip r:embed="rId2"/>
          <a:srcRect l="-1" r="950" b="37398"/>
          <a:stretch/>
        </p:blipFill>
        <p:spPr>
          <a:xfrm>
            <a:off x="363538" y="997989"/>
            <a:ext cx="1679575" cy="1467068"/>
          </a:xfrm>
          <a:prstGeom prst="rect">
            <a:avLst/>
          </a:prstGeom>
        </p:spPr>
      </p:pic>
      <p:sp>
        <p:nvSpPr>
          <p:cNvPr id="65" name="TextBox 64"/>
          <p:cNvSpPr txBox="1"/>
          <p:nvPr userDrawn="1"/>
        </p:nvSpPr>
        <p:spPr>
          <a:xfrm>
            <a:off x="2102064" y="997988"/>
            <a:ext cx="1724746" cy="1540422"/>
          </a:xfrm>
          <a:prstGeom prst="rect">
            <a:avLst/>
          </a:prstGeom>
          <a:noFill/>
        </p:spPr>
        <p:txBody>
          <a:bodyPr wrap="square" rtlCol="0">
            <a:spAutoFit/>
          </a:bodyPr>
          <a:lstStyle/>
          <a:p>
            <a:pPr>
              <a:lnSpc>
                <a:spcPct val="90000"/>
              </a:lnSpc>
              <a:spcBef>
                <a:spcPts val="600"/>
              </a:spcBef>
            </a:pPr>
            <a:r>
              <a:rPr lang="fr-FR" sz="900" i="1" kern="3000" dirty="0">
                <a:solidFill>
                  <a:srgbClr val="383934"/>
                </a:solidFill>
                <a:cs typeface="Arial" pitchFamily="34" charset="0"/>
              </a:rPr>
              <a:t>Les couleurs d’</a:t>
            </a:r>
            <a:r>
              <a:rPr lang="fr-FR" sz="900" i="1" kern="3000" dirty="0" err="1">
                <a:solidFill>
                  <a:srgbClr val="383934"/>
                </a:solidFill>
                <a:cs typeface="Arial" pitchFamily="34" charset="0"/>
              </a:rPr>
              <a:t>Eurogroup</a:t>
            </a:r>
            <a:r>
              <a:rPr lang="fr-FR" sz="900" i="1" kern="3000" dirty="0">
                <a:solidFill>
                  <a:srgbClr val="383934"/>
                </a:solidFill>
                <a:cs typeface="Arial" pitchFamily="34" charset="0"/>
              </a:rPr>
              <a:t> Consulting et leurs déclinaisons sont toutes présentes dans le thème de couleur de la présentation.</a:t>
            </a:r>
          </a:p>
          <a:p>
            <a:pPr>
              <a:lnSpc>
                <a:spcPct val="90000"/>
              </a:lnSpc>
              <a:spcBef>
                <a:spcPts val="600"/>
              </a:spcBef>
            </a:pPr>
            <a:r>
              <a:rPr lang="fr-FR" sz="900" i="1" kern="3000" dirty="0">
                <a:solidFill>
                  <a:srgbClr val="383934"/>
                </a:solidFill>
                <a:cs typeface="Arial" pitchFamily="34" charset="0"/>
              </a:rPr>
              <a:t>Nous recommandons d’écrire en gris très foncé (deuxième couleur) et d’utiliser le rouge d’</a:t>
            </a:r>
            <a:r>
              <a:rPr lang="fr-FR" sz="900" i="1" kern="3000" dirty="0" err="1">
                <a:solidFill>
                  <a:srgbClr val="383934"/>
                </a:solidFill>
                <a:cs typeface="Arial" pitchFamily="34" charset="0"/>
              </a:rPr>
              <a:t>Eurogroup</a:t>
            </a:r>
            <a:r>
              <a:rPr lang="fr-FR" sz="900" i="1" kern="3000" dirty="0">
                <a:solidFill>
                  <a:srgbClr val="383934"/>
                </a:solidFill>
                <a:cs typeface="Arial" pitchFamily="34" charset="0"/>
              </a:rPr>
              <a:t> Consulting pour mettre en avant des éléments (cinquième couleur). </a:t>
            </a:r>
          </a:p>
        </p:txBody>
      </p:sp>
      <p:pic>
        <p:nvPicPr>
          <p:cNvPr id="68" name="Picture 67"/>
          <p:cNvPicPr>
            <a:picLocks noChangeAspect="1"/>
          </p:cNvPicPr>
          <p:nvPr userDrawn="1"/>
        </p:nvPicPr>
        <p:blipFill>
          <a:blip r:embed="rId3"/>
          <a:stretch>
            <a:fillRect/>
          </a:stretch>
        </p:blipFill>
        <p:spPr>
          <a:xfrm>
            <a:off x="4481596" y="906423"/>
            <a:ext cx="2191211" cy="1610866"/>
          </a:xfrm>
          <a:prstGeom prst="rect">
            <a:avLst/>
          </a:prstGeom>
        </p:spPr>
      </p:pic>
      <p:sp>
        <p:nvSpPr>
          <p:cNvPr id="69" name="TextBox 68"/>
          <p:cNvSpPr txBox="1"/>
          <p:nvPr userDrawn="1"/>
        </p:nvSpPr>
        <p:spPr>
          <a:xfrm>
            <a:off x="4481596" y="689440"/>
            <a:ext cx="1586753"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8. Edition de graphs</a:t>
            </a:r>
          </a:p>
        </p:txBody>
      </p:sp>
      <p:sp>
        <p:nvSpPr>
          <p:cNvPr id="70" name="TextBox 69"/>
          <p:cNvSpPr txBox="1"/>
          <p:nvPr userDrawn="1"/>
        </p:nvSpPr>
        <p:spPr>
          <a:xfrm>
            <a:off x="8448739" y="997988"/>
            <a:ext cx="1358648" cy="840230"/>
          </a:xfrm>
          <a:prstGeom prst="rect">
            <a:avLst/>
          </a:prstGeom>
          <a:noFill/>
        </p:spPr>
        <p:txBody>
          <a:bodyPr wrap="square" rtlCol="0">
            <a:spAutoFit/>
          </a:bodyPr>
          <a:lstStyle/>
          <a:p>
            <a:pPr>
              <a:lnSpc>
                <a:spcPct val="90000"/>
              </a:lnSpc>
              <a:spcBef>
                <a:spcPts val="600"/>
              </a:spcBef>
            </a:pPr>
            <a:r>
              <a:rPr lang="fr-FR" sz="900" i="1" kern="3000" dirty="0">
                <a:solidFill>
                  <a:srgbClr val="383934"/>
                </a:solidFill>
                <a:cs typeface="Arial" pitchFamily="34" charset="0"/>
              </a:rPr>
              <a:t>Pour éditer les données d’un graph, faire un clique droit sur la forme, et cliquer sur « éditer les données » ou « </a:t>
            </a:r>
            <a:r>
              <a:rPr lang="fr-FR" sz="900" i="1" kern="3000" dirty="0" err="1">
                <a:solidFill>
                  <a:srgbClr val="383934"/>
                </a:solidFill>
                <a:cs typeface="Arial" pitchFamily="34" charset="0"/>
              </a:rPr>
              <a:t>edit</a:t>
            </a:r>
            <a:r>
              <a:rPr lang="fr-FR" sz="900" i="1" kern="3000" dirty="0">
                <a:solidFill>
                  <a:srgbClr val="383934"/>
                </a:solidFill>
                <a:cs typeface="Arial" pitchFamily="34" charset="0"/>
              </a:rPr>
              <a:t> data ».</a:t>
            </a:r>
          </a:p>
        </p:txBody>
      </p:sp>
      <p:pic>
        <p:nvPicPr>
          <p:cNvPr id="71" name="Picture 70"/>
          <p:cNvPicPr>
            <a:picLocks noChangeAspect="1"/>
          </p:cNvPicPr>
          <p:nvPr userDrawn="1"/>
        </p:nvPicPr>
        <p:blipFill>
          <a:blip r:embed="rId4"/>
          <a:stretch>
            <a:fillRect/>
          </a:stretch>
        </p:blipFill>
        <p:spPr>
          <a:xfrm>
            <a:off x="6879567" y="1063326"/>
            <a:ext cx="1467551" cy="1453963"/>
          </a:xfrm>
          <a:prstGeom prst="rect">
            <a:avLst/>
          </a:prstGeom>
        </p:spPr>
      </p:pic>
      <p:cxnSp>
        <p:nvCxnSpPr>
          <p:cNvPr id="72" name="Straight Arrow Connector 71"/>
          <p:cNvCxnSpPr/>
          <p:nvPr userDrawn="1"/>
        </p:nvCxnSpPr>
        <p:spPr>
          <a:xfrm>
            <a:off x="6112941" y="1867526"/>
            <a:ext cx="780918"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userDrawn="1"/>
        </p:nvSpPr>
        <p:spPr>
          <a:xfrm>
            <a:off x="304801" y="3078479"/>
            <a:ext cx="5886450" cy="744819"/>
          </a:xfrm>
          <a:prstGeom prst="rect">
            <a:avLst/>
          </a:prstGeom>
        </p:spPr>
        <p:txBody>
          <a:bodyPr wrap="square">
            <a:spAutoFit/>
          </a:bodyPr>
          <a:lstStyle/>
          <a:p>
            <a:pPr>
              <a:lnSpc>
                <a:spcPct val="90000"/>
              </a:lnSpc>
              <a:spcBef>
                <a:spcPts val="600"/>
              </a:spcBef>
              <a:buFont typeface="Arial" panose="020B0604020202020204" pitchFamily="34" charset="0"/>
              <a:buNone/>
            </a:pPr>
            <a:r>
              <a:rPr lang="fr-FR" sz="900" i="1" kern="3000" dirty="0">
                <a:solidFill>
                  <a:srgbClr val="383934"/>
                </a:solidFill>
                <a:cs typeface="Arial" pitchFamily="34" charset="0"/>
              </a:rPr>
              <a:t>Sous l’onglet Insertion, dans le groupe Texte cliquez sur En-tête et pied de page.</a:t>
            </a:r>
          </a:p>
          <a:p>
            <a:pPr>
              <a:lnSpc>
                <a:spcPct val="90000"/>
              </a:lnSpc>
              <a:spcBef>
                <a:spcPts val="600"/>
              </a:spcBef>
              <a:buFont typeface="Arial" panose="020B0604020202020204" pitchFamily="34" charset="0"/>
              <a:buNone/>
            </a:pPr>
            <a:r>
              <a:rPr lang="fr-FR" sz="900" i="1" kern="3000" dirty="0">
                <a:solidFill>
                  <a:srgbClr val="383934"/>
                </a:solidFill>
                <a:cs typeface="Arial" pitchFamily="34" charset="0"/>
              </a:rPr>
              <a:t>Dans la boîte de dialogue En-tête et pied de page, sous l’onglet Diapositive, activez la case à cocher Pied de page puis tapez le texte que vous voulez voir centré dans la partie inférieure de la diapositive.</a:t>
            </a:r>
          </a:p>
          <a:p>
            <a:pPr>
              <a:lnSpc>
                <a:spcPct val="90000"/>
              </a:lnSpc>
              <a:spcBef>
                <a:spcPts val="600"/>
              </a:spcBef>
              <a:buFont typeface="Arial" panose="020B0604020202020204" pitchFamily="34" charset="0"/>
              <a:buNone/>
            </a:pPr>
            <a:r>
              <a:rPr lang="fr-FR" sz="900" i="1" kern="3000" dirty="0">
                <a:solidFill>
                  <a:srgbClr val="383934"/>
                </a:solidFill>
                <a:cs typeface="Arial" pitchFamily="34" charset="0"/>
              </a:rPr>
              <a:t>Pour que le pied de page figure sur toutes les diapositives de la présentation, cliquez sur Appliquer partout.</a:t>
            </a:r>
          </a:p>
        </p:txBody>
      </p:sp>
      <p:sp>
        <p:nvSpPr>
          <p:cNvPr id="17" name="TextBox 16"/>
          <p:cNvSpPr txBox="1"/>
          <p:nvPr userDrawn="1"/>
        </p:nvSpPr>
        <p:spPr>
          <a:xfrm>
            <a:off x="304801" y="2807062"/>
            <a:ext cx="2114550"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9. Ajouter un pied de page</a:t>
            </a:r>
          </a:p>
        </p:txBody>
      </p:sp>
      <p:sp>
        <p:nvSpPr>
          <p:cNvPr id="31" name="TextBox 30"/>
          <p:cNvSpPr txBox="1"/>
          <p:nvPr userDrawn="1"/>
        </p:nvSpPr>
        <p:spPr>
          <a:xfrm>
            <a:off x="304801" y="5062022"/>
            <a:ext cx="2059708"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1. Couleurs fondamentales</a:t>
            </a:r>
          </a:p>
        </p:txBody>
      </p:sp>
      <p:sp>
        <p:nvSpPr>
          <p:cNvPr id="32" name="TextBox 31"/>
          <p:cNvSpPr txBox="1"/>
          <p:nvPr userDrawn="1"/>
        </p:nvSpPr>
        <p:spPr>
          <a:xfrm>
            <a:off x="344488" y="4539783"/>
            <a:ext cx="4289322" cy="338554"/>
          </a:xfrm>
          <a:prstGeom prst="rect">
            <a:avLst/>
          </a:prstGeom>
          <a:noFill/>
        </p:spPr>
        <p:txBody>
          <a:bodyPr wrap="square" lIns="0" rtlCol="0">
            <a:spAutoFit/>
          </a:bodyPr>
          <a:lstStyle/>
          <a:p>
            <a:pPr>
              <a:lnSpc>
                <a:spcPct val="80000"/>
              </a:lnSpc>
              <a:spcBef>
                <a:spcPts val="1000"/>
              </a:spcBef>
              <a:buFont typeface="Arial" panose="020B0604020202020204" pitchFamily="34" charset="0"/>
              <a:buNone/>
            </a:pPr>
            <a:r>
              <a:rPr lang="fr-FR" sz="2000" b="1" spc="-50" dirty="0">
                <a:solidFill>
                  <a:srgbClr val="383934"/>
                </a:solidFill>
                <a:cs typeface="Arial" pitchFamily="34" charset="0"/>
              </a:rPr>
              <a:t>Couleurs</a:t>
            </a:r>
            <a:r>
              <a:rPr lang="fr-FR" sz="2000" b="1" spc="-50" dirty="0">
                <a:solidFill>
                  <a:sysClr val="windowText" lastClr="000000">
                    <a:lumMod val="85000"/>
                    <a:lumOff val="15000"/>
                  </a:sysClr>
                </a:solidFill>
                <a:cs typeface="Arial" pitchFamily="34" charset="0"/>
              </a:rPr>
              <a:t> </a:t>
            </a:r>
            <a:r>
              <a:rPr lang="fr-FR" sz="2000" b="1" spc="-50" dirty="0" err="1">
                <a:solidFill>
                  <a:srgbClr val="B20E10"/>
                </a:solidFill>
                <a:cs typeface="Arial" pitchFamily="34" charset="0"/>
              </a:rPr>
              <a:t>Eurogroup</a:t>
            </a:r>
            <a:r>
              <a:rPr lang="fr-FR" sz="2000" b="1" spc="-50" dirty="0">
                <a:solidFill>
                  <a:srgbClr val="B20E10"/>
                </a:solidFill>
                <a:cs typeface="Arial" pitchFamily="34" charset="0"/>
              </a:rPr>
              <a:t> Consulting</a:t>
            </a:r>
          </a:p>
        </p:txBody>
      </p:sp>
      <p:sp>
        <p:nvSpPr>
          <p:cNvPr id="36" name="TextBox 35"/>
          <p:cNvSpPr txBox="1"/>
          <p:nvPr userDrawn="1"/>
        </p:nvSpPr>
        <p:spPr>
          <a:xfrm>
            <a:off x="8051799" y="5417485"/>
            <a:ext cx="1755587" cy="918713"/>
          </a:xfrm>
          <a:prstGeom prst="rect">
            <a:avLst/>
          </a:prstGeom>
          <a:noFill/>
        </p:spPr>
        <p:txBody>
          <a:bodyPr wrap="square" tIns="0" rtlCol="0">
            <a:spAutoFit/>
          </a:bodyPr>
          <a:lstStyle/>
          <a:p>
            <a:pPr>
              <a:lnSpc>
                <a:spcPct val="90000"/>
              </a:lnSpc>
              <a:spcBef>
                <a:spcPts val="1000"/>
              </a:spcBef>
            </a:pPr>
            <a:r>
              <a:rPr lang="fr-FR" sz="900" i="1" kern="3000" dirty="0">
                <a:solidFill>
                  <a:srgbClr val="383934"/>
                </a:solidFill>
                <a:cs typeface="Arial" pitchFamily="34" charset="0"/>
              </a:rPr>
              <a:t>Ces couleurs sont toutes présentes dans le thème de couleur associé au masque, </a:t>
            </a:r>
            <a:br>
              <a:rPr lang="fr-FR" sz="900" i="1" kern="3000" dirty="0">
                <a:solidFill>
                  <a:srgbClr val="383934"/>
                </a:solidFill>
                <a:cs typeface="Arial" pitchFamily="34" charset="0"/>
              </a:rPr>
            </a:br>
            <a:r>
              <a:rPr lang="fr-FR" sz="900" i="1" kern="3000" dirty="0">
                <a:solidFill>
                  <a:srgbClr val="383934"/>
                </a:solidFill>
                <a:cs typeface="Arial" pitchFamily="34" charset="0"/>
              </a:rPr>
              <a:t>vous les retrouverez par défaut lorsque vous choisissez une couleur pour un texte ou une forme.</a:t>
            </a:r>
          </a:p>
        </p:txBody>
      </p:sp>
      <p:sp>
        <p:nvSpPr>
          <p:cNvPr id="34" name="Rectangle 33"/>
          <p:cNvSpPr/>
          <p:nvPr userDrawn="1"/>
        </p:nvSpPr>
        <p:spPr>
          <a:xfrm>
            <a:off x="1546435" y="5417485"/>
            <a:ext cx="860321" cy="8603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35" name="Rectangle 34"/>
          <p:cNvSpPr/>
          <p:nvPr userDrawn="1"/>
        </p:nvSpPr>
        <p:spPr>
          <a:xfrm>
            <a:off x="520923" y="5417485"/>
            <a:ext cx="860321" cy="860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37" name="TextBox 36"/>
          <p:cNvSpPr txBox="1"/>
          <p:nvPr userDrawn="1"/>
        </p:nvSpPr>
        <p:spPr>
          <a:xfrm>
            <a:off x="2489149" y="5061422"/>
            <a:ext cx="2059708"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2. Couleurs complémentaires</a:t>
            </a:r>
          </a:p>
        </p:txBody>
      </p:sp>
      <p:sp>
        <p:nvSpPr>
          <p:cNvPr id="39" name="Rectangle 38"/>
          <p:cNvSpPr/>
          <p:nvPr userDrawn="1"/>
        </p:nvSpPr>
        <p:spPr>
          <a:xfrm>
            <a:off x="2571947" y="5417485"/>
            <a:ext cx="863567" cy="863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0" name="Rectangle 39"/>
          <p:cNvSpPr/>
          <p:nvPr userDrawn="1"/>
        </p:nvSpPr>
        <p:spPr>
          <a:xfrm>
            <a:off x="3600705" y="5417485"/>
            <a:ext cx="863567" cy="8635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1" name="Rectangle 40"/>
          <p:cNvSpPr/>
          <p:nvPr userDrawn="1"/>
        </p:nvSpPr>
        <p:spPr>
          <a:xfrm>
            <a:off x="4629463" y="5417485"/>
            <a:ext cx="863567" cy="8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2" name="Rectangle 41"/>
          <p:cNvSpPr/>
          <p:nvPr userDrawn="1"/>
        </p:nvSpPr>
        <p:spPr>
          <a:xfrm>
            <a:off x="5658221" y="5417485"/>
            <a:ext cx="863567" cy="8635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3" name="Rectangle 42"/>
          <p:cNvSpPr/>
          <p:nvPr userDrawn="1"/>
        </p:nvSpPr>
        <p:spPr>
          <a:xfrm>
            <a:off x="6686978" y="5417485"/>
            <a:ext cx="863567" cy="8635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Tree>
    <p:extLst>
      <p:ext uri="{BB962C8B-B14F-4D97-AF65-F5344CB8AC3E}">
        <p14:creationId xmlns:p14="http://schemas.microsoft.com/office/powerpoint/2010/main" val="9504034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over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36"/>
          <a:stretch/>
        </p:blipFill>
        <p:spPr>
          <a:xfrm>
            <a:off x="-7619" y="1"/>
            <a:ext cx="4410722" cy="6857999"/>
          </a:xfrm>
          <a:prstGeom prst="rect">
            <a:avLst/>
          </a:prstGeom>
        </p:spPr>
      </p:pic>
      <p:sp>
        <p:nvSpPr>
          <p:cNvPr id="94" name="Text Placeholder 2"/>
          <p:cNvSpPr>
            <a:spLocks noGrp="1"/>
          </p:cNvSpPr>
          <p:nvPr>
            <p:ph type="body" sz="quarter" idx="10" hasCustomPrompt="1"/>
          </p:nvPr>
        </p:nvSpPr>
        <p:spPr>
          <a:xfrm>
            <a:off x="4626322" y="409882"/>
            <a:ext cx="4935192" cy="978729"/>
          </a:xfrm>
          <a:prstGeom prst="rect">
            <a:avLst/>
          </a:prstGeom>
        </p:spPr>
        <p:txBody>
          <a:bodyPr wrap="square" anchor="b" anchorCtr="0">
            <a:spAutoFit/>
          </a:bodyPr>
          <a:lstStyle>
            <a:lvl1pPr marL="0" indent="0">
              <a:lnSpc>
                <a:spcPct val="90000"/>
              </a:lnSpc>
              <a:buNone/>
              <a:defRPr sz="3200" b="1" spc="-50" baseline="0">
                <a:solidFill>
                  <a:schemeClr val="tx1"/>
                </a:solidFill>
                <a:latin typeface="Arial" pitchFamily="34" charset="0"/>
                <a:cs typeface="Arial" pitchFamily="34" charset="0"/>
              </a:defRPr>
            </a:lvl1pPr>
          </a:lstStyle>
          <a:p>
            <a:pPr lvl="0"/>
            <a:r>
              <a:rPr lang="en-US" dirty="0" err="1"/>
              <a:t>Titre</a:t>
            </a:r>
            <a:r>
              <a:rPr lang="en-US" dirty="0"/>
              <a:t> de la </a:t>
            </a:r>
            <a:br>
              <a:rPr lang="en-US" dirty="0"/>
            </a:br>
            <a:r>
              <a:rPr lang="en-US" dirty="0" err="1"/>
              <a:t>présentation</a:t>
            </a:r>
            <a:r>
              <a:rPr lang="en-US" dirty="0"/>
              <a:t>.</a:t>
            </a:r>
          </a:p>
        </p:txBody>
      </p:sp>
      <p:sp>
        <p:nvSpPr>
          <p:cNvPr id="96" name="Text Placeholder 95"/>
          <p:cNvSpPr>
            <a:spLocks noGrp="1"/>
          </p:cNvSpPr>
          <p:nvPr>
            <p:ph type="body" sz="quarter" idx="11" hasCustomPrompt="1"/>
          </p:nvPr>
        </p:nvSpPr>
        <p:spPr>
          <a:xfrm>
            <a:off x="4626768" y="1579082"/>
            <a:ext cx="4934746" cy="278538"/>
          </a:xfrm>
          <a:prstGeom prst="rect">
            <a:avLst/>
          </a:prstGeom>
        </p:spPr>
        <p:txBody>
          <a:bodyPr wrap="square">
            <a:spAutoFit/>
          </a:bodyPr>
          <a:lstStyle>
            <a:lvl1pPr marL="0" indent="0">
              <a:buNone/>
              <a:defRPr sz="1100" baseline="0">
                <a:solidFill>
                  <a:schemeClr val="tx1"/>
                </a:solidFill>
                <a:latin typeface="Arial" panose="020B0604020202020204" pitchFamily="34" charset="0"/>
              </a:defRPr>
            </a:lvl1pPr>
          </a:lstStyle>
          <a:p>
            <a:pPr lvl="0"/>
            <a:r>
              <a:rPr lang="fr-FR" dirty="0"/>
              <a:t>Sous-titre de la proposition commerciale</a:t>
            </a:r>
          </a:p>
        </p:txBody>
      </p:sp>
      <p:sp>
        <p:nvSpPr>
          <p:cNvPr id="97" name="Text Placeholder 95"/>
          <p:cNvSpPr>
            <a:spLocks noGrp="1"/>
          </p:cNvSpPr>
          <p:nvPr>
            <p:ph type="body" sz="quarter" idx="12" hasCustomPrompt="1"/>
          </p:nvPr>
        </p:nvSpPr>
        <p:spPr>
          <a:xfrm>
            <a:off x="4626767" y="2258917"/>
            <a:ext cx="4934747" cy="223700"/>
          </a:xfrm>
          <a:prstGeom prst="rect">
            <a:avLst/>
          </a:prstGeom>
        </p:spPr>
        <p:txBody>
          <a:bodyPr>
            <a:noAutofit/>
          </a:bodyPr>
          <a:lstStyle>
            <a:lvl1pPr marL="0" indent="0">
              <a:buNone/>
              <a:defRPr sz="1100" i="1" baseline="0">
                <a:solidFill>
                  <a:schemeClr val="accent6"/>
                </a:solidFill>
                <a:latin typeface="Arial" panose="020B0604020202020204" pitchFamily="34" charset="0"/>
              </a:defRPr>
            </a:lvl1pPr>
          </a:lstStyle>
          <a:p>
            <a:r>
              <a:rPr lang="fr-FR" dirty="0"/>
              <a:t>Lot 1 N° XXXXXX</a:t>
            </a:r>
          </a:p>
        </p:txBody>
      </p:sp>
      <p:sp>
        <p:nvSpPr>
          <p:cNvPr id="50" name="Text Placeholder 95"/>
          <p:cNvSpPr>
            <a:spLocks noGrp="1"/>
          </p:cNvSpPr>
          <p:nvPr>
            <p:ph type="body" sz="quarter" idx="14" hasCustomPrompt="1"/>
          </p:nvPr>
        </p:nvSpPr>
        <p:spPr>
          <a:xfrm>
            <a:off x="4626767" y="2508744"/>
            <a:ext cx="1650895" cy="249827"/>
          </a:xfrm>
          <a:prstGeom prst="rect">
            <a:avLst/>
          </a:prstGeom>
        </p:spPr>
        <p:txBody>
          <a:bodyPr>
            <a:noAutofit/>
          </a:bodyPr>
          <a:lstStyle>
            <a:lvl1pPr marL="0" indent="0">
              <a:buNone/>
              <a:defRPr sz="1000" i="1" baseline="0">
                <a:solidFill>
                  <a:schemeClr val="tx1"/>
                </a:solidFill>
                <a:latin typeface="Arial" panose="020B0604020202020204" pitchFamily="34" charset="0"/>
              </a:defRPr>
            </a:lvl1pPr>
          </a:lstStyle>
          <a:p>
            <a:r>
              <a:rPr lang="fr-FR" dirty="0"/>
              <a:t>Paris, le 00 mois 2014</a:t>
            </a:r>
          </a:p>
        </p:txBody>
      </p:sp>
      <p:sp>
        <p:nvSpPr>
          <p:cNvPr id="54" name="Picture Placeholder 98"/>
          <p:cNvSpPr>
            <a:spLocks noGrp="1"/>
          </p:cNvSpPr>
          <p:nvPr>
            <p:ph type="pic" sz="quarter" idx="15" hasCustomPrompt="1"/>
          </p:nvPr>
        </p:nvSpPr>
        <p:spPr>
          <a:xfrm>
            <a:off x="4626321" y="3231547"/>
            <a:ext cx="1251032" cy="685341"/>
          </a:xfrm>
          <a:prstGeom prst="rect">
            <a:avLst/>
          </a:prstGeom>
        </p:spPr>
        <p:txBody>
          <a:bodyPr/>
          <a:lstStyle>
            <a:lvl1pPr marL="0" indent="0">
              <a:buNone/>
              <a:defRPr sz="1800">
                <a:solidFill>
                  <a:schemeClr val="tx2">
                    <a:lumMod val="25000"/>
                    <a:lumOff val="75000"/>
                  </a:schemeClr>
                </a:solidFill>
                <a:latin typeface="Arial" panose="020B0604020202020204" pitchFamily="34" charset="0"/>
              </a:defRPr>
            </a:lvl1pPr>
          </a:lstStyle>
          <a:p>
            <a:r>
              <a:rPr lang="fr-FR" dirty="0"/>
              <a:t>Logo du partenaire</a:t>
            </a:r>
          </a:p>
        </p:txBody>
      </p:sp>
      <p:sp>
        <p:nvSpPr>
          <p:cNvPr id="55" name="Picture Placeholder 98"/>
          <p:cNvSpPr>
            <a:spLocks noGrp="1"/>
          </p:cNvSpPr>
          <p:nvPr>
            <p:ph type="pic" sz="quarter" idx="16" hasCustomPrompt="1"/>
          </p:nvPr>
        </p:nvSpPr>
        <p:spPr>
          <a:xfrm>
            <a:off x="6703819" y="3231546"/>
            <a:ext cx="1251032" cy="685341"/>
          </a:xfrm>
          <a:prstGeom prst="rect">
            <a:avLst/>
          </a:prstGeom>
        </p:spPr>
        <p:txBody>
          <a:bodyPr/>
          <a:lstStyle>
            <a:lvl1pPr marL="0" indent="0">
              <a:buNone/>
              <a:defRPr sz="2000" baseline="0">
                <a:solidFill>
                  <a:schemeClr val="tx2">
                    <a:lumMod val="25000"/>
                    <a:lumOff val="75000"/>
                  </a:schemeClr>
                </a:solidFill>
                <a:latin typeface="Arial" panose="020B0604020202020204" pitchFamily="34" charset="0"/>
              </a:defRPr>
            </a:lvl1pPr>
          </a:lstStyle>
          <a:p>
            <a:r>
              <a:rPr lang="fr-FR" dirty="0"/>
              <a:t>Logo du client</a:t>
            </a:r>
          </a:p>
        </p:txBody>
      </p:sp>
      <p:grpSp>
        <p:nvGrpSpPr>
          <p:cNvPr id="35" name="Groupe 56"/>
          <p:cNvGrpSpPr/>
          <p:nvPr/>
        </p:nvGrpSpPr>
        <p:grpSpPr>
          <a:xfrm>
            <a:off x="707154" y="5843473"/>
            <a:ext cx="2928049" cy="471314"/>
            <a:chOff x="721663" y="6029980"/>
            <a:chExt cx="2055017" cy="330786"/>
          </a:xfrm>
          <a:solidFill>
            <a:schemeClr val="bg1"/>
          </a:solidFill>
        </p:grpSpPr>
        <p:sp>
          <p:nvSpPr>
            <p:cNvPr id="37" name="Freeform 6"/>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8" name="Freeform 7"/>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9" name="Freeform 8"/>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0" name="Freeform 9"/>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1" name="Freeform 10"/>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2" name="Freeform 11"/>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3" name="Freeform 12"/>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4" name="Freeform 13"/>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5" name="Freeform 14"/>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6" name="Freeform 15"/>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7" name="Freeform 16"/>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8" name="Freeform 17"/>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9" name="Freeform 18"/>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1" name="Freeform 19"/>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3" name="Freeform 20"/>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6" name="Freeform 21"/>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7" name="Freeform 22"/>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8" name="Freeform 23"/>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9" name="Freeform 24"/>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pic>
        <p:nvPicPr>
          <p:cNvPr id="36" name="Image 1" descr="L'art de la mobilis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635" y="6173521"/>
            <a:ext cx="2523465" cy="141266"/>
          </a:xfrm>
          <a:prstGeom prst="rect">
            <a:avLst/>
          </a:prstGeom>
          <a:solidFill>
            <a:schemeClr val="bg1"/>
          </a:solidFill>
        </p:spPr>
      </p:pic>
      <p:sp>
        <p:nvSpPr>
          <p:cNvPr id="60" name="TextBox 59"/>
          <p:cNvSpPr txBox="1"/>
          <p:nvPr userDrawn="1"/>
        </p:nvSpPr>
        <p:spPr>
          <a:xfrm>
            <a:off x="4626320" y="6520364"/>
            <a:ext cx="4935193" cy="276999"/>
          </a:xfrm>
          <a:prstGeom prst="rect">
            <a:avLst/>
          </a:prstGeom>
          <a:noFill/>
        </p:spPr>
        <p:txBody>
          <a:bodyPr wrap="square" lIns="0" rIns="0" rtlCol="0">
            <a:spAutoFit/>
          </a:bodyPr>
          <a:lstStyle/>
          <a:p>
            <a:pPr>
              <a:defRPr/>
            </a:pPr>
            <a:r>
              <a:rPr lang="fr-FR" sz="600" i="1" dirty="0">
                <a:solidFill>
                  <a:srgbClr val="383934">
                    <a:lumMod val="20000"/>
                    <a:lumOff val="80000"/>
                  </a:srgbClr>
                </a:solidFill>
                <a:cs typeface="Arial" panose="020B0604020202020204" pitchFamily="34" charset="0"/>
              </a:rPr>
              <a:t>Les informations du présent document sont exclusivement adressées au(x) destinataire(s). Elles peuvent contenir des informations confidentielles, protégées par un secret professionnel et restent la propriété exclusive d’EUROGROUP CONSULTING. Reproduction interdite.</a:t>
            </a:r>
          </a:p>
        </p:txBody>
      </p:sp>
    </p:spTree>
    <p:extLst>
      <p:ext uri="{BB962C8B-B14F-4D97-AF65-F5344CB8AC3E}">
        <p14:creationId xmlns:p14="http://schemas.microsoft.com/office/powerpoint/2010/main" val="77197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 calcmode="lin" valueType="num">
                                      <p:cBhvr additive="base">
                                        <p:cTn id="7" dur="750" fill="hold"/>
                                        <p:tgtEl>
                                          <p:spTgt spid="9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9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tmplLst>
          <p:tmpl lvl="1">
            <p:tnLst>
              <p:par>
                <p:cTn presetID="2" presetClass="entr" presetSubtype="8" decel="100000"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750" fill="hold"/>
                        <p:tgtEl>
                          <p:spTgt spid="94"/>
                        </p:tgtEl>
                        <p:attrNameLst>
                          <p:attrName>ppt_x</p:attrName>
                        </p:attrNameLst>
                      </p:cBhvr>
                      <p:tavLst>
                        <p:tav tm="0">
                          <p:val>
                            <p:strVal val="0-#ppt_w/2"/>
                          </p:val>
                        </p:tav>
                        <p:tav tm="100000">
                          <p:val>
                            <p:strVal val="#ppt_x"/>
                          </p:val>
                        </p:tav>
                      </p:tavLst>
                    </p:anim>
                    <p:anim calcmode="lin" valueType="num">
                      <p:cBhvr additive="base">
                        <p:cTn dur="750" fill="hold"/>
                        <p:tgtEl>
                          <p:spTgt spid="94"/>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32" name="Picture Placeholder 5"/>
          <p:cNvPicPr>
            <a:picLocks noChangeAspect="1"/>
          </p:cNvPicPr>
          <p:nvPr userDrawn="1"/>
        </p:nvPicPr>
        <p:blipFill rotWithShape="1">
          <a:blip r:embed="rId2">
            <a:extLst>
              <a:ext uri="{28A0092B-C50C-407E-A947-70E740481C1C}">
                <a14:useLocalDpi xmlns:a14="http://schemas.microsoft.com/office/drawing/2010/main" val="0"/>
              </a:ext>
            </a:extLst>
          </a:blip>
          <a:srcRect l="-66" t="217" r="283" b="-217"/>
          <a:stretch/>
        </p:blipFill>
        <p:spPr>
          <a:xfrm>
            <a:off x="-1" y="0"/>
            <a:ext cx="9906001" cy="6872947"/>
          </a:xfrm>
          <a:prstGeom prst="rect">
            <a:avLst/>
          </a:prstGeom>
        </p:spPr>
      </p:pic>
      <p:sp>
        <p:nvSpPr>
          <p:cNvPr id="94" name="Text Placeholder 2"/>
          <p:cNvSpPr>
            <a:spLocks noGrp="1"/>
          </p:cNvSpPr>
          <p:nvPr>
            <p:ph type="body" sz="quarter" idx="10" hasCustomPrompt="1"/>
          </p:nvPr>
        </p:nvSpPr>
        <p:spPr>
          <a:xfrm>
            <a:off x="4626322" y="409882"/>
            <a:ext cx="4935192" cy="978729"/>
          </a:xfrm>
          <a:prstGeom prst="rect">
            <a:avLst/>
          </a:prstGeom>
        </p:spPr>
        <p:txBody>
          <a:bodyPr wrap="square" anchor="b" anchorCtr="0">
            <a:spAutoFit/>
          </a:bodyPr>
          <a:lstStyle>
            <a:lvl1pPr marL="0" indent="0">
              <a:lnSpc>
                <a:spcPct val="90000"/>
              </a:lnSpc>
              <a:buNone/>
              <a:defRPr sz="3200" b="1" spc="-50" baseline="0">
                <a:solidFill>
                  <a:schemeClr val="tx1"/>
                </a:solidFill>
                <a:latin typeface="Arial" pitchFamily="34" charset="0"/>
                <a:cs typeface="Arial" pitchFamily="34" charset="0"/>
              </a:defRPr>
            </a:lvl1pPr>
          </a:lstStyle>
          <a:p>
            <a:pPr lvl="0"/>
            <a:r>
              <a:rPr lang="en-US" dirty="0" err="1"/>
              <a:t>Titre</a:t>
            </a:r>
            <a:r>
              <a:rPr lang="en-US" dirty="0"/>
              <a:t> de la </a:t>
            </a:r>
            <a:br>
              <a:rPr lang="en-US" dirty="0"/>
            </a:br>
            <a:r>
              <a:rPr lang="en-US" dirty="0" err="1"/>
              <a:t>présentation</a:t>
            </a:r>
            <a:r>
              <a:rPr lang="en-US" dirty="0"/>
              <a:t>.</a:t>
            </a:r>
          </a:p>
        </p:txBody>
      </p:sp>
      <p:sp>
        <p:nvSpPr>
          <p:cNvPr id="96" name="Text Placeholder 95"/>
          <p:cNvSpPr>
            <a:spLocks noGrp="1"/>
          </p:cNvSpPr>
          <p:nvPr>
            <p:ph type="body" sz="quarter" idx="11" hasCustomPrompt="1"/>
          </p:nvPr>
        </p:nvSpPr>
        <p:spPr>
          <a:xfrm>
            <a:off x="4626767" y="1579082"/>
            <a:ext cx="4934747" cy="278538"/>
          </a:xfrm>
          <a:prstGeom prst="rect">
            <a:avLst/>
          </a:prstGeom>
        </p:spPr>
        <p:txBody>
          <a:bodyPr wrap="square">
            <a:spAutoFit/>
          </a:bodyPr>
          <a:lstStyle>
            <a:lvl1pPr marL="0" indent="0">
              <a:buNone/>
              <a:defRPr sz="1100" baseline="0">
                <a:solidFill>
                  <a:schemeClr val="tx1"/>
                </a:solidFill>
                <a:latin typeface="Arial" panose="020B0604020202020204" pitchFamily="34" charset="0"/>
              </a:defRPr>
            </a:lvl1pPr>
          </a:lstStyle>
          <a:p>
            <a:pPr lvl="0"/>
            <a:r>
              <a:rPr lang="fr-FR" dirty="0"/>
              <a:t>Sous-titre de la proposition commerciale</a:t>
            </a:r>
          </a:p>
        </p:txBody>
      </p:sp>
      <p:sp>
        <p:nvSpPr>
          <p:cNvPr id="97" name="Text Placeholder 95"/>
          <p:cNvSpPr>
            <a:spLocks noGrp="1"/>
          </p:cNvSpPr>
          <p:nvPr>
            <p:ph type="body" sz="quarter" idx="12" hasCustomPrompt="1"/>
          </p:nvPr>
        </p:nvSpPr>
        <p:spPr>
          <a:xfrm>
            <a:off x="4626768" y="2258917"/>
            <a:ext cx="4934746" cy="223700"/>
          </a:xfrm>
          <a:prstGeom prst="rect">
            <a:avLst/>
          </a:prstGeom>
        </p:spPr>
        <p:txBody>
          <a:bodyPr>
            <a:noAutofit/>
          </a:bodyPr>
          <a:lstStyle>
            <a:lvl1pPr marL="0" indent="0">
              <a:buNone/>
              <a:defRPr sz="1100" i="1" baseline="0">
                <a:solidFill>
                  <a:schemeClr val="accent6"/>
                </a:solidFill>
                <a:latin typeface="Arial" panose="020B0604020202020204" pitchFamily="34" charset="0"/>
              </a:defRPr>
            </a:lvl1pPr>
          </a:lstStyle>
          <a:p>
            <a:r>
              <a:rPr lang="fr-FR" dirty="0"/>
              <a:t>Lot 1 N° XXXXXX</a:t>
            </a:r>
          </a:p>
        </p:txBody>
      </p:sp>
      <p:sp>
        <p:nvSpPr>
          <p:cNvPr id="50" name="Text Placeholder 95"/>
          <p:cNvSpPr>
            <a:spLocks noGrp="1"/>
          </p:cNvSpPr>
          <p:nvPr>
            <p:ph type="body" sz="quarter" idx="14" hasCustomPrompt="1"/>
          </p:nvPr>
        </p:nvSpPr>
        <p:spPr>
          <a:xfrm>
            <a:off x="4626767" y="2508744"/>
            <a:ext cx="1650895" cy="249827"/>
          </a:xfrm>
          <a:prstGeom prst="rect">
            <a:avLst/>
          </a:prstGeom>
        </p:spPr>
        <p:txBody>
          <a:bodyPr>
            <a:noAutofit/>
          </a:bodyPr>
          <a:lstStyle>
            <a:lvl1pPr marL="0" indent="0">
              <a:buNone/>
              <a:defRPr sz="1000" i="1" baseline="0">
                <a:solidFill>
                  <a:schemeClr val="tx1"/>
                </a:solidFill>
                <a:latin typeface="Arial" panose="020B0604020202020204" pitchFamily="34" charset="0"/>
              </a:defRPr>
            </a:lvl1pPr>
          </a:lstStyle>
          <a:p>
            <a:r>
              <a:rPr lang="fr-FR" dirty="0"/>
              <a:t>Paris, le 00 mois 2014</a:t>
            </a:r>
          </a:p>
        </p:txBody>
      </p:sp>
      <p:sp>
        <p:nvSpPr>
          <p:cNvPr id="54" name="Picture Placeholder 98"/>
          <p:cNvSpPr>
            <a:spLocks noGrp="1"/>
          </p:cNvSpPr>
          <p:nvPr>
            <p:ph type="pic" sz="quarter" idx="15" hasCustomPrompt="1"/>
          </p:nvPr>
        </p:nvSpPr>
        <p:spPr>
          <a:xfrm>
            <a:off x="4626321" y="3231547"/>
            <a:ext cx="1251032" cy="685341"/>
          </a:xfrm>
          <a:prstGeom prst="rect">
            <a:avLst/>
          </a:prstGeom>
        </p:spPr>
        <p:txBody>
          <a:bodyPr/>
          <a:lstStyle>
            <a:lvl1pPr marL="0" indent="0">
              <a:buNone/>
              <a:defRPr sz="1800">
                <a:solidFill>
                  <a:schemeClr val="tx2">
                    <a:lumMod val="25000"/>
                    <a:lumOff val="75000"/>
                  </a:schemeClr>
                </a:solidFill>
                <a:latin typeface="Arial" panose="020B0604020202020204" pitchFamily="34" charset="0"/>
              </a:defRPr>
            </a:lvl1pPr>
          </a:lstStyle>
          <a:p>
            <a:r>
              <a:rPr lang="fr-FR" dirty="0"/>
              <a:t>Logo du partenaire</a:t>
            </a:r>
          </a:p>
        </p:txBody>
      </p:sp>
      <p:sp>
        <p:nvSpPr>
          <p:cNvPr id="55" name="Picture Placeholder 98"/>
          <p:cNvSpPr>
            <a:spLocks noGrp="1"/>
          </p:cNvSpPr>
          <p:nvPr>
            <p:ph type="pic" sz="quarter" idx="16" hasCustomPrompt="1"/>
          </p:nvPr>
        </p:nvSpPr>
        <p:spPr>
          <a:xfrm>
            <a:off x="6703819" y="3231546"/>
            <a:ext cx="1251032" cy="685341"/>
          </a:xfrm>
          <a:prstGeom prst="rect">
            <a:avLst/>
          </a:prstGeom>
        </p:spPr>
        <p:txBody>
          <a:bodyPr/>
          <a:lstStyle>
            <a:lvl1pPr marL="0" indent="0">
              <a:buNone/>
              <a:defRPr sz="2000" baseline="0">
                <a:solidFill>
                  <a:schemeClr val="tx2">
                    <a:lumMod val="25000"/>
                    <a:lumOff val="75000"/>
                  </a:schemeClr>
                </a:solidFill>
                <a:latin typeface="Arial" panose="020B0604020202020204" pitchFamily="34" charset="0"/>
              </a:defRPr>
            </a:lvl1pPr>
          </a:lstStyle>
          <a:p>
            <a:r>
              <a:rPr lang="fr-FR" dirty="0"/>
              <a:t>Logo du client</a:t>
            </a:r>
          </a:p>
        </p:txBody>
      </p:sp>
      <p:sp>
        <p:nvSpPr>
          <p:cNvPr id="52" name="TextBox 51"/>
          <p:cNvSpPr txBox="1"/>
          <p:nvPr userDrawn="1"/>
        </p:nvSpPr>
        <p:spPr>
          <a:xfrm>
            <a:off x="5514974" y="6520364"/>
            <a:ext cx="4391026" cy="369332"/>
          </a:xfrm>
          <a:prstGeom prst="rect">
            <a:avLst/>
          </a:prstGeom>
          <a:noFill/>
        </p:spPr>
        <p:txBody>
          <a:bodyPr wrap="square" lIns="0" rIns="0" rtlCol="0">
            <a:spAutoFit/>
          </a:bodyPr>
          <a:lstStyle/>
          <a:p>
            <a:pPr>
              <a:defRPr/>
            </a:pPr>
            <a:r>
              <a:rPr lang="fr-FR" sz="600" i="1" dirty="0">
                <a:solidFill>
                  <a:srgbClr val="383934">
                    <a:lumMod val="20000"/>
                    <a:lumOff val="80000"/>
                  </a:srgbClr>
                </a:solidFill>
                <a:cs typeface="Arial" panose="020B0604020202020204" pitchFamily="34" charset="0"/>
              </a:rPr>
              <a:t>Les informations du présent document sont exclusivement adressées au(x) destinataire(s). Elles peuvent contenir des informations confidentielles, protégées par un secret professionnel et restent la propriété exclusive d’EUROGROUP CONSULTING. Reproduction interdite.</a:t>
            </a:r>
          </a:p>
        </p:txBody>
      </p:sp>
      <p:grpSp>
        <p:nvGrpSpPr>
          <p:cNvPr id="34" name="Groupe 56"/>
          <p:cNvGrpSpPr/>
          <p:nvPr/>
        </p:nvGrpSpPr>
        <p:grpSpPr>
          <a:xfrm>
            <a:off x="707154" y="5843473"/>
            <a:ext cx="2928049" cy="471314"/>
            <a:chOff x="721663" y="6029980"/>
            <a:chExt cx="2055017" cy="330786"/>
          </a:xfrm>
          <a:solidFill>
            <a:schemeClr val="accent1"/>
          </a:solidFill>
        </p:grpSpPr>
        <p:sp>
          <p:nvSpPr>
            <p:cNvPr id="36" name="Freeform 6"/>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7" name="Freeform 7"/>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8" name="Freeform 8"/>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9" name="Freeform 9"/>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0" name="Freeform 10"/>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1" name="Freeform 11"/>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2" name="Freeform 12"/>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3" name="Freeform 13"/>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4" name="Freeform 14"/>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5" name="Freeform 15"/>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6" name="Freeform 16"/>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7" name="Freeform 17"/>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8" name="Freeform 18"/>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9" name="Freeform 19"/>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1" name="Freeform 20"/>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3" name="Freeform 21"/>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6" name="Freeform 22"/>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7" name="Freeform 23"/>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8" name="Freeform 24"/>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Tree>
    <p:extLst>
      <p:ext uri="{BB962C8B-B14F-4D97-AF65-F5344CB8AC3E}">
        <p14:creationId xmlns:p14="http://schemas.microsoft.com/office/powerpoint/2010/main" val="310947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 calcmode="lin" valueType="num">
                                      <p:cBhvr additive="base">
                                        <p:cTn id="7" dur="750" fill="hold"/>
                                        <p:tgtEl>
                                          <p:spTgt spid="9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9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tmplLst>
          <p:tmpl lvl="1">
            <p:tnLst>
              <p:par>
                <p:cTn presetID="2" presetClass="entr" presetSubtype="8" decel="100000"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750" fill="hold"/>
                        <p:tgtEl>
                          <p:spTgt spid="94"/>
                        </p:tgtEl>
                        <p:attrNameLst>
                          <p:attrName>ppt_x</p:attrName>
                        </p:attrNameLst>
                      </p:cBhvr>
                      <p:tavLst>
                        <p:tav tm="0">
                          <p:val>
                            <p:strVal val="0-#ppt_w/2"/>
                          </p:val>
                        </p:tav>
                        <p:tav tm="100000">
                          <p:val>
                            <p:strVal val="#ppt_x"/>
                          </p:val>
                        </p:tav>
                      </p:tavLst>
                    </p:anim>
                    <p:anim calcmode="lin" valueType="num">
                      <p:cBhvr additive="base">
                        <p:cTn dur="750" fill="hold"/>
                        <p:tgtEl>
                          <p:spTgt spid="94"/>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pos="2916"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Cover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137"/>
          <a:stretch/>
        </p:blipFill>
        <p:spPr>
          <a:xfrm>
            <a:off x="0" y="0"/>
            <a:ext cx="4403100" cy="6858000"/>
          </a:xfrm>
          <a:prstGeom prst="rect">
            <a:avLst/>
          </a:prstGeom>
        </p:spPr>
      </p:pic>
      <p:sp>
        <p:nvSpPr>
          <p:cNvPr id="94" name="Text Placeholder 2"/>
          <p:cNvSpPr>
            <a:spLocks noGrp="1"/>
          </p:cNvSpPr>
          <p:nvPr>
            <p:ph type="body" sz="quarter" idx="10" hasCustomPrompt="1"/>
          </p:nvPr>
        </p:nvSpPr>
        <p:spPr>
          <a:xfrm>
            <a:off x="4626322" y="409882"/>
            <a:ext cx="4935192" cy="978729"/>
          </a:xfrm>
          <a:prstGeom prst="rect">
            <a:avLst/>
          </a:prstGeom>
        </p:spPr>
        <p:txBody>
          <a:bodyPr wrap="square" anchor="b" anchorCtr="0">
            <a:spAutoFit/>
          </a:bodyPr>
          <a:lstStyle>
            <a:lvl1pPr marL="0" indent="0">
              <a:lnSpc>
                <a:spcPct val="90000"/>
              </a:lnSpc>
              <a:buNone/>
              <a:defRPr sz="3200" b="1" spc="-50" baseline="0">
                <a:solidFill>
                  <a:schemeClr val="tx1"/>
                </a:solidFill>
                <a:latin typeface="Arial" pitchFamily="34" charset="0"/>
                <a:cs typeface="Arial" pitchFamily="34" charset="0"/>
              </a:defRPr>
            </a:lvl1pPr>
          </a:lstStyle>
          <a:p>
            <a:pPr lvl="0"/>
            <a:r>
              <a:rPr lang="en-US" dirty="0" err="1"/>
              <a:t>Titre</a:t>
            </a:r>
            <a:r>
              <a:rPr lang="en-US" dirty="0"/>
              <a:t> de la </a:t>
            </a:r>
            <a:br>
              <a:rPr lang="en-US" dirty="0"/>
            </a:br>
            <a:r>
              <a:rPr lang="en-US" dirty="0" err="1"/>
              <a:t>présentation</a:t>
            </a:r>
            <a:r>
              <a:rPr lang="en-US" dirty="0"/>
              <a:t>.</a:t>
            </a:r>
          </a:p>
        </p:txBody>
      </p:sp>
      <p:sp>
        <p:nvSpPr>
          <p:cNvPr id="96" name="Text Placeholder 95"/>
          <p:cNvSpPr>
            <a:spLocks noGrp="1"/>
          </p:cNvSpPr>
          <p:nvPr>
            <p:ph type="body" sz="quarter" idx="11" hasCustomPrompt="1"/>
          </p:nvPr>
        </p:nvSpPr>
        <p:spPr>
          <a:xfrm>
            <a:off x="4626768" y="1579082"/>
            <a:ext cx="4934746" cy="278538"/>
          </a:xfrm>
          <a:prstGeom prst="rect">
            <a:avLst/>
          </a:prstGeom>
        </p:spPr>
        <p:txBody>
          <a:bodyPr wrap="square">
            <a:spAutoFit/>
          </a:bodyPr>
          <a:lstStyle>
            <a:lvl1pPr marL="0" indent="0">
              <a:buNone/>
              <a:defRPr sz="1100" baseline="0">
                <a:solidFill>
                  <a:schemeClr val="tx1"/>
                </a:solidFill>
                <a:latin typeface="Arial" panose="020B0604020202020204" pitchFamily="34" charset="0"/>
              </a:defRPr>
            </a:lvl1pPr>
          </a:lstStyle>
          <a:p>
            <a:pPr lvl="0"/>
            <a:r>
              <a:rPr lang="fr-FR" dirty="0"/>
              <a:t>Sous-titre de la proposition commerciale</a:t>
            </a:r>
          </a:p>
        </p:txBody>
      </p:sp>
      <p:sp>
        <p:nvSpPr>
          <p:cNvPr id="97" name="Text Placeholder 95"/>
          <p:cNvSpPr>
            <a:spLocks noGrp="1"/>
          </p:cNvSpPr>
          <p:nvPr>
            <p:ph type="body" sz="quarter" idx="12" hasCustomPrompt="1"/>
          </p:nvPr>
        </p:nvSpPr>
        <p:spPr>
          <a:xfrm>
            <a:off x="4626767" y="2258917"/>
            <a:ext cx="4934747" cy="223700"/>
          </a:xfrm>
          <a:prstGeom prst="rect">
            <a:avLst/>
          </a:prstGeom>
        </p:spPr>
        <p:txBody>
          <a:bodyPr>
            <a:noAutofit/>
          </a:bodyPr>
          <a:lstStyle>
            <a:lvl1pPr marL="0" indent="0">
              <a:buNone/>
              <a:defRPr sz="1100" i="1" baseline="0">
                <a:solidFill>
                  <a:schemeClr val="accent6"/>
                </a:solidFill>
                <a:latin typeface="Arial" panose="020B0604020202020204" pitchFamily="34" charset="0"/>
              </a:defRPr>
            </a:lvl1pPr>
          </a:lstStyle>
          <a:p>
            <a:r>
              <a:rPr lang="fr-FR" dirty="0"/>
              <a:t>Lot 1 N° XXXXXX</a:t>
            </a:r>
          </a:p>
        </p:txBody>
      </p:sp>
      <p:sp>
        <p:nvSpPr>
          <p:cNvPr id="50" name="Text Placeholder 95"/>
          <p:cNvSpPr>
            <a:spLocks noGrp="1"/>
          </p:cNvSpPr>
          <p:nvPr>
            <p:ph type="body" sz="quarter" idx="14" hasCustomPrompt="1"/>
          </p:nvPr>
        </p:nvSpPr>
        <p:spPr>
          <a:xfrm>
            <a:off x="4626767" y="2508744"/>
            <a:ext cx="1650895" cy="249827"/>
          </a:xfrm>
          <a:prstGeom prst="rect">
            <a:avLst/>
          </a:prstGeom>
        </p:spPr>
        <p:txBody>
          <a:bodyPr>
            <a:noAutofit/>
          </a:bodyPr>
          <a:lstStyle>
            <a:lvl1pPr marL="0" indent="0">
              <a:buNone/>
              <a:defRPr sz="1000" i="1" baseline="0">
                <a:solidFill>
                  <a:schemeClr val="tx1"/>
                </a:solidFill>
                <a:latin typeface="Arial" panose="020B0604020202020204" pitchFamily="34" charset="0"/>
              </a:defRPr>
            </a:lvl1pPr>
          </a:lstStyle>
          <a:p>
            <a:r>
              <a:rPr lang="fr-FR" dirty="0"/>
              <a:t>Paris, le 00 mois 2014</a:t>
            </a:r>
          </a:p>
        </p:txBody>
      </p:sp>
      <p:sp>
        <p:nvSpPr>
          <p:cNvPr id="54" name="Picture Placeholder 98"/>
          <p:cNvSpPr>
            <a:spLocks noGrp="1"/>
          </p:cNvSpPr>
          <p:nvPr>
            <p:ph type="pic" sz="quarter" idx="15" hasCustomPrompt="1"/>
          </p:nvPr>
        </p:nvSpPr>
        <p:spPr>
          <a:xfrm>
            <a:off x="4626321" y="3231547"/>
            <a:ext cx="1251032" cy="685341"/>
          </a:xfrm>
          <a:prstGeom prst="rect">
            <a:avLst/>
          </a:prstGeom>
        </p:spPr>
        <p:txBody>
          <a:bodyPr/>
          <a:lstStyle>
            <a:lvl1pPr marL="0" indent="0">
              <a:buNone/>
              <a:defRPr sz="1800">
                <a:solidFill>
                  <a:schemeClr val="tx2">
                    <a:lumMod val="25000"/>
                    <a:lumOff val="75000"/>
                  </a:schemeClr>
                </a:solidFill>
                <a:latin typeface="Arial" panose="020B0604020202020204" pitchFamily="34" charset="0"/>
              </a:defRPr>
            </a:lvl1pPr>
          </a:lstStyle>
          <a:p>
            <a:r>
              <a:rPr lang="fr-FR" dirty="0"/>
              <a:t>Logo du partenaire</a:t>
            </a:r>
          </a:p>
        </p:txBody>
      </p:sp>
      <p:sp>
        <p:nvSpPr>
          <p:cNvPr id="55" name="Picture Placeholder 98"/>
          <p:cNvSpPr>
            <a:spLocks noGrp="1"/>
          </p:cNvSpPr>
          <p:nvPr>
            <p:ph type="pic" sz="quarter" idx="16" hasCustomPrompt="1"/>
          </p:nvPr>
        </p:nvSpPr>
        <p:spPr>
          <a:xfrm>
            <a:off x="6703819" y="3231546"/>
            <a:ext cx="1251032" cy="685341"/>
          </a:xfrm>
          <a:prstGeom prst="rect">
            <a:avLst/>
          </a:prstGeom>
        </p:spPr>
        <p:txBody>
          <a:bodyPr/>
          <a:lstStyle>
            <a:lvl1pPr marL="0" indent="0">
              <a:buNone/>
              <a:defRPr sz="2000" baseline="0">
                <a:solidFill>
                  <a:schemeClr val="tx2">
                    <a:lumMod val="25000"/>
                    <a:lumOff val="75000"/>
                  </a:schemeClr>
                </a:solidFill>
                <a:latin typeface="Arial" panose="020B0604020202020204" pitchFamily="34" charset="0"/>
              </a:defRPr>
            </a:lvl1pPr>
          </a:lstStyle>
          <a:p>
            <a:r>
              <a:rPr lang="fr-FR" dirty="0"/>
              <a:t>Logo du client</a:t>
            </a:r>
          </a:p>
        </p:txBody>
      </p:sp>
      <p:grpSp>
        <p:nvGrpSpPr>
          <p:cNvPr id="35" name="Groupe 56"/>
          <p:cNvGrpSpPr/>
          <p:nvPr/>
        </p:nvGrpSpPr>
        <p:grpSpPr>
          <a:xfrm>
            <a:off x="707154" y="5843473"/>
            <a:ext cx="2928049" cy="471314"/>
            <a:chOff x="721663" y="6029980"/>
            <a:chExt cx="2055017" cy="330786"/>
          </a:xfrm>
          <a:solidFill>
            <a:schemeClr val="bg1"/>
          </a:solidFill>
        </p:grpSpPr>
        <p:sp>
          <p:nvSpPr>
            <p:cNvPr id="37" name="Freeform 6"/>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8" name="Freeform 7"/>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9" name="Freeform 8"/>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0" name="Freeform 9"/>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1" name="Freeform 10"/>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2" name="Freeform 11"/>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3" name="Freeform 12"/>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4" name="Freeform 13"/>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5" name="Freeform 14"/>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6" name="Freeform 15"/>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7" name="Freeform 16"/>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8" name="Freeform 17"/>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9" name="Freeform 18"/>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1" name="Freeform 19"/>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3" name="Freeform 20"/>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6" name="Freeform 21"/>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7" name="Freeform 22"/>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8" name="Freeform 23"/>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59" name="Freeform 24"/>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pic>
        <p:nvPicPr>
          <p:cNvPr id="36" name="Image 1" descr="L'art de la mobilis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635" y="6173521"/>
            <a:ext cx="2523465" cy="141266"/>
          </a:xfrm>
          <a:prstGeom prst="rect">
            <a:avLst/>
          </a:prstGeom>
          <a:solidFill>
            <a:schemeClr val="bg1"/>
          </a:solidFill>
        </p:spPr>
      </p:pic>
      <p:sp>
        <p:nvSpPr>
          <p:cNvPr id="60" name="TextBox 59"/>
          <p:cNvSpPr txBox="1"/>
          <p:nvPr userDrawn="1"/>
        </p:nvSpPr>
        <p:spPr>
          <a:xfrm>
            <a:off x="4626320" y="6520364"/>
            <a:ext cx="4935193" cy="276999"/>
          </a:xfrm>
          <a:prstGeom prst="rect">
            <a:avLst/>
          </a:prstGeom>
          <a:noFill/>
        </p:spPr>
        <p:txBody>
          <a:bodyPr wrap="square" lIns="0" rIns="0" rtlCol="0">
            <a:spAutoFit/>
          </a:bodyPr>
          <a:lstStyle/>
          <a:p>
            <a:pPr>
              <a:defRPr/>
            </a:pPr>
            <a:r>
              <a:rPr lang="fr-FR" sz="600" i="1" dirty="0">
                <a:solidFill>
                  <a:srgbClr val="383934">
                    <a:lumMod val="20000"/>
                    <a:lumOff val="80000"/>
                  </a:srgbClr>
                </a:solidFill>
                <a:cs typeface="Arial" panose="020B0604020202020204" pitchFamily="34" charset="0"/>
              </a:rPr>
              <a:t>Les informations du présent document sont exclusivement adressées au(x) destinataire(s). Elles peuvent contenir des informations confidentielles, protégées par un secret professionnel et restent la propriété exclusive d’EUROGROUP CONSULTING. Reproduction interdite.</a:t>
            </a:r>
          </a:p>
        </p:txBody>
      </p:sp>
    </p:spTree>
    <p:extLst>
      <p:ext uri="{BB962C8B-B14F-4D97-AF65-F5344CB8AC3E}">
        <p14:creationId xmlns:p14="http://schemas.microsoft.com/office/powerpoint/2010/main" val="295644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 calcmode="lin" valueType="num">
                                      <p:cBhvr additive="base">
                                        <p:cTn id="7" dur="750" fill="hold"/>
                                        <p:tgtEl>
                                          <p:spTgt spid="9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9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tmplLst>
          <p:tmpl lvl="1">
            <p:tnLst>
              <p:par>
                <p:cTn presetID="2" presetClass="entr" presetSubtype="8" decel="100000"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750" fill="hold"/>
                        <p:tgtEl>
                          <p:spTgt spid="94"/>
                        </p:tgtEl>
                        <p:attrNameLst>
                          <p:attrName>ppt_x</p:attrName>
                        </p:attrNameLst>
                      </p:cBhvr>
                      <p:tavLst>
                        <p:tav tm="0">
                          <p:val>
                            <p:strVal val="0-#ppt_w/2"/>
                          </p:val>
                        </p:tav>
                        <p:tav tm="100000">
                          <p:val>
                            <p:strVal val="#ppt_x"/>
                          </p:val>
                        </p:tav>
                      </p:tavLst>
                    </p:anim>
                    <p:anim calcmode="lin" valueType="num">
                      <p:cBhvr additive="base">
                        <p:cTn dur="750" fill="hold"/>
                        <p:tgtEl>
                          <p:spTgt spid="94"/>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pos="2784"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extBox 1"/>
          <p:cNvSpPr txBox="1"/>
          <p:nvPr userDrawn="1"/>
        </p:nvSpPr>
        <p:spPr>
          <a:xfrm>
            <a:off x="346766" y="575003"/>
            <a:ext cx="2021746" cy="523220"/>
          </a:xfrm>
          <a:prstGeom prst="rect">
            <a:avLst/>
          </a:prstGeom>
          <a:noFill/>
        </p:spPr>
        <p:txBody>
          <a:bodyPr wrap="square" lIns="0" rtlCol="0">
            <a:spAutoFit/>
          </a:bodyPr>
          <a:lstStyle/>
          <a:p>
            <a:r>
              <a:rPr lang="fr-FR" sz="2800" b="1" dirty="0">
                <a:solidFill>
                  <a:srgbClr val="B20E10"/>
                </a:solidFill>
                <a:latin typeface="Segoe UI Light" panose="020B0502040204020203" pitchFamily="34" charset="0"/>
              </a:rPr>
              <a:t>Sommaire</a:t>
            </a:r>
          </a:p>
        </p:txBody>
      </p:sp>
      <p:grpSp>
        <p:nvGrpSpPr>
          <p:cNvPr id="26" name="Group 45"/>
          <p:cNvGrpSpPr/>
          <p:nvPr userDrawn="1"/>
        </p:nvGrpSpPr>
        <p:grpSpPr>
          <a:xfrm>
            <a:off x="344488" y="6560415"/>
            <a:ext cx="1345776" cy="216623"/>
            <a:chOff x="1667390" y="5261506"/>
            <a:chExt cx="2969477" cy="477982"/>
          </a:xfrm>
        </p:grpSpPr>
        <p:sp>
          <p:nvSpPr>
            <p:cNvPr id="49"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0"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1"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2"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3"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4"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5"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6"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7"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8"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9"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0"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1"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2"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3"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4"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5"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6"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7"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27"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28"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93491ADB-DEE2-455E-874B-58E47FA48BC0}" type="datetime1">
              <a:rPr lang="fr-FR" smtClean="0">
                <a:solidFill>
                  <a:srgbClr val="383934"/>
                </a:solidFill>
              </a:rPr>
              <a:pPr/>
              <a:t>09/06/2017</a:t>
            </a:fld>
            <a:endParaRPr lang="fr-FR" dirty="0">
              <a:solidFill>
                <a:srgbClr val="383934"/>
              </a:solidFill>
            </a:endParaRPr>
          </a:p>
        </p:txBody>
      </p:sp>
      <p:sp>
        <p:nvSpPr>
          <p:cNvPr id="29"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797729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extBox 1"/>
          <p:cNvSpPr txBox="1"/>
          <p:nvPr userDrawn="1"/>
        </p:nvSpPr>
        <p:spPr>
          <a:xfrm>
            <a:off x="346766" y="575003"/>
            <a:ext cx="2021746" cy="523220"/>
          </a:xfrm>
          <a:prstGeom prst="rect">
            <a:avLst/>
          </a:prstGeom>
          <a:noFill/>
        </p:spPr>
        <p:txBody>
          <a:bodyPr wrap="square" lIns="0" rtlCol="0">
            <a:spAutoFit/>
          </a:bodyPr>
          <a:lstStyle/>
          <a:p>
            <a:r>
              <a:rPr lang="fr-FR" sz="2800" b="1" dirty="0">
                <a:solidFill>
                  <a:schemeClr val="accent1"/>
                </a:solidFill>
                <a:latin typeface="Segoe UI Light" panose="020B0502040204020203" pitchFamily="34" charset="0"/>
              </a:rPr>
              <a:t>Sommaire</a:t>
            </a:r>
          </a:p>
        </p:txBody>
      </p:sp>
      <p:grpSp>
        <p:nvGrpSpPr>
          <p:cNvPr id="26" name="Group 45"/>
          <p:cNvGrpSpPr/>
          <p:nvPr userDrawn="1"/>
        </p:nvGrpSpPr>
        <p:grpSpPr>
          <a:xfrm>
            <a:off x="344488" y="6560415"/>
            <a:ext cx="1345776" cy="216623"/>
            <a:chOff x="1667390" y="5261506"/>
            <a:chExt cx="2969477" cy="477982"/>
          </a:xfrm>
        </p:grpSpPr>
        <p:sp>
          <p:nvSpPr>
            <p:cNvPr id="49"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0"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1"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2"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3"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4"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5"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6"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7"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8"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9"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0"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1"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2"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3"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4"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5"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6"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7"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grpSp>
      <p:sp>
        <p:nvSpPr>
          <p:cNvPr id="27"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lang="fr-FR"/>
              <a:t>© 2016 – Etude sur l’accompagnement des têtes de réseau associatives</a:t>
            </a:r>
            <a:endParaRPr lang="fr-FR" dirty="0"/>
          </a:p>
        </p:txBody>
      </p:sp>
      <p:sp>
        <p:nvSpPr>
          <p:cNvPr id="28"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93491ADB-DEE2-455E-874B-58E47FA48BC0}" type="datetime1">
              <a:rPr lang="fr-FR" smtClean="0"/>
              <a:t>09/06/2017</a:t>
            </a:fld>
            <a:endParaRPr lang="fr-FR" dirty="0"/>
          </a:p>
        </p:txBody>
      </p:sp>
      <p:sp>
        <p:nvSpPr>
          <p:cNvPr id="29"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spTree>
    <p:extLst>
      <p:ext uri="{BB962C8B-B14F-4D97-AF65-F5344CB8AC3E}">
        <p14:creationId xmlns:p14="http://schemas.microsoft.com/office/powerpoint/2010/main" val="28158824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94" name="Text Placeholder 2"/>
          <p:cNvSpPr>
            <a:spLocks noGrp="1"/>
          </p:cNvSpPr>
          <p:nvPr>
            <p:ph type="body" sz="quarter" idx="10" hasCustomPrompt="1"/>
          </p:nvPr>
        </p:nvSpPr>
        <p:spPr>
          <a:xfrm>
            <a:off x="1362442" y="2948869"/>
            <a:ext cx="7181117" cy="480131"/>
          </a:xfrm>
          <a:prstGeom prst="rect">
            <a:avLst/>
          </a:prstGeom>
        </p:spPr>
        <p:txBody>
          <a:bodyPr wrap="square" anchor="b" anchorCtr="0">
            <a:spAutoFit/>
          </a:bodyPr>
          <a:lstStyle>
            <a:lvl1pPr marL="0" indent="0" algn="ctr">
              <a:buNone/>
              <a:defRPr sz="2800" b="1" spc="-50" baseline="0">
                <a:solidFill>
                  <a:schemeClr val="accent1"/>
                </a:solidFill>
                <a:latin typeface="Arial" pitchFamily="34" charset="0"/>
                <a:cs typeface="Arial" pitchFamily="34" charset="0"/>
              </a:defRPr>
            </a:lvl1pPr>
          </a:lstStyle>
          <a:p>
            <a:pPr lvl="0"/>
            <a:r>
              <a:rPr lang="en-US" dirty="0" err="1"/>
              <a:t>Titre</a:t>
            </a:r>
            <a:r>
              <a:rPr lang="en-US" dirty="0"/>
              <a:t> de </a:t>
            </a:r>
            <a:r>
              <a:rPr lang="en-US" dirty="0" err="1"/>
              <a:t>chapitre</a:t>
            </a:r>
            <a:r>
              <a:rPr lang="en-US" dirty="0"/>
              <a:t>.</a:t>
            </a:r>
          </a:p>
        </p:txBody>
      </p:sp>
      <p:sp>
        <p:nvSpPr>
          <p:cNvPr id="96" name="Text Placeholder 95"/>
          <p:cNvSpPr>
            <a:spLocks noGrp="1"/>
          </p:cNvSpPr>
          <p:nvPr>
            <p:ph type="body" sz="quarter" idx="11" hasCustomPrompt="1"/>
          </p:nvPr>
        </p:nvSpPr>
        <p:spPr>
          <a:xfrm>
            <a:off x="2311990" y="3429000"/>
            <a:ext cx="5282021" cy="261610"/>
          </a:xfrm>
          <a:prstGeom prst="rect">
            <a:avLst/>
          </a:prstGeom>
        </p:spPr>
        <p:txBody>
          <a:bodyPr>
            <a:spAutoFit/>
          </a:bodyPr>
          <a:lstStyle>
            <a:lvl1pPr marL="0" indent="0" algn="ctr" defTabSz="914400" rtl="0" eaLnBrk="1" latinLnBrk="0" hangingPunct="1">
              <a:lnSpc>
                <a:spcPct val="110000"/>
              </a:lnSpc>
              <a:spcBef>
                <a:spcPct val="20000"/>
              </a:spcBef>
              <a:buFont typeface="Arial" pitchFamily="34" charset="0"/>
              <a:buNone/>
              <a:defRPr lang="fr-FR" sz="1000" kern="3000" baseline="0" dirty="0" smtClean="0">
                <a:solidFill>
                  <a:schemeClr val="tx1"/>
                </a:solidFill>
                <a:latin typeface="Arial" panose="020B0604020202020204" pitchFamily="34" charset="0"/>
                <a:ea typeface="+mn-ea"/>
                <a:cs typeface="Arial" pitchFamily="34" charset="0"/>
              </a:defRPr>
            </a:lvl1pPr>
          </a:lstStyle>
          <a:p>
            <a:pPr lvl="0"/>
            <a:r>
              <a:rPr lang="fr-FR" dirty="0"/>
              <a:t>Sous-titre de chapitre</a:t>
            </a:r>
          </a:p>
        </p:txBody>
      </p:sp>
      <p:grpSp>
        <p:nvGrpSpPr>
          <p:cNvPr id="46" name="Group 45"/>
          <p:cNvGrpSpPr/>
          <p:nvPr userDrawn="1"/>
        </p:nvGrpSpPr>
        <p:grpSpPr>
          <a:xfrm>
            <a:off x="344488" y="6560415"/>
            <a:ext cx="1345776" cy="216623"/>
            <a:chOff x="1667390" y="5261506"/>
            <a:chExt cx="2969477" cy="477982"/>
          </a:xfrm>
        </p:grpSpPr>
        <p:sp>
          <p:nvSpPr>
            <p:cNvPr id="47"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48"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49"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0"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1"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2"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3"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4"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5"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6"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7"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8"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9"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0"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1"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2"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3"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4"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5"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3" name="Text Placeholder 2"/>
          <p:cNvSpPr>
            <a:spLocks noGrp="1"/>
          </p:cNvSpPr>
          <p:nvPr>
            <p:ph type="body" sz="quarter" idx="66" hasCustomPrompt="1"/>
          </p:nvPr>
        </p:nvSpPr>
        <p:spPr>
          <a:xfrm>
            <a:off x="4430713" y="2190750"/>
            <a:ext cx="1044575" cy="522288"/>
          </a:xfrm>
        </p:spPr>
        <p:txBody>
          <a:bodyPr anchor="ctr">
            <a:noAutofit/>
          </a:bodyPr>
          <a:lstStyle>
            <a:lvl1pPr algn="ctr">
              <a:defRPr sz="7200" i="1">
                <a:solidFill>
                  <a:schemeClr val="tx1"/>
                </a:solidFill>
                <a:latin typeface="Georgia" panose="02040502050405020303" pitchFamily="18" charset="0"/>
              </a:defRPr>
            </a:lvl1pPr>
          </a:lstStyle>
          <a:p>
            <a:pPr lvl="0"/>
            <a:r>
              <a:rPr lang="fr-FR" dirty="0"/>
              <a:t>1</a:t>
            </a:r>
          </a:p>
        </p:txBody>
      </p:sp>
      <p:sp>
        <p:nvSpPr>
          <p:cNvPr id="32"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33"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62334A45-AD38-4934-8958-85C3A273E7A0}" type="datetime1">
              <a:rPr lang="fr-FR" smtClean="0">
                <a:solidFill>
                  <a:srgbClr val="383934"/>
                </a:solidFill>
              </a:rPr>
              <a:pPr/>
              <a:t>09/06/2017</a:t>
            </a:fld>
            <a:endParaRPr lang="fr-FR" dirty="0">
              <a:solidFill>
                <a:srgbClr val="383934"/>
              </a:solidFill>
            </a:endParaRPr>
          </a:p>
        </p:txBody>
      </p:sp>
      <p:sp>
        <p:nvSpPr>
          <p:cNvPr id="28"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3581585756"/>
      </p:ext>
    </p:extLst>
  </p:cSld>
  <p:clrMapOvr>
    <a:masterClrMapping/>
  </p:clrMapOvr>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aragraphe + Kicker + Réfs D">
    <p:spTree>
      <p:nvGrpSpPr>
        <p:cNvPr id="1" name=""/>
        <p:cNvGrpSpPr/>
        <p:nvPr/>
      </p:nvGrpSpPr>
      <p:grpSpPr>
        <a:xfrm>
          <a:off x="0" y="0"/>
          <a:ext cx="0" cy="0"/>
          <a:chOff x="0" y="0"/>
          <a:chExt cx="0" cy="0"/>
        </a:xfrm>
      </p:grpSpPr>
      <p:sp>
        <p:nvSpPr>
          <p:cNvPr id="10" name="Espace réservé du texte 9"/>
          <p:cNvSpPr>
            <a:spLocks noGrp="1"/>
          </p:cNvSpPr>
          <p:nvPr>
            <p:ph type="body" sz="quarter" idx="66"/>
          </p:nvPr>
        </p:nvSpPr>
        <p:spPr>
          <a:xfrm>
            <a:off x="344488" y="1052513"/>
            <a:ext cx="7135812" cy="5256212"/>
          </a:xfrm>
        </p:spPr>
        <p:txBody>
          <a:bodyPr lIns="0"/>
          <a:lstStyle>
            <a:lvl1pPr>
              <a:defRPr sz="1200">
                <a:solidFill>
                  <a:schemeClr val="tx1"/>
                </a:solidFill>
              </a:defRPr>
            </a:lvl1pPr>
            <a:lvl2pPr>
              <a:defRPr sz="1100"/>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6" name="Text Placeholder 13"/>
          <p:cNvSpPr>
            <a:spLocks noGrp="1"/>
          </p:cNvSpPr>
          <p:nvPr>
            <p:ph type="body" sz="quarter" idx="46" hasCustomPrompt="1"/>
          </p:nvPr>
        </p:nvSpPr>
        <p:spPr>
          <a:xfrm>
            <a:off x="7658100" y="5265266"/>
            <a:ext cx="1903411" cy="1043459"/>
          </a:xfrm>
          <a:prstGeom prst="rect">
            <a:avLst/>
          </a:prstGeom>
          <a:ln>
            <a:noFill/>
          </a:ln>
        </p:spPr>
        <p:txBody>
          <a:bodyPr tIns="0">
            <a:noAutofit/>
          </a:bodyPr>
          <a:lstStyle>
            <a:lvl1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lang="fr-FR" sz="800" kern="1200" baseline="0" dirty="0" smtClean="0">
                <a:solidFill>
                  <a:schemeClr val="tx1"/>
                </a:solidFill>
                <a:latin typeface="Arial" panose="020B0604020202020204" pitchFamily="34" charset="0"/>
                <a:ea typeface="+mn-ea"/>
                <a:cs typeface="+mn-cs"/>
              </a:defRPr>
            </a:lvl1pPr>
          </a:lstStyle>
          <a:p>
            <a:pPr lvl="0"/>
            <a:r>
              <a:rPr lang="fr-FR" dirty="0"/>
              <a:t>Exemples de références.</a:t>
            </a:r>
          </a:p>
          <a:p>
            <a:pPr lvl="0"/>
            <a:r>
              <a:rPr lang="fr-FR" dirty="0"/>
              <a:t>Exemples de références.</a:t>
            </a:r>
          </a:p>
          <a:p>
            <a:pPr lvl="0"/>
            <a:r>
              <a:rPr lang="fr-FR" dirty="0"/>
              <a:t>Exemples de références.</a:t>
            </a:r>
          </a:p>
          <a:p>
            <a:pPr lvl="0"/>
            <a:r>
              <a:rPr lang="fr-FR" dirty="0"/>
              <a:t>Exemples de références.</a:t>
            </a:r>
          </a:p>
          <a:p>
            <a:pPr lvl="0"/>
            <a:r>
              <a:rPr lang="fr-FR" dirty="0"/>
              <a:t>Exemples de références.</a:t>
            </a:r>
          </a:p>
          <a:p>
            <a:pPr lvl="0"/>
            <a:r>
              <a:rPr lang="fr-FR" dirty="0"/>
              <a:t>Exemples de références.</a:t>
            </a:r>
          </a:p>
        </p:txBody>
      </p:sp>
      <p:grpSp>
        <p:nvGrpSpPr>
          <p:cNvPr id="3" name="Group 4"/>
          <p:cNvGrpSpPr>
            <a:grpSpLocks noChangeAspect="1"/>
          </p:cNvGrpSpPr>
          <p:nvPr userDrawn="1"/>
        </p:nvGrpSpPr>
        <p:grpSpPr bwMode="auto">
          <a:xfrm>
            <a:off x="7768965" y="1117403"/>
            <a:ext cx="210779" cy="183287"/>
            <a:chOff x="841" y="545"/>
            <a:chExt cx="253" cy="220"/>
          </a:xfrm>
          <a:solidFill>
            <a:schemeClr val="accent1"/>
          </a:solidFill>
        </p:grpSpPr>
        <p:sp>
          <p:nvSpPr>
            <p:cNvPr id="5" name="Freeform 5"/>
            <p:cNvSpPr>
              <a:spLocks/>
            </p:cNvSpPr>
            <p:nvPr userDrawn="1"/>
          </p:nvSpPr>
          <p:spPr bwMode="auto">
            <a:xfrm>
              <a:off x="841" y="545"/>
              <a:ext cx="117" cy="220"/>
            </a:xfrm>
            <a:custGeom>
              <a:avLst/>
              <a:gdLst>
                <a:gd name="T0" fmla="*/ 22 w 48"/>
                <a:gd name="T1" fmla="*/ 41 h 90"/>
                <a:gd name="T2" fmla="*/ 33 w 48"/>
                <a:gd name="T3" fmla="*/ 25 h 90"/>
                <a:gd name="T4" fmla="*/ 33 w 48"/>
                <a:gd name="T5" fmla="*/ 0 h 90"/>
                <a:gd name="T6" fmla="*/ 0 w 48"/>
                <a:gd name="T7" fmla="*/ 49 h 90"/>
                <a:gd name="T8" fmla="*/ 0 w 48"/>
                <a:gd name="T9" fmla="*/ 90 h 90"/>
                <a:gd name="T10" fmla="*/ 48 w 48"/>
                <a:gd name="T11" fmla="*/ 90 h 90"/>
                <a:gd name="T12" fmla="*/ 48 w 48"/>
                <a:gd name="T13" fmla="*/ 49 h 90"/>
                <a:gd name="T14" fmla="*/ 22 w 48"/>
                <a:gd name="T15" fmla="*/ 49 h 90"/>
                <a:gd name="T16" fmla="*/ 22 w 48"/>
                <a:gd name="T17" fmla="*/ 4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90">
                  <a:moveTo>
                    <a:pt x="22" y="41"/>
                  </a:moveTo>
                  <a:cubicBezTo>
                    <a:pt x="22" y="28"/>
                    <a:pt x="22" y="25"/>
                    <a:pt x="33" y="25"/>
                  </a:cubicBezTo>
                  <a:cubicBezTo>
                    <a:pt x="33" y="0"/>
                    <a:pt x="33" y="0"/>
                    <a:pt x="33" y="0"/>
                  </a:cubicBezTo>
                  <a:cubicBezTo>
                    <a:pt x="7" y="0"/>
                    <a:pt x="0" y="18"/>
                    <a:pt x="0" y="49"/>
                  </a:cubicBezTo>
                  <a:cubicBezTo>
                    <a:pt x="0" y="90"/>
                    <a:pt x="0" y="90"/>
                    <a:pt x="0" y="90"/>
                  </a:cubicBezTo>
                  <a:cubicBezTo>
                    <a:pt x="48" y="90"/>
                    <a:pt x="48" y="90"/>
                    <a:pt x="48" y="90"/>
                  </a:cubicBezTo>
                  <a:cubicBezTo>
                    <a:pt x="48" y="49"/>
                    <a:pt x="48" y="49"/>
                    <a:pt x="48" y="49"/>
                  </a:cubicBezTo>
                  <a:cubicBezTo>
                    <a:pt x="22" y="49"/>
                    <a:pt x="22" y="49"/>
                    <a:pt x="22" y="49"/>
                  </a:cubicBezTo>
                  <a:lnTo>
                    <a:pt x="22"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7" name="Freeform 6"/>
            <p:cNvSpPr>
              <a:spLocks/>
            </p:cNvSpPr>
            <p:nvPr userDrawn="1"/>
          </p:nvSpPr>
          <p:spPr bwMode="auto">
            <a:xfrm>
              <a:off x="977" y="545"/>
              <a:ext cx="117" cy="220"/>
            </a:xfrm>
            <a:custGeom>
              <a:avLst/>
              <a:gdLst>
                <a:gd name="T0" fmla="*/ 22 w 48"/>
                <a:gd name="T1" fmla="*/ 49 h 90"/>
                <a:gd name="T2" fmla="*/ 22 w 48"/>
                <a:gd name="T3" fmla="*/ 41 h 90"/>
                <a:gd name="T4" fmla="*/ 33 w 48"/>
                <a:gd name="T5" fmla="*/ 25 h 90"/>
                <a:gd name="T6" fmla="*/ 33 w 48"/>
                <a:gd name="T7" fmla="*/ 0 h 90"/>
                <a:gd name="T8" fmla="*/ 0 w 48"/>
                <a:gd name="T9" fmla="*/ 49 h 90"/>
                <a:gd name="T10" fmla="*/ 0 w 48"/>
                <a:gd name="T11" fmla="*/ 90 h 90"/>
                <a:gd name="T12" fmla="*/ 48 w 48"/>
                <a:gd name="T13" fmla="*/ 90 h 90"/>
                <a:gd name="T14" fmla="*/ 48 w 48"/>
                <a:gd name="T15" fmla="*/ 49 h 90"/>
                <a:gd name="T16" fmla="*/ 22 w 48"/>
                <a:gd name="T17" fmla="*/ 4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90">
                  <a:moveTo>
                    <a:pt x="22" y="49"/>
                  </a:moveTo>
                  <a:cubicBezTo>
                    <a:pt x="22" y="41"/>
                    <a:pt x="22" y="41"/>
                    <a:pt x="22" y="41"/>
                  </a:cubicBezTo>
                  <a:cubicBezTo>
                    <a:pt x="22" y="28"/>
                    <a:pt x="22" y="25"/>
                    <a:pt x="33" y="25"/>
                  </a:cubicBezTo>
                  <a:cubicBezTo>
                    <a:pt x="33" y="0"/>
                    <a:pt x="33" y="0"/>
                    <a:pt x="33" y="0"/>
                  </a:cubicBezTo>
                  <a:cubicBezTo>
                    <a:pt x="7" y="0"/>
                    <a:pt x="0" y="18"/>
                    <a:pt x="0" y="49"/>
                  </a:cubicBezTo>
                  <a:cubicBezTo>
                    <a:pt x="0" y="90"/>
                    <a:pt x="0" y="90"/>
                    <a:pt x="0" y="90"/>
                  </a:cubicBezTo>
                  <a:cubicBezTo>
                    <a:pt x="48" y="90"/>
                    <a:pt x="48" y="90"/>
                    <a:pt x="48" y="90"/>
                  </a:cubicBezTo>
                  <a:cubicBezTo>
                    <a:pt x="48" y="49"/>
                    <a:pt x="48" y="49"/>
                    <a:pt x="48" y="49"/>
                  </a:cubicBezTo>
                  <a:lnTo>
                    <a:pt x="22"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grpSp>
      <p:cxnSp>
        <p:nvCxnSpPr>
          <p:cNvPr id="15" name="Straight Connector 14"/>
          <p:cNvCxnSpPr/>
          <p:nvPr userDrawn="1"/>
        </p:nvCxnSpPr>
        <p:spPr>
          <a:xfrm>
            <a:off x="7658100" y="5069869"/>
            <a:ext cx="1904400" cy="0"/>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33"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a:t>
            </a:r>
          </a:p>
        </p:txBody>
      </p:sp>
      <p:sp>
        <p:nvSpPr>
          <p:cNvPr id="8" name="Text Placeholder 7"/>
          <p:cNvSpPr>
            <a:spLocks noGrp="1"/>
          </p:cNvSpPr>
          <p:nvPr>
            <p:ph type="body" sz="quarter" idx="67" hasCustomPrompt="1"/>
          </p:nvPr>
        </p:nvSpPr>
        <p:spPr>
          <a:xfrm>
            <a:off x="7658100" y="1438164"/>
            <a:ext cx="1903413" cy="3090077"/>
          </a:xfrm>
        </p:spPr>
        <p:txBody>
          <a:bodyPr>
            <a:spAutoFit/>
          </a:bodyPr>
          <a:lstStyle>
            <a:lvl1pPr>
              <a:defRPr sz="1200" i="1">
                <a:solidFill>
                  <a:schemeClr val="tx1"/>
                </a:solidFill>
                <a:latin typeface="Georgia" panose="02040502050405020303" pitchFamily="18" charset="0"/>
              </a:defRPr>
            </a:lvl1pPr>
            <a:lvl2pPr>
              <a:defRPr sz="1200" i="1">
                <a:latin typeface="Georgia" panose="02040502050405020303" pitchFamily="18" charset="0"/>
              </a:defRPr>
            </a:lvl2pPr>
            <a:lvl3pPr>
              <a:defRPr sz="1200" i="1">
                <a:latin typeface="Georgia" panose="02040502050405020303" pitchFamily="18" charset="0"/>
              </a:defRPr>
            </a:lvl3pPr>
            <a:lvl4pPr>
              <a:defRPr sz="1200" i="1">
                <a:latin typeface="Georgia" panose="02040502050405020303" pitchFamily="18" charset="0"/>
              </a:defRPr>
            </a:lvl4pPr>
            <a:lvl5pPr>
              <a:defRPr sz="1200" i="1">
                <a:latin typeface="Georgia" panose="02040502050405020303" pitchFamily="18" charset="0"/>
              </a:defRPr>
            </a:lvl5pPr>
          </a:lstStyle>
          <a:p>
            <a:pPr lvl="0"/>
            <a:r>
              <a:rPr lang="en-US" dirty="0"/>
              <a:t>Lorem ipsum dolor sit amet, consectetuer adipiscing elit. Maecenas porttitor congue massa. Fusce posuere, magna sed pulvinar ultricies, purus lectus malesuada libero, sit amet commodo magna eros quis urna.</a:t>
            </a:r>
          </a:p>
          <a:p>
            <a:pPr lvl="0"/>
            <a:endParaRPr lang="en-US" dirty="0"/>
          </a:p>
          <a:p>
            <a:pPr lvl="0"/>
            <a:r>
              <a:rPr lang="en-US" dirty="0"/>
              <a:t>Nunc viverra imperdiet enim. Fusce est. Vivamus a </a:t>
            </a:r>
            <a:r>
              <a:rPr lang="en-US" dirty="0" err="1"/>
              <a:t>tellus</a:t>
            </a:r>
            <a:r>
              <a:rPr lang="en-US" dirty="0"/>
              <a:t>.</a:t>
            </a:r>
          </a:p>
        </p:txBody>
      </p:sp>
      <p:grpSp>
        <p:nvGrpSpPr>
          <p:cNvPr id="34" name="Group 45"/>
          <p:cNvGrpSpPr/>
          <p:nvPr userDrawn="1"/>
        </p:nvGrpSpPr>
        <p:grpSpPr>
          <a:xfrm>
            <a:off x="344488" y="6560415"/>
            <a:ext cx="1345776" cy="216623"/>
            <a:chOff x="1667390" y="5261506"/>
            <a:chExt cx="2969477" cy="477982"/>
          </a:xfrm>
        </p:grpSpPr>
        <p:sp>
          <p:nvSpPr>
            <p:cNvPr id="43"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7"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8"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9"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0"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1"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2"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3"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4"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5"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6"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7"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8"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9"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0"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1"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2"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3"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4"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37"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38"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DF9C24E1-7F73-4D78-BD66-66303CE7BCCD}" type="datetime1">
              <a:rPr lang="fr-FR" smtClean="0">
                <a:solidFill>
                  <a:srgbClr val="383934"/>
                </a:solidFill>
              </a:rPr>
              <a:pPr/>
              <a:t>09/06/2017</a:t>
            </a:fld>
            <a:endParaRPr lang="fr-FR" dirty="0">
              <a:solidFill>
                <a:srgbClr val="383934"/>
              </a:solidFill>
            </a:endParaRPr>
          </a:p>
        </p:txBody>
      </p:sp>
      <p:sp>
        <p:nvSpPr>
          <p:cNvPr id="35"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625245453"/>
      </p:ext>
    </p:extLst>
  </p:cSld>
  <p:clrMapOvr>
    <a:masterClrMapping/>
  </p:clrMapOvr>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aragraphe seul">
    <p:spTree>
      <p:nvGrpSpPr>
        <p:cNvPr id="1" name=""/>
        <p:cNvGrpSpPr/>
        <p:nvPr/>
      </p:nvGrpSpPr>
      <p:grpSpPr>
        <a:xfrm>
          <a:off x="0" y="0"/>
          <a:ext cx="0" cy="0"/>
          <a:chOff x="0" y="0"/>
          <a:chExt cx="0" cy="0"/>
        </a:xfrm>
      </p:grpSpPr>
      <p:sp>
        <p:nvSpPr>
          <p:cNvPr id="6"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a:t>
            </a:r>
          </a:p>
        </p:txBody>
      </p:sp>
      <p:sp>
        <p:nvSpPr>
          <p:cNvPr id="29" name="Espace réservé du texte 9"/>
          <p:cNvSpPr>
            <a:spLocks noGrp="1"/>
          </p:cNvSpPr>
          <p:nvPr>
            <p:ph type="body" sz="quarter" idx="66"/>
          </p:nvPr>
        </p:nvSpPr>
        <p:spPr>
          <a:xfrm>
            <a:off x="344487" y="1049698"/>
            <a:ext cx="9217025" cy="5259027"/>
          </a:xfrm>
        </p:spPr>
        <p:txBody>
          <a:bodyPr lIns="0"/>
          <a:lstStyle>
            <a:lvl1pPr>
              <a:defRPr sz="1200"/>
            </a:lvl1pPr>
            <a:lvl2pPr>
              <a:defRPr sz="1100"/>
            </a:lvl2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grpSp>
        <p:nvGrpSpPr>
          <p:cNvPr id="27" name="Group 45"/>
          <p:cNvGrpSpPr/>
          <p:nvPr userDrawn="1"/>
        </p:nvGrpSpPr>
        <p:grpSpPr>
          <a:xfrm>
            <a:off x="344488" y="6560415"/>
            <a:ext cx="1345776" cy="216623"/>
            <a:chOff x="1667390" y="5261506"/>
            <a:chExt cx="2969477" cy="477982"/>
          </a:xfrm>
        </p:grpSpPr>
        <p:sp>
          <p:nvSpPr>
            <p:cNvPr id="28"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32"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1"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2"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3"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4"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5"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6"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7"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8"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9"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0"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1"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2"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3"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4"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5"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6"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7"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33"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34"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13F4C693-5AA6-41A9-97AA-35D4A093AD7A}" type="datetime1">
              <a:rPr lang="fr-FR" smtClean="0">
                <a:solidFill>
                  <a:srgbClr val="383934"/>
                </a:solidFill>
              </a:rPr>
              <a:pPr/>
              <a:t>09/06/2017</a:t>
            </a:fld>
            <a:endParaRPr lang="fr-FR" dirty="0">
              <a:solidFill>
                <a:srgbClr val="383934"/>
              </a:solidFill>
            </a:endParaRPr>
          </a:p>
        </p:txBody>
      </p:sp>
      <p:sp>
        <p:nvSpPr>
          <p:cNvPr id="30"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2853114205"/>
      </p:ext>
    </p:extLst>
  </p:cSld>
  <p:clrMapOvr>
    <a:masterClrMapping/>
  </p:clrMapOvr>
  <p:extLst mod="1">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ous-titre + Paragraphe">
    <p:spTree>
      <p:nvGrpSpPr>
        <p:cNvPr id="1" name=""/>
        <p:cNvGrpSpPr/>
        <p:nvPr/>
      </p:nvGrpSpPr>
      <p:grpSpPr>
        <a:xfrm>
          <a:off x="0" y="0"/>
          <a:ext cx="0" cy="0"/>
          <a:chOff x="0" y="0"/>
          <a:chExt cx="0" cy="0"/>
        </a:xfrm>
      </p:grpSpPr>
      <p:sp>
        <p:nvSpPr>
          <p:cNvPr id="6"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a:t>
            </a:r>
          </a:p>
        </p:txBody>
      </p:sp>
      <p:sp>
        <p:nvSpPr>
          <p:cNvPr id="29" name="Espace réservé du texte 9"/>
          <p:cNvSpPr>
            <a:spLocks noGrp="1"/>
          </p:cNvSpPr>
          <p:nvPr>
            <p:ph type="body" sz="quarter" idx="66"/>
          </p:nvPr>
        </p:nvSpPr>
        <p:spPr>
          <a:xfrm>
            <a:off x="344487" y="1485900"/>
            <a:ext cx="9217025" cy="4822825"/>
          </a:xfrm>
        </p:spPr>
        <p:txBody>
          <a:bodyPr lIns="0"/>
          <a:lstStyle>
            <a:lvl1pPr>
              <a:defRPr sz="1200">
                <a:solidFill>
                  <a:schemeClr val="tx1"/>
                </a:solidFill>
              </a:defRPr>
            </a:lvl1pPr>
            <a:lvl2pPr>
              <a:defRPr sz="11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7" name="Text Placeholder 7"/>
          <p:cNvSpPr>
            <a:spLocks noGrp="1"/>
          </p:cNvSpPr>
          <p:nvPr>
            <p:ph type="body" sz="quarter" idx="67" hasCustomPrompt="1"/>
          </p:nvPr>
        </p:nvSpPr>
        <p:spPr>
          <a:xfrm>
            <a:off x="344489" y="810780"/>
            <a:ext cx="7198244" cy="498598"/>
          </a:xfrm>
        </p:spPr>
        <p:txBody>
          <a:bodyPr wrap="square" lIns="0" anchor="t">
            <a:spAutoFit/>
          </a:bodyPr>
          <a:lstStyle>
            <a:lvl1pPr marL="0" marR="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sz="1200" i="1">
                <a:solidFill>
                  <a:schemeClr val="tx1"/>
                </a:solidFill>
                <a:latin typeface="Georgia" panose="02040502050405020303" pitchFamily="18" charset="0"/>
              </a:defRPr>
            </a:lvl1pPr>
            <a:lvl2pPr>
              <a:defRPr sz="1200" i="1">
                <a:latin typeface="Georgia" panose="02040502050405020303" pitchFamily="18" charset="0"/>
              </a:defRPr>
            </a:lvl2pPr>
            <a:lvl3pPr>
              <a:defRPr sz="1200" i="1">
                <a:latin typeface="Georgia" panose="02040502050405020303" pitchFamily="18" charset="0"/>
              </a:defRPr>
            </a:lvl3pPr>
            <a:lvl4pPr>
              <a:defRPr sz="1200" i="1">
                <a:latin typeface="Georgia" panose="02040502050405020303" pitchFamily="18" charset="0"/>
              </a:defRPr>
            </a:lvl4pPr>
            <a:lvl5pPr>
              <a:defRPr sz="1200" i="1">
                <a:latin typeface="Georgia" panose="02040502050405020303" pitchFamily="18" charset="0"/>
              </a:defRPr>
            </a:lvl5pPr>
          </a:lstStyle>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lang="en-US" dirty="0"/>
              <a:t>Lorem ipsum dolor sit amet, consectetuer adipiscing elit. Maecenas porttitor congue massa.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p>
        </p:txBody>
      </p:sp>
      <p:grpSp>
        <p:nvGrpSpPr>
          <p:cNvPr id="28" name="Group 45"/>
          <p:cNvGrpSpPr/>
          <p:nvPr userDrawn="1"/>
        </p:nvGrpSpPr>
        <p:grpSpPr>
          <a:xfrm>
            <a:off x="344488" y="6560415"/>
            <a:ext cx="1345776" cy="216623"/>
            <a:chOff x="1667390" y="5261506"/>
            <a:chExt cx="2969477" cy="477982"/>
          </a:xfrm>
        </p:grpSpPr>
        <p:sp>
          <p:nvSpPr>
            <p:cNvPr id="32"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1"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2"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3"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4"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5"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6"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7"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8"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9"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0"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1"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2"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3"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4"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5"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6"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7"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8"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33"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34"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7517CAD0-9D84-413B-B473-7B63E73BF155}" type="datetime1">
              <a:rPr lang="fr-FR" smtClean="0">
                <a:solidFill>
                  <a:srgbClr val="383934"/>
                </a:solidFill>
              </a:rPr>
              <a:pPr/>
              <a:t>09/06/2017</a:t>
            </a:fld>
            <a:endParaRPr lang="fr-FR" dirty="0">
              <a:solidFill>
                <a:srgbClr val="383934"/>
              </a:solidFill>
            </a:endParaRPr>
          </a:p>
        </p:txBody>
      </p:sp>
      <p:sp>
        <p:nvSpPr>
          <p:cNvPr id="30"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838698959"/>
      </p:ext>
    </p:extLst>
  </p:cSld>
  <p:clrMapOvr>
    <a:masterClrMapping/>
  </p:clrMapOvr>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Titres + 2 Paragraphes">
    <p:spTree>
      <p:nvGrpSpPr>
        <p:cNvPr id="1" name=""/>
        <p:cNvGrpSpPr/>
        <p:nvPr/>
      </p:nvGrpSpPr>
      <p:grpSpPr>
        <a:xfrm>
          <a:off x="0" y="0"/>
          <a:ext cx="0" cy="0"/>
          <a:chOff x="0" y="0"/>
          <a:chExt cx="0" cy="0"/>
        </a:xfrm>
      </p:grpSpPr>
      <p:sp>
        <p:nvSpPr>
          <p:cNvPr id="7" name="Espace réservé du texte 6"/>
          <p:cNvSpPr>
            <a:spLocks noGrp="1"/>
          </p:cNvSpPr>
          <p:nvPr>
            <p:ph type="body" sz="quarter" idx="70"/>
          </p:nvPr>
        </p:nvSpPr>
        <p:spPr>
          <a:xfrm>
            <a:off x="344488" y="4460784"/>
            <a:ext cx="9217025" cy="1847941"/>
          </a:xfrm>
        </p:spPr>
        <p:txBody>
          <a:bodyPr lIns="0">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69"/>
          </p:nvPr>
        </p:nvSpPr>
        <p:spPr>
          <a:xfrm>
            <a:off x="344487" y="1663699"/>
            <a:ext cx="9229725" cy="1849747"/>
          </a:xfrm>
        </p:spPr>
        <p:txBody>
          <a:bodyPr lIns="0">
            <a:noAutofit/>
          </a:bodyPr>
          <a:lstStyle>
            <a:lvl1pPr>
              <a:defRPr>
                <a:solidFill>
                  <a:schemeClr val="tx1"/>
                </a:solidFill>
              </a:defRPr>
            </a:lvl1pPr>
            <a:lvl2pPr>
              <a:defRPr>
                <a:solidFill>
                  <a:schemeClr val="accent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9" name="Text Placeholder 13"/>
          <p:cNvSpPr>
            <a:spLocks noGrp="1"/>
          </p:cNvSpPr>
          <p:nvPr>
            <p:ph type="body" sz="quarter" idx="45" hasCustomPrompt="1"/>
          </p:nvPr>
        </p:nvSpPr>
        <p:spPr>
          <a:xfrm>
            <a:off x="344488" y="1028208"/>
            <a:ext cx="5864471" cy="542926"/>
          </a:xfrm>
          <a:prstGeom prst="rect">
            <a:avLst/>
          </a:prstGeom>
        </p:spPr>
        <p:txBody>
          <a:bodyPr lIns="0" tIns="0" anchor="b">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20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Titre de paragraphe</a:t>
            </a:r>
          </a:p>
        </p:txBody>
      </p:sp>
      <p:sp>
        <p:nvSpPr>
          <p:cNvPr id="13" name="Text Placeholder 13"/>
          <p:cNvSpPr>
            <a:spLocks noGrp="1"/>
          </p:cNvSpPr>
          <p:nvPr>
            <p:ph type="body" sz="quarter" idx="65" hasCustomPrompt="1"/>
          </p:nvPr>
        </p:nvSpPr>
        <p:spPr>
          <a:xfrm>
            <a:off x="344488" y="3842014"/>
            <a:ext cx="5864471" cy="542926"/>
          </a:xfrm>
          <a:prstGeom prst="rect">
            <a:avLst/>
          </a:prstGeom>
        </p:spPr>
        <p:txBody>
          <a:bodyPr lIns="0" tIns="0" anchor="b">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20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Titre de paragraphe</a:t>
            </a:r>
          </a:p>
        </p:txBody>
      </p:sp>
      <p:sp>
        <p:nvSpPr>
          <p:cNvPr id="30"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a:t>
            </a:r>
          </a:p>
        </p:txBody>
      </p:sp>
      <p:grpSp>
        <p:nvGrpSpPr>
          <p:cNvPr id="31" name="Group 45"/>
          <p:cNvGrpSpPr/>
          <p:nvPr userDrawn="1"/>
        </p:nvGrpSpPr>
        <p:grpSpPr>
          <a:xfrm>
            <a:off x="344488" y="6560415"/>
            <a:ext cx="1345776" cy="216623"/>
            <a:chOff x="1667390" y="5261506"/>
            <a:chExt cx="2969477" cy="477982"/>
          </a:xfrm>
        </p:grpSpPr>
        <p:sp>
          <p:nvSpPr>
            <p:cNvPr id="32"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33"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34"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35"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6"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7"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8"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9"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0"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1"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2"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3"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4"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5"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6"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7"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8"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9"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0"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38"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39"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D25A761D-A668-45E8-AF4D-FB76B404C3D4}" type="datetime1">
              <a:rPr lang="fr-FR" smtClean="0">
                <a:solidFill>
                  <a:srgbClr val="383934"/>
                </a:solidFill>
              </a:rPr>
              <a:pPr/>
              <a:t>09/06/2017</a:t>
            </a:fld>
            <a:endParaRPr lang="fr-FR" dirty="0">
              <a:solidFill>
                <a:srgbClr val="383934"/>
              </a:solidFill>
            </a:endParaRPr>
          </a:p>
        </p:txBody>
      </p:sp>
      <p:sp>
        <p:nvSpPr>
          <p:cNvPr id="36"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1122169637"/>
      </p:ext>
    </p:extLst>
  </p:cSld>
  <p:clrMapOvr>
    <a:masterClrMapping/>
  </p:clrMapOvr>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 Titre + 1 Paragraphe">
    <p:spTree>
      <p:nvGrpSpPr>
        <p:cNvPr id="1" name=""/>
        <p:cNvGrpSpPr/>
        <p:nvPr/>
      </p:nvGrpSpPr>
      <p:grpSpPr>
        <a:xfrm>
          <a:off x="0" y="0"/>
          <a:ext cx="0" cy="0"/>
          <a:chOff x="0" y="0"/>
          <a:chExt cx="0" cy="0"/>
        </a:xfrm>
      </p:grpSpPr>
      <p:sp>
        <p:nvSpPr>
          <p:cNvPr id="29" name="Text Placeholder 13"/>
          <p:cNvSpPr>
            <a:spLocks noGrp="1"/>
          </p:cNvSpPr>
          <p:nvPr>
            <p:ph type="body" sz="quarter" idx="45" hasCustomPrompt="1"/>
          </p:nvPr>
        </p:nvSpPr>
        <p:spPr>
          <a:xfrm>
            <a:off x="344488" y="1028208"/>
            <a:ext cx="5864471" cy="542926"/>
          </a:xfrm>
          <a:prstGeom prst="rect">
            <a:avLst/>
          </a:prstGeom>
        </p:spPr>
        <p:txBody>
          <a:bodyPr lIns="0" tIns="0" anchor="b">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20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Titre de paragraphe</a:t>
            </a:r>
          </a:p>
        </p:txBody>
      </p:sp>
      <p:sp>
        <p:nvSpPr>
          <p:cNvPr id="28"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a:t>
            </a:r>
          </a:p>
        </p:txBody>
      </p:sp>
      <p:sp>
        <p:nvSpPr>
          <p:cNvPr id="30" name="Espace réservé du texte 4"/>
          <p:cNvSpPr>
            <a:spLocks noGrp="1"/>
          </p:cNvSpPr>
          <p:nvPr>
            <p:ph type="body" sz="quarter" idx="69"/>
          </p:nvPr>
        </p:nvSpPr>
        <p:spPr>
          <a:xfrm>
            <a:off x="344487" y="1663699"/>
            <a:ext cx="9217025" cy="4645026"/>
          </a:xfrm>
        </p:spPr>
        <p:txBody>
          <a:bodyPr lIns="0">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grpSp>
        <p:nvGrpSpPr>
          <p:cNvPr id="31" name="Group 45"/>
          <p:cNvGrpSpPr/>
          <p:nvPr userDrawn="1"/>
        </p:nvGrpSpPr>
        <p:grpSpPr>
          <a:xfrm>
            <a:off x="344488" y="6560415"/>
            <a:ext cx="1345776" cy="216623"/>
            <a:chOff x="1667390" y="5261506"/>
            <a:chExt cx="2969477" cy="477982"/>
          </a:xfrm>
        </p:grpSpPr>
        <p:sp>
          <p:nvSpPr>
            <p:cNvPr id="32"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33"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34"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35"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6"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7"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8"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9"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0"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1"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2"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3"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4"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5"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6"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7"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8"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69"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0"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38"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39"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AC34E7AA-DE8D-4B6A-BDD6-5361A1368E3B}" type="datetime1">
              <a:rPr lang="fr-FR" smtClean="0">
                <a:solidFill>
                  <a:srgbClr val="383934"/>
                </a:solidFill>
              </a:rPr>
              <a:pPr/>
              <a:t>09/06/2017</a:t>
            </a:fld>
            <a:endParaRPr lang="fr-FR" dirty="0">
              <a:solidFill>
                <a:srgbClr val="383934"/>
              </a:solidFill>
            </a:endParaRPr>
          </a:p>
        </p:txBody>
      </p:sp>
      <p:sp>
        <p:nvSpPr>
          <p:cNvPr id="36"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3353718236"/>
      </p:ext>
    </p:extLst>
  </p:cSld>
  <p:clrMapOvr>
    <a:masterClrMapping/>
  </p:clrMapOvr>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lide Contacts">
    <p:spTree>
      <p:nvGrpSpPr>
        <p:cNvPr id="1" name=""/>
        <p:cNvGrpSpPr/>
        <p:nvPr/>
      </p:nvGrpSpPr>
      <p:grpSpPr>
        <a:xfrm>
          <a:off x="0" y="0"/>
          <a:ext cx="0" cy="0"/>
          <a:chOff x="0" y="0"/>
          <a:chExt cx="0" cy="0"/>
        </a:xfrm>
      </p:grpSpPr>
      <p:sp>
        <p:nvSpPr>
          <p:cNvPr id="17" name="Text Placeholder 13"/>
          <p:cNvSpPr>
            <a:spLocks noGrp="1"/>
          </p:cNvSpPr>
          <p:nvPr>
            <p:ph type="body" sz="quarter" idx="45" hasCustomPrompt="1"/>
          </p:nvPr>
        </p:nvSpPr>
        <p:spPr>
          <a:xfrm>
            <a:off x="904356" y="1662251"/>
            <a:ext cx="3354621" cy="240066"/>
          </a:xfrm>
          <a:prstGeom prst="rect">
            <a:avLst/>
          </a:prstGeom>
        </p:spPr>
        <p:txBody>
          <a:bodyPr tIns="0" anchor="b">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400" b="0" kern="3000" spc="-50" baseline="0" dirty="0">
                <a:solidFill>
                  <a:schemeClr val="accent1"/>
                </a:solidFill>
                <a:latin typeface="+mj-lt"/>
                <a:ea typeface="+mn-ea"/>
                <a:cs typeface="Arial" pitchFamily="34" charset="0"/>
              </a:defRPr>
            </a:lvl1pPr>
          </a:lstStyle>
          <a:p>
            <a:pPr lvl="0"/>
            <a:r>
              <a:rPr lang="fr-FR" dirty="0"/>
              <a:t>Prénom NOM</a:t>
            </a:r>
          </a:p>
        </p:txBody>
      </p:sp>
      <p:sp>
        <p:nvSpPr>
          <p:cNvPr id="18" name="Text Placeholder 13"/>
          <p:cNvSpPr>
            <a:spLocks noGrp="1"/>
          </p:cNvSpPr>
          <p:nvPr>
            <p:ph type="body" sz="quarter" idx="49" hasCustomPrompt="1"/>
          </p:nvPr>
        </p:nvSpPr>
        <p:spPr>
          <a:xfrm>
            <a:off x="904356" y="2120805"/>
            <a:ext cx="4680000" cy="192393"/>
          </a:xfrm>
          <a:prstGeom prst="rect">
            <a:avLst/>
          </a:prstGeom>
        </p:spPr>
        <p:txBody>
          <a:bodyPr wrap="square" t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kern="1200" baseline="0" dirty="0" smtClean="0">
                <a:solidFill>
                  <a:schemeClr val="tx1"/>
                </a:solidFill>
                <a:latin typeface="Arial" panose="020B0604020202020204" pitchFamily="34" charset="0"/>
                <a:ea typeface="+mn-ea"/>
                <a:cs typeface="+mn-cs"/>
              </a:defRPr>
            </a:lvl1pPr>
          </a:lstStyle>
          <a:p>
            <a:pPr lvl="0"/>
            <a:r>
              <a:rPr lang="fr-FR" dirty="0"/>
              <a:t>mail@eurogroupconsulting.fr</a:t>
            </a:r>
          </a:p>
        </p:txBody>
      </p:sp>
      <p:sp>
        <p:nvSpPr>
          <p:cNvPr id="22" name="Text Placeholder 13"/>
          <p:cNvSpPr>
            <a:spLocks noGrp="1"/>
          </p:cNvSpPr>
          <p:nvPr>
            <p:ph type="body" sz="quarter" idx="67" hasCustomPrompt="1"/>
          </p:nvPr>
        </p:nvSpPr>
        <p:spPr>
          <a:xfrm>
            <a:off x="904356" y="1915824"/>
            <a:ext cx="4680000" cy="191474"/>
          </a:xfrm>
          <a:prstGeom prst="rect">
            <a:avLst/>
          </a:prstGeom>
        </p:spPr>
        <p:txBody>
          <a:bodyPr wrap="square" tIns="0" anchor="ct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b="1" kern="1200" baseline="0" dirty="0" smtClean="0">
                <a:solidFill>
                  <a:schemeClr val="tx1"/>
                </a:solidFill>
                <a:latin typeface="Arial" panose="020B0604020202020204" pitchFamily="34" charset="0"/>
                <a:ea typeface="+mn-ea"/>
                <a:cs typeface="+mn-cs"/>
              </a:defRPr>
            </a:lvl1pPr>
          </a:lstStyle>
          <a:p>
            <a:pPr lvl="0"/>
            <a:r>
              <a:rPr lang="fr-FR" dirty="0"/>
              <a:t>Fonction</a:t>
            </a:r>
          </a:p>
        </p:txBody>
      </p:sp>
      <p:sp>
        <p:nvSpPr>
          <p:cNvPr id="23" name="Text Placeholder 13"/>
          <p:cNvSpPr>
            <a:spLocks noGrp="1"/>
          </p:cNvSpPr>
          <p:nvPr>
            <p:ph type="body" sz="quarter" idx="68" hasCustomPrompt="1"/>
          </p:nvPr>
        </p:nvSpPr>
        <p:spPr>
          <a:xfrm>
            <a:off x="904356" y="3171033"/>
            <a:ext cx="3354621" cy="240066"/>
          </a:xfrm>
          <a:prstGeom prst="rect">
            <a:avLst/>
          </a:prstGeom>
        </p:spPr>
        <p:txBody>
          <a:bodyPr tIns="0" anchor="b">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400" b="0" kern="3000" spc="-50" baseline="0" dirty="0">
                <a:solidFill>
                  <a:schemeClr val="accent1"/>
                </a:solidFill>
                <a:latin typeface="+mj-lt"/>
                <a:ea typeface="+mn-ea"/>
                <a:cs typeface="Arial" pitchFamily="34" charset="0"/>
              </a:defRPr>
            </a:lvl1pPr>
          </a:lstStyle>
          <a:p>
            <a:pPr lvl="0"/>
            <a:r>
              <a:rPr lang="fr-FR" dirty="0"/>
              <a:t>Prénom NOM</a:t>
            </a:r>
          </a:p>
        </p:txBody>
      </p:sp>
      <p:sp>
        <p:nvSpPr>
          <p:cNvPr id="25" name="Text Placeholder 13"/>
          <p:cNvSpPr>
            <a:spLocks noGrp="1"/>
          </p:cNvSpPr>
          <p:nvPr>
            <p:ph type="body" sz="quarter" idx="70" hasCustomPrompt="1"/>
          </p:nvPr>
        </p:nvSpPr>
        <p:spPr>
          <a:xfrm>
            <a:off x="904356" y="3424606"/>
            <a:ext cx="4680000" cy="191474"/>
          </a:xfrm>
          <a:prstGeom prst="rect">
            <a:avLst/>
          </a:prstGeom>
        </p:spPr>
        <p:txBody>
          <a:bodyPr wrap="square" tIns="0" anchor="ct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b="1" kern="1200" baseline="0" dirty="0" smtClean="0">
                <a:solidFill>
                  <a:schemeClr val="tx1"/>
                </a:solidFill>
                <a:latin typeface="Arial" panose="020B0604020202020204" pitchFamily="34" charset="0"/>
                <a:ea typeface="+mn-ea"/>
                <a:cs typeface="+mn-cs"/>
              </a:defRPr>
            </a:lvl1pPr>
          </a:lstStyle>
          <a:p>
            <a:pPr lvl="0"/>
            <a:r>
              <a:rPr lang="fr-FR" dirty="0"/>
              <a:t>Fonction</a:t>
            </a:r>
          </a:p>
        </p:txBody>
      </p:sp>
      <p:sp>
        <p:nvSpPr>
          <p:cNvPr id="2" name="TextBox 1"/>
          <p:cNvSpPr txBox="1"/>
          <p:nvPr userDrawn="1"/>
        </p:nvSpPr>
        <p:spPr>
          <a:xfrm>
            <a:off x="7758987" y="956094"/>
            <a:ext cx="1694576" cy="1061829"/>
          </a:xfrm>
          <a:prstGeom prst="rect">
            <a:avLst/>
          </a:prstGeom>
          <a:noFill/>
        </p:spPr>
        <p:txBody>
          <a:bodyPr wrap="square" rtlCol="0">
            <a:spAutoFit/>
          </a:bodyPr>
          <a:lstStyle/>
          <a:p>
            <a:r>
              <a:rPr lang="fr-FR" sz="700" i="1" dirty="0">
                <a:solidFill>
                  <a:srgbClr val="383934"/>
                </a:solidFill>
              </a:rPr>
              <a:t>Les informations du présent document sont exclusivement adressées au(x) destinataire(s).</a:t>
            </a:r>
          </a:p>
          <a:p>
            <a:r>
              <a:rPr lang="fr-FR" sz="700" i="1" dirty="0">
                <a:solidFill>
                  <a:srgbClr val="383934"/>
                </a:solidFill>
              </a:rPr>
              <a:t>Elles peuvent contenir des informations confidentielles, protégées par un secret professionnel et restent la propriété exclusive d’EUROGROUP CONSULTING.</a:t>
            </a:r>
          </a:p>
          <a:p>
            <a:r>
              <a:rPr lang="fr-FR" sz="700" i="1" dirty="0">
                <a:solidFill>
                  <a:srgbClr val="383934"/>
                </a:solidFill>
              </a:rPr>
              <a:t>Reproduction interdite.</a:t>
            </a:r>
          </a:p>
        </p:txBody>
      </p:sp>
      <p:cxnSp>
        <p:nvCxnSpPr>
          <p:cNvPr id="26" name="Straight Connector 25"/>
          <p:cNvCxnSpPr/>
          <p:nvPr userDrawn="1"/>
        </p:nvCxnSpPr>
        <p:spPr>
          <a:xfrm>
            <a:off x="7852095" y="2067331"/>
            <a:ext cx="1535186" cy="0"/>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4" name="Rectangle 3"/>
          <p:cNvSpPr/>
          <p:nvPr userDrawn="1"/>
        </p:nvSpPr>
        <p:spPr>
          <a:xfrm>
            <a:off x="3219641" y="6072515"/>
            <a:ext cx="3254096" cy="261610"/>
          </a:xfrm>
          <a:prstGeom prst="rect">
            <a:avLst/>
          </a:prstGeom>
        </p:spPr>
        <p:txBody>
          <a:bodyPr wrap="none" bIns="0">
            <a:spAutoFit/>
          </a:bodyPr>
          <a:lstStyle/>
          <a:p>
            <a:pPr algn="r">
              <a:defRPr/>
            </a:pPr>
            <a:r>
              <a:rPr lang="fr-FR" sz="1400" kern="3000" spc="-40" dirty="0">
                <a:solidFill>
                  <a:srgbClr val="B20E10"/>
                </a:solidFill>
                <a:cs typeface="Arial" pitchFamily="34" charset="0"/>
              </a:rPr>
              <a:t>WWW.EUROGROUPCONSULTING.FR</a:t>
            </a:r>
          </a:p>
        </p:txBody>
      </p:sp>
      <p:sp>
        <p:nvSpPr>
          <p:cNvPr id="20" name="Freeform 5">
            <a:hlinkClick r:id="rId2"/>
          </p:cNvPr>
          <p:cNvSpPr>
            <a:spLocks noChangeAspect="1" noEditPoints="1"/>
          </p:cNvSpPr>
          <p:nvPr userDrawn="1"/>
        </p:nvSpPr>
        <p:spPr bwMode="auto">
          <a:xfrm>
            <a:off x="9303212" y="5999125"/>
            <a:ext cx="258301" cy="309600"/>
          </a:xfrm>
          <a:custGeom>
            <a:avLst/>
            <a:gdLst>
              <a:gd name="T0" fmla="*/ 234 w 300"/>
              <a:gd name="T1" fmla="*/ 263 h 360"/>
              <a:gd name="T2" fmla="*/ 243 w 300"/>
              <a:gd name="T3" fmla="*/ 243 h 360"/>
              <a:gd name="T4" fmla="*/ 254 w 300"/>
              <a:gd name="T5" fmla="*/ 252 h 360"/>
              <a:gd name="T6" fmla="*/ 180 w 300"/>
              <a:gd name="T7" fmla="*/ 239 h 360"/>
              <a:gd name="T8" fmla="*/ 171 w 300"/>
              <a:gd name="T9" fmla="*/ 302 h 360"/>
              <a:gd name="T10" fmla="*/ 189 w 300"/>
              <a:gd name="T11" fmla="*/ 302 h 360"/>
              <a:gd name="T12" fmla="*/ 180 w 300"/>
              <a:gd name="T13" fmla="*/ 239 h 360"/>
              <a:gd name="T14" fmla="*/ 300 w 300"/>
              <a:gd name="T15" fmla="*/ 314 h 360"/>
              <a:gd name="T16" fmla="*/ 49 w 300"/>
              <a:gd name="T17" fmla="*/ 360 h 360"/>
              <a:gd name="T18" fmla="*/ 0 w 300"/>
              <a:gd name="T19" fmla="*/ 208 h 360"/>
              <a:gd name="T20" fmla="*/ 251 w 300"/>
              <a:gd name="T21" fmla="*/ 161 h 360"/>
              <a:gd name="T22" fmla="*/ 63 w 300"/>
              <a:gd name="T23" fmla="*/ 325 h 360"/>
              <a:gd name="T24" fmla="*/ 88 w 300"/>
              <a:gd name="T25" fmla="*/ 213 h 360"/>
              <a:gd name="T26" fmla="*/ 21 w 300"/>
              <a:gd name="T27" fmla="*/ 197 h 360"/>
              <a:gd name="T28" fmla="*/ 42 w 300"/>
              <a:gd name="T29" fmla="*/ 213 h 360"/>
              <a:gd name="T30" fmla="*/ 63 w 300"/>
              <a:gd name="T31" fmla="*/ 325 h 360"/>
              <a:gd name="T32" fmla="*/ 117 w 300"/>
              <a:gd name="T33" fmla="*/ 230 h 360"/>
              <a:gd name="T34" fmla="*/ 117 w 300"/>
              <a:gd name="T35" fmla="*/ 304 h 360"/>
              <a:gd name="T36" fmla="*/ 104 w 300"/>
              <a:gd name="T37" fmla="*/ 290 h 360"/>
              <a:gd name="T38" fmla="*/ 83 w 300"/>
              <a:gd name="T39" fmla="*/ 230 h 360"/>
              <a:gd name="T40" fmla="*/ 84 w 300"/>
              <a:gd name="T41" fmla="*/ 308 h 360"/>
              <a:gd name="T42" fmla="*/ 121 w 300"/>
              <a:gd name="T43" fmla="*/ 313 h 360"/>
              <a:gd name="T44" fmla="*/ 138 w 300"/>
              <a:gd name="T45" fmla="*/ 325 h 360"/>
              <a:gd name="T46" fmla="*/ 204 w 300"/>
              <a:gd name="T47" fmla="*/ 298 h 360"/>
              <a:gd name="T48" fmla="*/ 171 w 300"/>
              <a:gd name="T49" fmla="*/ 234 h 360"/>
              <a:gd name="T50" fmla="*/ 150 w 300"/>
              <a:gd name="T51" fmla="*/ 197 h 360"/>
              <a:gd name="T52" fmla="*/ 167 w 300"/>
              <a:gd name="T53" fmla="*/ 324 h 360"/>
              <a:gd name="T54" fmla="*/ 204 w 300"/>
              <a:gd name="T55" fmla="*/ 298 h 360"/>
              <a:gd name="T56" fmla="*/ 254 w 300"/>
              <a:gd name="T57" fmla="*/ 292 h 360"/>
              <a:gd name="T58" fmla="*/ 254 w 300"/>
              <a:gd name="T59" fmla="*/ 303 h 360"/>
              <a:gd name="T60" fmla="*/ 242 w 300"/>
              <a:gd name="T61" fmla="*/ 311 h 360"/>
              <a:gd name="T62" fmla="*/ 234 w 300"/>
              <a:gd name="T63" fmla="*/ 302 h 360"/>
              <a:gd name="T64" fmla="*/ 234 w 300"/>
              <a:gd name="T65" fmla="*/ 280 h 360"/>
              <a:gd name="T66" fmla="*/ 270 w 300"/>
              <a:gd name="T67" fmla="*/ 266 h 360"/>
              <a:gd name="T68" fmla="*/ 228 w 300"/>
              <a:gd name="T69" fmla="*/ 229 h 360"/>
              <a:gd name="T70" fmla="*/ 217 w 300"/>
              <a:gd name="T71" fmla="*/ 262 h 360"/>
              <a:gd name="T72" fmla="*/ 270 w 300"/>
              <a:gd name="T73" fmla="*/ 292 h 360"/>
              <a:gd name="T74" fmla="*/ 194 w 300"/>
              <a:gd name="T75" fmla="*/ 137 h 360"/>
              <a:gd name="T76" fmla="*/ 211 w 300"/>
              <a:gd name="T77" fmla="*/ 137 h 360"/>
              <a:gd name="T78" fmla="*/ 216 w 300"/>
              <a:gd name="T79" fmla="*/ 138 h 360"/>
              <a:gd name="T80" fmla="*/ 240 w 300"/>
              <a:gd name="T81" fmla="*/ 39 h 360"/>
              <a:gd name="T82" fmla="*/ 221 w 300"/>
              <a:gd name="T83" fmla="*/ 116 h 360"/>
              <a:gd name="T84" fmla="*/ 206 w 300"/>
              <a:gd name="T85" fmla="*/ 116 h 360"/>
              <a:gd name="T86" fmla="*/ 187 w 300"/>
              <a:gd name="T87" fmla="*/ 39 h 360"/>
              <a:gd name="T88" fmla="*/ 187 w 300"/>
              <a:gd name="T89" fmla="*/ 123 h 360"/>
              <a:gd name="T90" fmla="*/ 119 w 300"/>
              <a:gd name="T91" fmla="*/ 75 h 360"/>
              <a:gd name="T92" fmla="*/ 130 w 300"/>
              <a:gd name="T93" fmla="*/ 40 h 360"/>
              <a:gd name="T94" fmla="*/ 159 w 300"/>
              <a:gd name="T95" fmla="*/ 38 h 360"/>
              <a:gd name="T96" fmla="*/ 173 w 300"/>
              <a:gd name="T97" fmla="*/ 57 h 360"/>
              <a:gd name="T98" fmla="*/ 174 w 300"/>
              <a:gd name="T99" fmla="*/ 98 h 360"/>
              <a:gd name="T100" fmla="*/ 168 w 300"/>
              <a:gd name="T101" fmla="*/ 130 h 360"/>
              <a:gd name="T102" fmla="*/ 147 w 300"/>
              <a:gd name="T103" fmla="*/ 141 h 360"/>
              <a:gd name="T104" fmla="*/ 125 w 300"/>
              <a:gd name="T105" fmla="*/ 132 h 360"/>
              <a:gd name="T106" fmla="*/ 119 w 300"/>
              <a:gd name="T107" fmla="*/ 101 h 360"/>
              <a:gd name="T108" fmla="*/ 137 w 300"/>
              <a:gd name="T109" fmla="*/ 114 h 360"/>
              <a:gd name="T110" fmla="*/ 156 w 300"/>
              <a:gd name="T111" fmla="*/ 114 h 360"/>
              <a:gd name="T112" fmla="*/ 146 w 300"/>
              <a:gd name="T113" fmla="*/ 52 h 360"/>
              <a:gd name="T114" fmla="*/ 137 w 300"/>
              <a:gd name="T115" fmla="*/ 114 h 360"/>
              <a:gd name="T116" fmla="*/ 95 w 300"/>
              <a:gd name="T117" fmla="*/ 141 h 360"/>
              <a:gd name="T118" fmla="*/ 121 w 300"/>
              <a:gd name="T119" fmla="*/ 0 h 360"/>
              <a:gd name="T120" fmla="*/ 83 w 300"/>
              <a:gd name="T121" fmla="*/ 48 h 360"/>
              <a:gd name="T122" fmla="*/ 45 w 300"/>
              <a:gd name="T123" fmla="*/ 0 h 360"/>
              <a:gd name="T124" fmla="*/ 73 w 300"/>
              <a:gd name="T125" fmla="*/ 14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60">
                <a:moveTo>
                  <a:pt x="254" y="263"/>
                </a:moveTo>
                <a:cubicBezTo>
                  <a:pt x="234" y="263"/>
                  <a:pt x="234" y="263"/>
                  <a:pt x="234" y="263"/>
                </a:cubicBezTo>
                <a:cubicBezTo>
                  <a:pt x="234" y="252"/>
                  <a:pt x="234" y="252"/>
                  <a:pt x="234" y="252"/>
                </a:cubicBezTo>
                <a:cubicBezTo>
                  <a:pt x="234" y="247"/>
                  <a:pt x="238" y="243"/>
                  <a:pt x="243" y="243"/>
                </a:cubicBezTo>
                <a:cubicBezTo>
                  <a:pt x="245" y="243"/>
                  <a:pt x="245" y="243"/>
                  <a:pt x="245" y="243"/>
                </a:cubicBezTo>
                <a:cubicBezTo>
                  <a:pt x="250" y="243"/>
                  <a:pt x="254" y="247"/>
                  <a:pt x="254" y="252"/>
                </a:cubicBezTo>
                <a:lnTo>
                  <a:pt x="254" y="263"/>
                </a:lnTo>
                <a:close/>
                <a:moveTo>
                  <a:pt x="180" y="239"/>
                </a:moveTo>
                <a:cubicBezTo>
                  <a:pt x="175" y="239"/>
                  <a:pt x="171" y="242"/>
                  <a:pt x="171" y="246"/>
                </a:cubicBezTo>
                <a:cubicBezTo>
                  <a:pt x="171" y="302"/>
                  <a:pt x="171" y="302"/>
                  <a:pt x="171" y="302"/>
                </a:cubicBezTo>
                <a:cubicBezTo>
                  <a:pt x="171" y="306"/>
                  <a:pt x="175" y="310"/>
                  <a:pt x="180" y="310"/>
                </a:cubicBezTo>
                <a:cubicBezTo>
                  <a:pt x="185" y="310"/>
                  <a:pt x="189" y="306"/>
                  <a:pt x="189" y="302"/>
                </a:cubicBezTo>
                <a:cubicBezTo>
                  <a:pt x="189" y="246"/>
                  <a:pt x="189" y="246"/>
                  <a:pt x="189" y="246"/>
                </a:cubicBezTo>
                <a:cubicBezTo>
                  <a:pt x="189" y="242"/>
                  <a:pt x="185" y="239"/>
                  <a:pt x="180" y="239"/>
                </a:cubicBezTo>
                <a:close/>
                <a:moveTo>
                  <a:pt x="300" y="208"/>
                </a:moveTo>
                <a:cubicBezTo>
                  <a:pt x="300" y="314"/>
                  <a:pt x="300" y="314"/>
                  <a:pt x="300" y="314"/>
                </a:cubicBezTo>
                <a:cubicBezTo>
                  <a:pt x="300" y="339"/>
                  <a:pt x="278" y="360"/>
                  <a:pt x="251" y="360"/>
                </a:cubicBezTo>
                <a:cubicBezTo>
                  <a:pt x="49" y="360"/>
                  <a:pt x="49" y="360"/>
                  <a:pt x="49" y="360"/>
                </a:cubicBezTo>
                <a:cubicBezTo>
                  <a:pt x="22" y="360"/>
                  <a:pt x="0" y="339"/>
                  <a:pt x="0" y="314"/>
                </a:cubicBezTo>
                <a:cubicBezTo>
                  <a:pt x="0" y="208"/>
                  <a:pt x="0" y="208"/>
                  <a:pt x="0" y="208"/>
                </a:cubicBezTo>
                <a:cubicBezTo>
                  <a:pt x="0" y="182"/>
                  <a:pt x="22" y="161"/>
                  <a:pt x="49" y="161"/>
                </a:cubicBezTo>
                <a:cubicBezTo>
                  <a:pt x="251" y="161"/>
                  <a:pt x="251" y="161"/>
                  <a:pt x="251" y="161"/>
                </a:cubicBezTo>
                <a:cubicBezTo>
                  <a:pt x="278" y="161"/>
                  <a:pt x="300" y="182"/>
                  <a:pt x="300" y="208"/>
                </a:cubicBezTo>
                <a:close/>
                <a:moveTo>
                  <a:pt x="63" y="325"/>
                </a:moveTo>
                <a:cubicBezTo>
                  <a:pt x="63" y="213"/>
                  <a:pt x="63" y="213"/>
                  <a:pt x="63" y="213"/>
                </a:cubicBezTo>
                <a:cubicBezTo>
                  <a:pt x="88" y="213"/>
                  <a:pt x="88" y="213"/>
                  <a:pt x="88" y="213"/>
                </a:cubicBezTo>
                <a:cubicBezTo>
                  <a:pt x="88" y="197"/>
                  <a:pt x="88" y="197"/>
                  <a:pt x="88" y="197"/>
                </a:cubicBezTo>
                <a:cubicBezTo>
                  <a:pt x="21" y="197"/>
                  <a:pt x="21" y="197"/>
                  <a:pt x="21" y="197"/>
                </a:cubicBezTo>
                <a:cubicBezTo>
                  <a:pt x="21" y="213"/>
                  <a:pt x="21" y="213"/>
                  <a:pt x="21" y="213"/>
                </a:cubicBezTo>
                <a:cubicBezTo>
                  <a:pt x="42" y="213"/>
                  <a:pt x="42" y="213"/>
                  <a:pt x="42" y="213"/>
                </a:cubicBezTo>
                <a:cubicBezTo>
                  <a:pt x="42" y="325"/>
                  <a:pt x="42" y="325"/>
                  <a:pt x="42" y="325"/>
                </a:cubicBezTo>
                <a:lnTo>
                  <a:pt x="63" y="325"/>
                </a:lnTo>
                <a:close/>
                <a:moveTo>
                  <a:pt x="138" y="230"/>
                </a:moveTo>
                <a:cubicBezTo>
                  <a:pt x="117" y="230"/>
                  <a:pt x="117" y="230"/>
                  <a:pt x="117" y="230"/>
                </a:cubicBezTo>
                <a:cubicBezTo>
                  <a:pt x="117" y="290"/>
                  <a:pt x="117" y="290"/>
                  <a:pt x="117" y="290"/>
                </a:cubicBezTo>
                <a:cubicBezTo>
                  <a:pt x="117" y="298"/>
                  <a:pt x="117" y="303"/>
                  <a:pt x="117" y="304"/>
                </a:cubicBezTo>
                <a:cubicBezTo>
                  <a:pt x="115" y="309"/>
                  <a:pt x="107" y="314"/>
                  <a:pt x="104" y="305"/>
                </a:cubicBezTo>
                <a:cubicBezTo>
                  <a:pt x="104" y="303"/>
                  <a:pt x="104" y="298"/>
                  <a:pt x="104" y="290"/>
                </a:cubicBezTo>
                <a:cubicBezTo>
                  <a:pt x="104" y="230"/>
                  <a:pt x="104" y="230"/>
                  <a:pt x="104" y="230"/>
                </a:cubicBezTo>
                <a:cubicBezTo>
                  <a:pt x="83" y="230"/>
                  <a:pt x="83" y="230"/>
                  <a:pt x="83" y="230"/>
                </a:cubicBezTo>
                <a:cubicBezTo>
                  <a:pt x="84" y="289"/>
                  <a:pt x="84" y="289"/>
                  <a:pt x="84" y="289"/>
                </a:cubicBezTo>
                <a:cubicBezTo>
                  <a:pt x="84" y="298"/>
                  <a:pt x="83" y="305"/>
                  <a:pt x="84" y="308"/>
                </a:cubicBezTo>
                <a:cubicBezTo>
                  <a:pt x="84" y="314"/>
                  <a:pt x="84" y="320"/>
                  <a:pt x="89" y="324"/>
                </a:cubicBezTo>
                <a:cubicBezTo>
                  <a:pt x="98" y="330"/>
                  <a:pt x="116" y="323"/>
                  <a:pt x="121" y="313"/>
                </a:cubicBezTo>
                <a:cubicBezTo>
                  <a:pt x="121" y="325"/>
                  <a:pt x="121" y="325"/>
                  <a:pt x="121" y="325"/>
                </a:cubicBezTo>
                <a:cubicBezTo>
                  <a:pt x="138" y="325"/>
                  <a:pt x="138" y="325"/>
                  <a:pt x="138" y="325"/>
                </a:cubicBezTo>
                <a:cubicBezTo>
                  <a:pt x="138" y="230"/>
                  <a:pt x="138" y="230"/>
                  <a:pt x="138" y="230"/>
                </a:cubicBezTo>
                <a:close/>
                <a:moveTo>
                  <a:pt x="204" y="298"/>
                </a:moveTo>
                <a:cubicBezTo>
                  <a:pt x="204" y="249"/>
                  <a:pt x="204" y="249"/>
                  <a:pt x="204" y="249"/>
                </a:cubicBezTo>
                <a:cubicBezTo>
                  <a:pt x="204" y="230"/>
                  <a:pt x="190" y="218"/>
                  <a:pt x="171" y="234"/>
                </a:cubicBezTo>
                <a:cubicBezTo>
                  <a:pt x="171" y="197"/>
                  <a:pt x="171" y="197"/>
                  <a:pt x="171" y="197"/>
                </a:cubicBezTo>
                <a:cubicBezTo>
                  <a:pt x="150" y="197"/>
                  <a:pt x="150" y="197"/>
                  <a:pt x="150" y="197"/>
                </a:cubicBezTo>
                <a:cubicBezTo>
                  <a:pt x="150" y="324"/>
                  <a:pt x="150" y="324"/>
                  <a:pt x="150" y="324"/>
                </a:cubicBezTo>
                <a:cubicBezTo>
                  <a:pt x="167" y="324"/>
                  <a:pt x="167" y="324"/>
                  <a:pt x="167" y="324"/>
                </a:cubicBezTo>
                <a:cubicBezTo>
                  <a:pt x="169" y="316"/>
                  <a:pt x="169" y="316"/>
                  <a:pt x="169" y="316"/>
                </a:cubicBezTo>
                <a:cubicBezTo>
                  <a:pt x="191" y="336"/>
                  <a:pt x="204" y="323"/>
                  <a:pt x="204" y="298"/>
                </a:cubicBezTo>
                <a:close/>
                <a:moveTo>
                  <a:pt x="270" y="292"/>
                </a:moveTo>
                <a:cubicBezTo>
                  <a:pt x="254" y="292"/>
                  <a:pt x="254" y="292"/>
                  <a:pt x="254" y="292"/>
                </a:cubicBezTo>
                <a:cubicBezTo>
                  <a:pt x="254" y="293"/>
                  <a:pt x="254" y="293"/>
                  <a:pt x="254" y="294"/>
                </a:cubicBezTo>
                <a:cubicBezTo>
                  <a:pt x="254" y="303"/>
                  <a:pt x="254" y="303"/>
                  <a:pt x="254" y="303"/>
                </a:cubicBezTo>
                <a:cubicBezTo>
                  <a:pt x="254" y="307"/>
                  <a:pt x="250" y="311"/>
                  <a:pt x="245" y="311"/>
                </a:cubicBezTo>
                <a:cubicBezTo>
                  <a:pt x="242" y="311"/>
                  <a:pt x="242" y="311"/>
                  <a:pt x="242" y="311"/>
                </a:cubicBezTo>
                <a:cubicBezTo>
                  <a:pt x="238" y="311"/>
                  <a:pt x="234" y="307"/>
                  <a:pt x="234" y="303"/>
                </a:cubicBezTo>
                <a:cubicBezTo>
                  <a:pt x="234" y="302"/>
                  <a:pt x="234" y="302"/>
                  <a:pt x="234" y="302"/>
                </a:cubicBezTo>
                <a:cubicBezTo>
                  <a:pt x="234" y="292"/>
                  <a:pt x="234" y="292"/>
                  <a:pt x="234" y="292"/>
                </a:cubicBezTo>
                <a:cubicBezTo>
                  <a:pt x="234" y="280"/>
                  <a:pt x="234" y="280"/>
                  <a:pt x="234" y="280"/>
                </a:cubicBezTo>
                <a:cubicBezTo>
                  <a:pt x="270" y="280"/>
                  <a:pt x="270" y="280"/>
                  <a:pt x="270" y="280"/>
                </a:cubicBezTo>
                <a:cubicBezTo>
                  <a:pt x="270" y="266"/>
                  <a:pt x="270" y="266"/>
                  <a:pt x="270" y="266"/>
                </a:cubicBezTo>
                <a:cubicBezTo>
                  <a:pt x="270" y="256"/>
                  <a:pt x="269" y="247"/>
                  <a:pt x="268" y="241"/>
                </a:cubicBezTo>
                <a:cubicBezTo>
                  <a:pt x="266" y="223"/>
                  <a:pt x="241" y="220"/>
                  <a:pt x="228" y="229"/>
                </a:cubicBezTo>
                <a:cubicBezTo>
                  <a:pt x="224" y="232"/>
                  <a:pt x="221" y="236"/>
                  <a:pt x="220" y="241"/>
                </a:cubicBezTo>
                <a:cubicBezTo>
                  <a:pt x="218" y="246"/>
                  <a:pt x="217" y="253"/>
                  <a:pt x="217" y="262"/>
                </a:cubicBezTo>
                <a:cubicBezTo>
                  <a:pt x="217" y="292"/>
                  <a:pt x="217" y="292"/>
                  <a:pt x="217" y="292"/>
                </a:cubicBezTo>
                <a:cubicBezTo>
                  <a:pt x="217" y="341"/>
                  <a:pt x="277" y="334"/>
                  <a:pt x="270" y="292"/>
                </a:cubicBezTo>
                <a:close/>
                <a:moveTo>
                  <a:pt x="189" y="131"/>
                </a:moveTo>
                <a:cubicBezTo>
                  <a:pt x="190" y="134"/>
                  <a:pt x="192" y="136"/>
                  <a:pt x="194" y="137"/>
                </a:cubicBezTo>
                <a:cubicBezTo>
                  <a:pt x="197" y="139"/>
                  <a:pt x="199" y="140"/>
                  <a:pt x="203" y="140"/>
                </a:cubicBezTo>
                <a:cubicBezTo>
                  <a:pt x="206" y="140"/>
                  <a:pt x="209" y="139"/>
                  <a:pt x="211" y="137"/>
                </a:cubicBezTo>
                <a:cubicBezTo>
                  <a:pt x="213" y="135"/>
                  <a:pt x="215" y="133"/>
                  <a:pt x="217" y="130"/>
                </a:cubicBezTo>
                <a:cubicBezTo>
                  <a:pt x="216" y="138"/>
                  <a:pt x="216" y="138"/>
                  <a:pt x="216" y="138"/>
                </a:cubicBezTo>
                <a:cubicBezTo>
                  <a:pt x="240" y="138"/>
                  <a:pt x="240" y="138"/>
                  <a:pt x="240" y="138"/>
                </a:cubicBezTo>
                <a:cubicBezTo>
                  <a:pt x="240" y="39"/>
                  <a:pt x="240" y="39"/>
                  <a:pt x="240" y="39"/>
                </a:cubicBezTo>
                <a:cubicBezTo>
                  <a:pt x="221" y="39"/>
                  <a:pt x="221" y="39"/>
                  <a:pt x="221" y="39"/>
                </a:cubicBezTo>
                <a:cubicBezTo>
                  <a:pt x="221" y="116"/>
                  <a:pt x="221" y="116"/>
                  <a:pt x="221" y="116"/>
                </a:cubicBezTo>
                <a:cubicBezTo>
                  <a:pt x="221" y="120"/>
                  <a:pt x="218" y="123"/>
                  <a:pt x="214" y="123"/>
                </a:cubicBezTo>
                <a:cubicBezTo>
                  <a:pt x="209" y="123"/>
                  <a:pt x="206" y="120"/>
                  <a:pt x="206" y="116"/>
                </a:cubicBezTo>
                <a:cubicBezTo>
                  <a:pt x="206" y="39"/>
                  <a:pt x="206" y="39"/>
                  <a:pt x="206" y="39"/>
                </a:cubicBezTo>
                <a:cubicBezTo>
                  <a:pt x="187" y="39"/>
                  <a:pt x="187" y="39"/>
                  <a:pt x="187" y="39"/>
                </a:cubicBezTo>
                <a:cubicBezTo>
                  <a:pt x="187" y="106"/>
                  <a:pt x="187" y="106"/>
                  <a:pt x="187" y="106"/>
                </a:cubicBezTo>
                <a:cubicBezTo>
                  <a:pt x="187" y="114"/>
                  <a:pt x="187" y="120"/>
                  <a:pt x="187" y="123"/>
                </a:cubicBezTo>
                <a:cubicBezTo>
                  <a:pt x="188" y="126"/>
                  <a:pt x="188" y="128"/>
                  <a:pt x="189" y="131"/>
                </a:cubicBezTo>
                <a:close/>
                <a:moveTo>
                  <a:pt x="119" y="75"/>
                </a:moveTo>
                <a:cubicBezTo>
                  <a:pt x="119" y="66"/>
                  <a:pt x="120" y="58"/>
                  <a:pt x="121" y="53"/>
                </a:cubicBezTo>
                <a:cubicBezTo>
                  <a:pt x="123" y="48"/>
                  <a:pt x="126" y="43"/>
                  <a:pt x="130" y="40"/>
                </a:cubicBezTo>
                <a:cubicBezTo>
                  <a:pt x="134" y="37"/>
                  <a:pt x="139" y="35"/>
                  <a:pt x="146" y="35"/>
                </a:cubicBezTo>
                <a:cubicBezTo>
                  <a:pt x="151" y="35"/>
                  <a:pt x="156" y="36"/>
                  <a:pt x="159" y="38"/>
                </a:cubicBezTo>
                <a:cubicBezTo>
                  <a:pt x="163" y="40"/>
                  <a:pt x="166" y="43"/>
                  <a:pt x="168" y="46"/>
                </a:cubicBezTo>
                <a:cubicBezTo>
                  <a:pt x="170" y="50"/>
                  <a:pt x="172" y="53"/>
                  <a:pt x="173" y="57"/>
                </a:cubicBezTo>
                <a:cubicBezTo>
                  <a:pt x="173" y="60"/>
                  <a:pt x="174" y="66"/>
                  <a:pt x="174" y="73"/>
                </a:cubicBezTo>
                <a:cubicBezTo>
                  <a:pt x="174" y="98"/>
                  <a:pt x="174" y="98"/>
                  <a:pt x="174" y="98"/>
                </a:cubicBezTo>
                <a:cubicBezTo>
                  <a:pt x="174" y="107"/>
                  <a:pt x="173" y="114"/>
                  <a:pt x="173" y="118"/>
                </a:cubicBezTo>
                <a:cubicBezTo>
                  <a:pt x="172" y="122"/>
                  <a:pt x="170" y="126"/>
                  <a:pt x="168" y="130"/>
                </a:cubicBezTo>
                <a:cubicBezTo>
                  <a:pt x="166" y="134"/>
                  <a:pt x="163" y="137"/>
                  <a:pt x="159" y="138"/>
                </a:cubicBezTo>
                <a:cubicBezTo>
                  <a:pt x="155" y="140"/>
                  <a:pt x="151" y="141"/>
                  <a:pt x="147" y="141"/>
                </a:cubicBezTo>
                <a:cubicBezTo>
                  <a:pt x="141" y="141"/>
                  <a:pt x="137" y="140"/>
                  <a:pt x="133" y="139"/>
                </a:cubicBezTo>
                <a:cubicBezTo>
                  <a:pt x="129" y="137"/>
                  <a:pt x="127" y="135"/>
                  <a:pt x="125" y="132"/>
                </a:cubicBezTo>
                <a:cubicBezTo>
                  <a:pt x="122" y="129"/>
                  <a:pt x="121" y="125"/>
                  <a:pt x="120" y="121"/>
                </a:cubicBezTo>
                <a:cubicBezTo>
                  <a:pt x="119" y="116"/>
                  <a:pt x="119" y="110"/>
                  <a:pt x="119" y="101"/>
                </a:cubicBezTo>
                <a:cubicBezTo>
                  <a:pt x="119" y="75"/>
                  <a:pt x="119" y="75"/>
                  <a:pt x="119" y="75"/>
                </a:cubicBezTo>
                <a:close/>
                <a:moveTo>
                  <a:pt x="137" y="114"/>
                </a:moveTo>
                <a:cubicBezTo>
                  <a:pt x="137" y="120"/>
                  <a:pt x="141" y="125"/>
                  <a:pt x="146" y="125"/>
                </a:cubicBezTo>
                <a:cubicBezTo>
                  <a:pt x="151" y="125"/>
                  <a:pt x="156" y="120"/>
                  <a:pt x="156" y="114"/>
                </a:cubicBezTo>
                <a:cubicBezTo>
                  <a:pt x="156" y="62"/>
                  <a:pt x="156" y="62"/>
                  <a:pt x="156" y="62"/>
                </a:cubicBezTo>
                <a:cubicBezTo>
                  <a:pt x="156" y="56"/>
                  <a:pt x="151" y="52"/>
                  <a:pt x="146" y="52"/>
                </a:cubicBezTo>
                <a:cubicBezTo>
                  <a:pt x="141" y="52"/>
                  <a:pt x="137" y="56"/>
                  <a:pt x="137" y="62"/>
                </a:cubicBezTo>
                <a:lnTo>
                  <a:pt x="137" y="114"/>
                </a:lnTo>
                <a:close/>
                <a:moveTo>
                  <a:pt x="73" y="141"/>
                </a:moveTo>
                <a:cubicBezTo>
                  <a:pt x="95" y="141"/>
                  <a:pt x="95" y="141"/>
                  <a:pt x="95" y="141"/>
                </a:cubicBezTo>
                <a:cubicBezTo>
                  <a:pt x="95" y="65"/>
                  <a:pt x="95" y="65"/>
                  <a:pt x="95" y="65"/>
                </a:cubicBezTo>
                <a:cubicBezTo>
                  <a:pt x="121" y="0"/>
                  <a:pt x="121" y="0"/>
                  <a:pt x="121" y="0"/>
                </a:cubicBezTo>
                <a:cubicBezTo>
                  <a:pt x="97" y="0"/>
                  <a:pt x="97" y="0"/>
                  <a:pt x="97" y="0"/>
                </a:cubicBezTo>
                <a:cubicBezTo>
                  <a:pt x="83" y="48"/>
                  <a:pt x="83" y="48"/>
                  <a:pt x="83" y="48"/>
                </a:cubicBezTo>
                <a:cubicBezTo>
                  <a:pt x="69" y="0"/>
                  <a:pt x="69" y="0"/>
                  <a:pt x="69" y="0"/>
                </a:cubicBezTo>
                <a:cubicBezTo>
                  <a:pt x="45" y="0"/>
                  <a:pt x="45" y="0"/>
                  <a:pt x="45" y="0"/>
                </a:cubicBezTo>
                <a:cubicBezTo>
                  <a:pt x="73" y="65"/>
                  <a:pt x="73" y="65"/>
                  <a:pt x="73" y="65"/>
                </a:cubicBezTo>
                <a:lnTo>
                  <a:pt x="73" y="141"/>
                </a:lnTo>
                <a:close/>
              </a:path>
            </a:pathLst>
          </a:custGeom>
          <a:solidFill>
            <a:srgbClr val="CC181E"/>
          </a:solidFill>
          <a:ln>
            <a:noFill/>
          </a:ln>
        </p:spPr>
        <p:txBody>
          <a:bodyPr vert="horz" wrap="square" lIns="91440" tIns="45720" rIns="91440" bIns="0" numCol="1" anchor="t" anchorCtr="0" compatLnSpc="1">
            <a:prstTxWarp prst="textNoShape">
              <a:avLst/>
            </a:prstTxWarp>
          </a:bodyPr>
          <a:lstStyle/>
          <a:p>
            <a:endParaRPr lang="fr-FR">
              <a:solidFill>
                <a:srgbClr val="383934"/>
              </a:solidFill>
            </a:endParaRPr>
          </a:p>
        </p:txBody>
      </p:sp>
      <p:sp>
        <p:nvSpPr>
          <p:cNvPr id="36" name="Freeform 9">
            <a:hlinkClick r:id="rId3"/>
          </p:cNvPr>
          <p:cNvSpPr>
            <a:spLocks noChangeAspect="1"/>
          </p:cNvSpPr>
          <p:nvPr userDrawn="1"/>
        </p:nvSpPr>
        <p:spPr bwMode="auto">
          <a:xfrm>
            <a:off x="8233078" y="6038821"/>
            <a:ext cx="329668" cy="269904"/>
          </a:xfrm>
          <a:custGeom>
            <a:avLst/>
            <a:gdLst>
              <a:gd name="T0" fmla="*/ 64 w 64"/>
              <a:gd name="T1" fmla="*/ 6 h 52"/>
              <a:gd name="T2" fmla="*/ 56 w 64"/>
              <a:gd name="T3" fmla="*/ 8 h 52"/>
              <a:gd name="T4" fmla="*/ 62 w 64"/>
              <a:gd name="T5" fmla="*/ 1 h 52"/>
              <a:gd name="T6" fmla="*/ 54 w 64"/>
              <a:gd name="T7" fmla="*/ 4 h 52"/>
              <a:gd name="T8" fmla="*/ 44 w 64"/>
              <a:gd name="T9" fmla="*/ 0 h 52"/>
              <a:gd name="T10" fmla="*/ 31 w 64"/>
              <a:gd name="T11" fmla="*/ 13 h 52"/>
              <a:gd name="T12" fmla="*/ 32 w 64"/>
              <a:gd name="T13" fmla="*/ 16 h 52"/>
              <a:gd name="T14" fmla="*/ 4 w 64"/>
              <a:gd name="T15" fmla="*/ 2 h 52"/>
              <a:gd name="T16" fmla="*/ 3 w 64"/>
              <a:gd name="T17" fmla="*/ 9 h 52"/>
              <a:gd name="T18" fmla="*/ 9 w 64"/>
              <a:gd name="T19" fmla="*/ 20 h 52"/>
              <a:gd name="T20" fmla="*/ 3 w 64"/>
              <a:gd name="T21" fmla="*/ 18 h 52"/>
              <a:gd name="T22" fmla="*/ 3 w 64"/>
              <a:gd name="T23" fmla="*/ 18 h 52"/>
              <a:gd name="T24" fmla="*/ 13 w 64"/>
              <a:gd name="T25" fmla="*/ 31 h 52"/>
              <a:gd name="T26" fmla="*/ 10 w 64"/>
              <a:gd name="T27" fmla="*/ 32 h 52"/>
              <a:gd name="T28" fmla="*/ 7 w 64"/>
              <a:gd name="T29" fmla="*/ 32 h 52"/>
              <a:gd name="T30" fmla="*/ 19 w 64"/>
              <a:gd name="T31" fmla="*/ 41 h 52"/>
              <a:gd name="T32" fmla="*/ 3 w 64"/>
              <a:gd name="T33" fmla="*/ 46 h 52"/>
              <a:gd name="T34" fmla="*/ 0 w 64"/>
              <a:gd name="T35" fmla="*/ 46 h 52"/>
              <a:gd name="T36" fmla="*/ 20 w 64"/>
              <a:gd name="T37" fmla="*/ 52 h 52"/>
              <a:gd name="T38" fmla="*/ 57 w 64"/>
              <a:gd name="T39" fmla="*/ 15 h 52"/>
              <a:gd name="T40" fmla="*/ 57 w 64"/>
              <a:gd name="T41" fmla="*/ 13 h 52"/>
              <a:gd name="T42" fmla="*/ 64 w 64"/>
              <a:gd name="T43"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52">
                <a:moveTo>
                  <a:pt x="64" y="6"/>
                </a:moveTo>
                <a:cubicBezTo>
                  <a:pt x="62" y="7"/>
                  <a:pt x="59" y="8"/>
                  <a:pt x="56" y="8"/>
                </a:cubicBezTo>
                <a:cubicBezTo>
                  <a:pt x="59" y="7"/>
                  <a:pt x="61" y="4"/>
                  <a:pt x="62" y="1"/>
                </a:cubicBezTo>
                <a:cubicBezTo>
                  <a:pt x="60" y="2"/>
                  <a:pt x="57" y="4"/>
                  <a:pt x="54" y="4"/>
                </a:cubicBezTo>
                <a:cubicBezTo>
                  <a:pt x="51" y="2"/>
                  <a:pt x="48" y="0"/>
                  <a:pt x="44" y="0"/>
                </a:cubicBezTo>
                <a:cubicBezTo>
                  <a:pt x="37" y="0"/>
                  <a:pt x="31" y="6"/>
                  <a:pt x="31" y="13"/>
                </a:cubicBezTo>
                <a:cubicBezTo>
                  <a:pt x="31" y="14"/>
                  <a:pt x="31" y="15"/>
                  <a:pt x="32" y="16"/>
                </a:cubicBezTo>
                <a:cubicBezTo>
                  <a:pt x="21" y="16"/>
                  <a:pt x="11" y="10"/>
                  <a:pt x="4" y="2"/>
                </a:cubicBezTo>
                <a:cubicBezTo>
                  <a:pt x="3" y="4"/>
                  <a:pt x="3" y="7"/>
                  <a:pt x="3" y="9"/>
                </a:cubicBezTo>
                <a:cubicBezTo>
                  <a:pt x="3" y="14"/>
                  <a:pt x="5" y="18"/>
                  <a:pt x="9" y="20"/>
                </a:cubicBezTo>
                <a:cubicBezTo>
                  <a:pt x="6" y="20"/>
                  <a:pt x="4" y="19"/>
                  <a:pt x="3" y="18"/>
                </a:cubicBezTo>
                <a:cubicBezTo>
                  <a:pt x="3" y="18"/>
                  <a:pt x="3" y="18"/>
                  <a:pt x="3" y="18"/>
                </a:cubicBezTo>
                <a:cubicBezTo>
                  <a:pt x="3" y="25"/>
                  <a:pt x="7" y="30"/>
                  <a:pt x="13" y="31"/>
                </a:cubicBezTo>
                <a:cubicBezTo>
                  <a:pt x="12" y="32"/>
                  <a:pt x="11" y="32"/>
                  <a:pt x="10" y="32"/>
                </a:cubicBezTo>
                <a:cubicBezTo>
                  <a:pt x="9" y="32"/>
                  <a:pt x="8" y="32"/>
                  <a:pt x="7" y="32"/>
                </a:cubicBezTo>
                <a:cubicBezTo>
                  <a:pt x="9" y="37"/>
                  <a:pt x="14" y="41"/>
                  <a:pt x="19" y="41"/>
                </a:cubicBezTo>
                <a:cubicBezTo>
                  <a:pt x="15" y="44"/>
                  <a:pt x="9" y="46"/>
                  <a:pt x="3" y="46"/>
                </a:cubicBezTo>
                <a:cubicBezTo>
                  <a:pt x="2" y="46"/>
                  <a:pt x="1" y="46"/>
                  <a:pt x="0" y="46"/>
                </a:cubicBezTo>
                <a:cubicBezTo>
                  <a:pt x="6" y="50"/>
                  <a:pt x="13" y="52"/>
                  <a:pt x="20" y="52"/>
                </a:cubicBezTo>
                <a:cubicBezTo>
                  <a:pt x="44" y="52"/>
                  <a:pt x="57" y="32"/>
                  <a:pt x="57" y="15"/>
                </a:cubicBezTo>
                <a:cubicBezTo>
                  <a:pt x="57" y="13"/>
                  <a:pt x="57" y="13"/>
                  <a:pt x="57" y="13"/>
                </a:cubicBezTo>
                <a:cubicBezTo>
                  <a:pt x="60" y="11"/>
                  <a:pt x="62" y="9"/>
                  <a:pt x="64" y="6"/>
                </a:cubicBezTo>
                <a:close/>
              </a:path>
            </a:pathLst>
          </a:custGeom>
          <a:solidFill>
            <a:srgbClr val="32CCFE"/>
          </a:solidFill>
          <a:ln>
            <a:noFill/>
          </a:ln>
        </p:spPr>
        <p:txBody>
          <a:bodyPr vert="horz" wrap="square" lIns="91440" tIns="45720" rIns="91440" bIns="0" numCol="1" anchor="t" anchorCtr="0" compatLnSpc="1">
            <a:prstTxWarp prst="textNoShape">
              <a:avLst/>
            </a:prstTxWarp>
          </a:bodyPr>
          <a:lstStyle/>
          <a:p>
            <a:endParaRPr lang="fr-FR">
              <a:solidFill>
                <a:srgbClr val="383934"/>
              </a:solidFill>
            </a:endParaRPr>
          </a:p>
        </p:txBody>
      </p:sp>
      <p:sp>
        <p:nvSpPr>
          <p:cNvPr id="44" name="Freeform 13">
            <a:hlinkClick r:id="rId4"/>
          </p:cNvPr>
          <p:cNvSpPr>
            <a:spLocks noChangeAspect="1" noEditPoints="1"/>
          </p:cNvSpPr>
          <p:nvPr userDrawn="1"/>
        </p:nvSpPr>
        <p:spPr bwMode="auto">
          <a:xfrm>
            <a:off x="7168648" y="5999125"/>
            <a:ext cx="323965" cy="309600"/>
          </a:xfrm>
          <a:custGeom>
            <a:avLst/>
            <a:gdLst>
              <a:gd name="T0" fmla="*/ 360 w 360"/>
              <a:gd name="T1" fmla="*/ 211 h 344"/>
              <a:gd name="T2" fmla="*/ 360 w 360"/>
              <a:gd name="T3" fmla="*/ 344 h 344"/>
              <a:gd name="T4" fmla="*/ 283 w 360"/>
              <a:gd name="T5" fmla="*/ 344 h 344"/>
              <a:gd name="T6" fmla="*/ 283 w 360"/>
              <a:gd name="T7" fmla="*/ 220 h 344"/>
              <a:gd name="T8" fmla="*/ 244 w 360"/>
              <a:gd name="T9" fmla="*/ 167 h 344"/>
              <a:gd name="T10" fmla="*/ 204 w 360"/>
              <a:gd name="T11" fmla="*/ 196 h 344"/>
              <a:gd name="T12" fmla="*/ 202 w 360"/>
              <a:gd name="T13" fmla="*/ 214 h 344"/>
              <a:gd name="T14" fmla="*/ 202 w 360"/>
              <a:gd name="T15" fmla="*/ 344 h 344"/>
              <a:gd name="T16" fmla="*/ 124 w 360"/>
              <a:gd name="T17" fmla="*/ 344 h 344"/>
              <a:gd name="T18" fmla="*/ 124 w 360"/>
              <a:gd name="T19" fmla="*/ 112 h 344"/>
              <a:gd name="T20" fmla="*/ 202 w 360"/>
              <a:gd name="T21" fmla="*/ 112 h 344"/>
              <a:gd name="T22" fmla="*/ 202 w 360"/>
              <a:gd name="T23" fmla="*/ 145 h 344"/>
              <a:gd name="T24" fmla="*/ 201 w 360"/>
              <a:gd name="T25" fmla="*/ 146 h 344"/>
              <a:gd name="T26" fmla="*/ 202 w 360"/>
              <a:gd name="T27" fmla="*/ 146 h 344"/>
              <a:gd name="T28" fmla="*/ 202 w 360"/>
              <a:gd name="T29" fmla="*/ 145 h 344"/>
              <a:gd name="T30" fmla="*/ 271 w 360"/>
              <a:gd name="T31" fmla="*/ 106 h 344"/>
              <a:gd name="T32" fmla="*/ 360 w 360"/>
              <a:gd name="T33" fmla="*/ 211 h 344"/>
              <a:gd name="T34" fmla="*/ 44 w 360"/>
              <a:gd name="T35" fmla="*/ 0 h 344"/>
              <a:gd name="T36" fmla="*/ 0 w 360"/>
              <a:gd name="T37" fmla="*/ 40 h 344"/>
              <a:gd name="T38" fmla="*/ 43 w 360"/>
              <a:gd name="T39" fmla="*/ 80 h 344"/>
              <a:gd name="T40" fmla="*/ 43 w 360"/>
              <a:gd name="T41" fmla="*/ 80 h 344"/>
              <a:gd name="T42" fmla="*/ 87 w 360"/>
              <a:gd name="T43" fmla="*/ 40 h 344"/>
              <a:gd name="T44" fmla="*/ 44 w 360"/>
              <a:gd name="T45" fmla="*/ 0 h 344"/>
              <a:gd name="T46" fmla="*/ 5 w 360"/>
              <a:gd name="T47" fmla="*/ 344 h 344"/>
              <a:gd name="T48" fmla="*/ 82 w 360"/>
              <a:gd name="T49" fmla="*/ 344 h 344"/>
              <a:gd name="T50" fmla="*/ 82 w 360"/>
              <a:gd name="T51" fmla="*/ 112 h 344"/>
              <a:gd name="T52" fmla="*/ 5 w 360"/>
              <a:gd name="T53" fmla="*/ 112 h 344"/>
              <a:gd name="T54" fmla="*/ 5 w 360"/>
              <a:gd name="T55"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344">
                <a:moveTo>
                  <a:pt x="360" y="211"/>
                </a:moveTo>
                <a:cubicBezTo>
                  <a:pt x="360" y="344"/>
                  <a:pt x="360" y="344"/>
                  <a:pt x="360" y="344"/>
                </a:cubicBezTo>
                <a:cubicBezTo>
                  <a:pt x="283" y="344"/>
                  <a:pt x="283" y="344"/>
                  <a:pt x="283" y="344"/>
                </a:cubicBezTo>
                <a:cubicBezTo>
                  <a:pt x="283" y="220"/>
                  <a:pt x="283" y="220"/>
                  <a:pt x="283" y="220"/>
                </a:cubicBezTo>
                <a:cubicBezTo>
                  <a:pt x="283" y="189"/>
                  <a:pt x="272" y="167"/>
                  <a:pt x="244" y="167"/>
                </a:cubicBezTo>
                <a:cubicBezTo>
                  <a:pt x="222" y="167"/>
                  <a:pt x="210" y="182"/>
                  <a:pt x="204" y="196"/>
                </a:cubicBezTo>
                <a:cubicBezTo>
                  <a:pt x="202" y="201"/>
                  <a:pt x="202" y="207"/>
                  <a:pt x="202" y="214"/>
                </a:cubicBezTo>
                <a:cubicBezTo>
                  <a:pt x="202" y="344"/>
                  <a:pt x="202" y="344"/>
                  <a:pt x="202" y="344"/>
                </a:cubicBezTo>
                <a:cubicBezTo>
                  <a:pt x="124" y="344"/>
                  <a:pt x="124" y="344"/>
                  <a:pt x="124" y="344"/>
                </a:cubicBezTo>
                <a:cubicBezTo>
                  <a:pt x="124" y="344"/>
                  <a:pt x="125" y="134"/>
                  <a:pt x="124" y="112"/>
                </a:cubicBezTo>
                <a:cubicBezTo>
                  <a:pt x="202" y="112"/>
                  <a:pt x="202" y="112"/>
                  <a:pt x="202" y="112"/>
                </a:cubicBezTo>
                <a:cubicBezTo>
                  <a:pt x="202" y="145"/>
                  <a:pt x="202" y="145"/>
                  <a:pt x="202" y="145"/>
                </a:cubicBezTo>
                <a:cubicBezTo>
                  <a:pt x="201" y="145"/>
                  <a:pt x="201" y="145"/>
                  <a:pt x="201" y="146"/>
                </a:cubicBezTo>
                <a:cubicBezTo>
                  <a:pt x="202" y="146"/>
                  <a:pt x="202" y="146"/>
                  <a:pt x="202" y="146"/>
                </a:cubicBezTo>
                <a:cubicBezTo>
                  <a:pt x="202" y="145"/>
                  <a:pt x="202" y="145"/>
                  <a:pt x="202" y="145"/>
                </a:cubicBezTo>
                <a:cubicBezTo>
                  <a:pt x="212" y="129"/>
                  <a:pt x="230" y="106"/>
                  <a:pt x="271" y="106"/>
                </a:cubicBezTo>
                <a:cubicBezTo>
                  <a:pt x="322" y="106"/>
                  <a:pt x="360" y="140"/>
                  <a:pt x="360" y="211"/>
                </a:cubicBezTo>
                <a:close/>
                <a:moveTo>
                  <a:pt x="44" y="0"/>
                </a:moveTo>
                <a:cubicBezTo>
                  <a:pt x="17" y="0"/>
                  <a:pt x="0" y="17"/>
                  <a:pt x="0" y="40"/>
                </a:cubicBezTo>
                <a:cubicBezTo>
                  <a:pt x="0" y="62"/>
                  <a:pt x="17" y="80"/>
                  <a:pt x="43" y="80"/>
                </a:cubicBezTo>
                <a:cubicBezTo>
                  <a:pt x="43" y="80"/>
                  <a:pt x="43" y="80"/>
                  <a:pt x="43" y="80"/>
                </a:cubicBezTo>
                <a:cubicBezTo>
                  <a:pt x="70" y="80"/>
                  <a:pt x="87" y="62"/>
                  <a:pt x="87" y="40"/>
                </a:cubicBezTo>
                <a:cubicBezTo>
                  <a:pt x="86" y="17"/>
                  <a:pt x="70" y="0"/>
                  <a:pt x="44" y="0"/>
                </a:cubicBezTo>
                <a:close/>
                <a:moveTo>
                  <a:pt x="5" y="344"/>
                </a:moveTo>
                <a:cubicBezTo>
                  <a:pt x="82" y="344"/>
                  <a:pt x="82" y="344"/>
                  <a:pt x="82" y="344"/>
                </a:cubicBezTo>
                <a:cubicBezTo>
                  <a:pt x="82" y="112"/>
                  <a:pt x="82" y="112"/>
                  <a:pt x="82" y="112"/>
                </a:cubicBezTo>
                <a:cubicBezTo>
                  <a:pt x="5" y="112"/>
                  <a:pt x="5" y="112"/>
                  <a:pt x="5" y="112"/>
                </a:cubicBezTo>
                <a:lnTo>
                  <a:pt x="5" y="344"/>
                </a:lnTo>
                <a:close/>
              </a:path>
            </a:pathLst>
          </a:custGeom>
          <a:solidFill>
            <a:srgbClr val="1D87BD"/>
          </a:solidFill>
          <a:ln>
            <a:noFill/>
          </a:ln>
        </p:spPr>
        <p:txBody>
          <a:bodyPr vert="horz" wrap="square" lIns="91440" tIns="45720" rIns="91440" bIns="0" numCol="1" anchor="t" anchorCtr="0" compatLnSpc="1">
            <a:prstTxWarp prst="textNoShape">
              <a:avLst/>
            </a:prstTxWarp>
          </a:bodyPr>
          <a:lstStyle/>
          <a:p>
            <a:endParaRPr lang="fr-FR">
              <a:solidFill>
                <a:srgbClr val="383934"/>
              </a:solidFill>
            </a:endParaRPr>
          </a:p>
        </p:txBody>
      </p:sp>
      <p:sp>
        <p:nvSpPr>
          <p:cNvPr id="55" name="Text Placeholder 13"/>
          <p:cNvSpPr>
            <a:spLocks noGrp="1"/>
          </p:cNvSpPr>
          <p:nvPr>
            <p:ph type="body" sz="quarter" idx="71" hasCustomPrompt="1"/>
          </p:nvPr>
        </p:nvSpPr>
        <p:spPr>
          <a:xfrm>
            <a:off x="904356" y="2339293"/>
            <a:ext cx="4680000" cy="192393"/>
          </a:xfrm>
          <a:prstGeom prst="rect">
            <a:avLst/>
          </a:prstGeom>
        </p:spPr>
        <p:txBody>
          <a:bodyPr wrap="square" t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kern="1200" baseline="0" dirty="0" smtClean="0">
                <a:solidFill>
                  <a:schemeClr val="tx1"/>
                </a:solidFill>
                <a:latin typeface="Arial" panose="020B0604020202020204" pitchFamily="34" charset="0"/>
                <a:ea typeface="+mn-ea"/>
                <a:cs typeface="+mn-cs"/>
              </a:defRPr>
            </a:lvl1pPr>
          </a:lstStyle>
          <a:p>
            <a:pPr lvl="0"/>
            <a:r>
              <a:rPr lang="fr-FR" dirty="0"/>
              <a:t>Mob. : +33(0)6 00 00 00 00</a:t>
            </a:r>
          </a:p>
        </p:txBody>
      </p:sp>
      <p:sp>
        <p:nvSpPr>
          <p:cNvPr id="59" name="Text Placeholder 13"/>
          <p:cNvSpPr>
            <a:spLocks noGrp="1"/>
          </p:cNvSpPr>
          <p:nvPr>
            <p:ph type="body" sz="quarter" idx="72" hasCustomPrompt="1"/>
          </p:nvPr>
        </p:nvSpPr>
        <p:spPr>
          <a:xfrm>
            <a:off x="904356" y="3625564"/>
            <a:ext cx="4680000" cy="192393"/>
          </a:xfrm>
          <a:prstGeom prst="rect">
            <a:avLst/>
          </a:prstGeom>
        </p:spPr>
        <p:txBody>
          <a:bodyPr wrap="square" t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kern="1200" baseline="0" dirty="0" smtClean="0">
                <a:solidFill>
                  <a:schemeClr val="tx1"/>
                </a:solidFill>
                <a:latin typeface="Arial" panose="020B0604020202020204" pitchFamily="34" charset="0"/>
                <a:ea typeface="+mn-ea"/>
                <a:cs typeface="+mn-cs"/>
              </a:defRPr>
            </a:lvl1pPr>
          </a:lstStyle>
          <a:p>
            <a:pPr lvl="0"/>
            <a:r>
              <a:rPr lang="fr-FR" dirty="0"/>
              <a:t>mail@eurogroupconsulting.fr</a:t>
            </a:r>
          </a:p>
        </p:txBody>
      </p:sp>
      <p:sp>
        <p:nvSpPr>
          <p:cNvPr id="60" name="Text Placeholder 13"/>
          <p:cNvSpPr>
            <a:spLocks noGrp="1"/>
          </p:cNvSpPr>
          <p:nvPr>
            <p:ph type="body" sz="quarter" idx="73" hasCustomPrompt="1"/>
          </p:nvPr>
        </p:nvSpPr>
        <p:spPr>
          <a:xfrm>
            <a:off x="904356" y="3844052"/>
            <a:ext cx="4680000" cy="192393"/>
          </a:xfrm>
          <a:prstGeom prst="rect">
            <a:avLst/>
          </a:prstGeom>
        </p:spPr>
        <p:txBody>
          <a:bodyPr wrap="square" t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kern="1200" baseline="0" dirty="0" smtClean="0">
                <a:solidFill>
                  <a:schemeClr val="tx1"/>
                </a:solidFill>
                <a:latin typeface="Arial" panose="020B0604020202020204" pitchFamily="34" charset="0"/>
                <a:ea typeface="+mn-ea"/>
                <a:cs typeface="+mn-cs"/>
              </a:defRPr>
            </a:lvl1pPr>
          </a:lstStyle>
          <a:p>
            <a:pPr lvl="0"/>
            <a:r>
              <a:rPr lang="fr-FR" dirty="0"/>
              <a:t>Mob. : +33(0)6 00 00 00 00</a:t>
            </a:r>
          </a:p>
        </p:txBody>
      </p:sp>
      <p:sp>
        <p:nvSpPr>
          <p:cNvPr id="46" name="Rectangle 45"/>
          <p:cNvSpPr/>
          <p:nvPr userDrawn="1"/>
        </p:nvSpPr>
        <p:spPr>
          <a:xfrm>
            <a:off x="7785955" y="4307576"/>
            <a:ext cx="1573090" cy="830997"/>
          </a:xfrm>
          <a:prstGeom prst="rect">
            <a:avLst/>
          </a:prstGeom>
        </p:spPr>
        <p:txBody>
          <a:bodyPr wrap="square">
            <a:spAutoFit/>
          </a:bodyPr>
          <a:lstStyle/>
          <a:p>
            <a:pPr defTabSz="521437">
              <a:spcBef>
                <a:spcPct val="50000"/>
              </a:spcBef>
            </a:pPr>
            <a:r>
              <a:rPr lang="fr-FR" sz="800" dirty="0">
                <a:solidFill>
                  <a:srgbClr val="B20E10"/>
                </a:solidFill>
                <a:cs typeface="Arial" panose="020B0604020202020204" pitchFamily="34" charset="0"/>
              </a:rPr>
              <a:t>EUROGROUP CONSULTING </a:t>
            </a:r>
            <a:r>
              <a:rPr lang="fr-FR" sz="800" dirty="0">
                <a:solidFill>
                  <a:srgbClr val="383934"/>
                </a:solidFill>
                <a:cs typeface="Arial" panose="020B0604020202020204" pitchFamily="34" charset="0"/>
              </a:rPr>
              <a:t>est membre fondateur de </a:t>
            </a:r>
            <a:r>
              <a:rPr lang="fr-FR" sz="800" dirty="0" err="1">
                <a:solidFill>
                  <a:srgbClr val="B20E10"/>
                </a:solidFill>
                <a:cs typeface="Arial" panose="020B0604020202020204" pitchFamily="34" charset="0"/>
              </a:rPr>
              <a:t>NextContinent</a:t>
            </a:r>
            <a:r>
              <a:rPr lang="fr-FR" sz="800" dirty="0">
                <a:solidFill>
                  <a:srgbClr val="B20E10"/>
                </a:solidFill>
                <a:cs typeface="Arial" panose="020B0604020202020204" pitchFamily="34" charset="0"/>
              </a:rPr>
              <a:t>, un réseau international de cabinets de conseil, </a:t>
            </a:r>
            <a:r>
              <a:rPr lang="fr-FR" sz="800" dirty="0">
                <a:solidFill>
                  <a:srgbClr val="383934"/>
                </a:solidFill>
                <a:cs typeface="Arial" panose="020B0604020202020204" pitchFamily="34" charset="0"/>
              </a:rPr>
              <a:t>indépendant et d’essence européenne.</a:t>
            </a:r>
          </a:p>
        </p:txBody>
      </p:sp>
      <p:pic>
        <p:nvPicPr>
          <p:cNvPr id="47" name="Picture 4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80670" y="3590605"/>
            <a:ext cx="1653479" cy="646924"/>
          </a:xfrm>
          <a:prstGeom prst="rect">
            <a:avLst/>
          </a:prstGeom>
        </p:spPr>
      </p:pic>
      <p:sp>
        <p:nvSpPr>
          <p:cNvPr id="45"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 contacts</a:t>
            </a:r>
          </a:p>
        </p:txBody>
      </p:sp>
      <p:sp>
        <p:nvSpPr>
          <p:cNvPr id="3" name="Rectangle 2">
            <a:hlinkClick r:id="rId6"/>
          </p:cNvPr>
          <p:cNvSpPr/>
          <p:nvPr userDrawn="1"/>
        </p:nvSpPr>
        <p:spPr>
          <a:xfrm>
            <a:off x="3314700" y="6038821"/>
            <a:ext cx="3159037" cy="3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20E10"/>
              </a:solidFill>
            </a:endParaRPr>
          </a:p>
        </p:txBody>
      </p:sp>
      <p:grpSp>
        <p:nvGrpSpPr>
          <p:cNvPr id="48" name="Group 45"/>
          <p:cNvGrpSpPr/>
          <p:nvPr userDrawn="1"/>
        </p:nvGrpSpPr>
        <p:grpSpPr>
          <a:xfrm>
            <a:off x="344488" y="6560415"/>
            <a:ext cx="1345776" cy="216623"/>
            <a:chOff x="1667390" y="5261506"/>
            <a:chExt cx="2969477" cy="477982"/>
          </a:xfrm>
        </p:grpSpPr>
        <p:sp>
          <p:nvSpPr>
            <p:cNvPr id="49"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0"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51"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6"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7"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8"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9"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0"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1"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2"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3"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4"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5"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6"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7"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8"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9"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0"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1"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57"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58"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1E6352A5-D9DA-4247-B19A-2AA8D9618001}" type="datetime1">
              <a:rPr lang="fr-FR" smtClean="0">
                <a:solidFill>
                  <a:srgbClr val="383934"/>
                </a:solidFill>
              </a:rPr>
              <a:pPr/>
              <a:t>09/06/2017</a:t>
            </a:fld>
            <a:endParaRPr lang="fr-FR" dirty="0">
              <a:solidFill>
                <a:srgbClr val="383934"/>
              </a:solidFill>
            </a:endParaRPr>
          </a:p>
        </p:txBody>
      </p:sp>
      <p:sp>
        <p:nvSpPr>
          <p:cNvPr id="43"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3200018320"/>
      </p:ext>
    </p:extLst>
  </p:cSld>
  <p:clrMapOvr>
    <a:masterClrMapping/>
  </p:clrMapOvr>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V (Single)">
    <p:spTree>
      <p:nvGrpSpPr>
        <p:cNvPr id="1" name=""/>
        <p:cNvGrpSpPr/>
        <p:nvPr/>
      </p:nvGrpSpPr>
      <p:grpSpPr>
        <a:xfrm>
          <a:off x="0" y="0"/>
          <a:ext cx="0" cy="0"/>
          <a:chOff x="0" y="0"/>
          <a:chExt cx="0" cy="0"/>
        </a:xfrm>
      </p:grpSpPr>
      <p:sp>
        <p:nvSpPr>
          <p:cNvPr id="43" name="Text Placeholder 13"/>
          <p:cNvSpPr>
            <a:spLocks noGrp="1"/>
          </p:cNvSpPr>
          <p:nvPr>
            <p:ph type="body" sz="quarter" idx="51" hasCustomPrompt="1"/>
          </p:nvPr>
        </p:nvSpPr>
        <p:spPr>
          <a:xfrm>
            <a:off x="351906" y="1533108"/>
            <a:ext cx="2181166" cy="212366"/>
          </a:xfrm>
          <a:prstGeom prst="rect">
            <a:avLst/>
          </a:prstGeom>
        </p:spPr>
        <p:txBody>
          <a:bodyPr wrap="square" lIns="0"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Secteurs d’activité</a:t>
            </a:r>
          </a:p>
        </p:txBody>
      </p:sp>
      <p:sp>
        <p:nvSpPr>
          <p:cNvPr id="14" name="Text Placeholder 15"/>
          <p:cNvSpPr>
            <a:spLocks noGrp="1"/>
          </p:cNvSpPr>
          <p:nvPr>
            <p:ph type="body" sz="quarter" idx="39" hasCustomPrompt="1"/>
          </p:nvPr>
        </p:nvSpPr>
        <p:spPr>
          <a:xfrm>
            <a:off x="1644072" y="112513"/>
            <a:ext cx="5829877" cy="322444"/>
          </a:xfrm>
          <a:prstGeom prst="rect">
            <a:avLst/>
          </a:prstGeom>
        </p:spPr>
        <p:txBody>
          <a:bodyPr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Prénom - Nom</a:t>
            </a:r>
          </a:p>
        </p:txBody>
      </p:sp>
      <p:sp>
        <p:nvSpPr>
          <p:cNvPr id="34" name="Picture Placeholder 4"/>
          <p:cNvSpPr>
            <a:spLocks noGrp="1"/>
          </p:cNvSpPr>
          <p:nvPr>
            <p:ph type="pic" sz="quarter" idx="46" hasCustomPrompt="1"/>
          </p:nvPr>
        </p:nvSpPr>
        <p:spPr>
          <a:xfrm>
            <a:off x="351906" y="112513"/>
            <a:ext cx="1188000" cy="1344812"/>
          </a:xfrm>
          <a:prstGeom prst="rect">
            <a:avLst/>
          </a:prstGeom>
        </p:spPr>
        <p:txBody>
          <a:bodyPr/>
          <a:lstStyle>
            <a:lvl1pPr marL="0" indent="0">
              <a:buNone/>
              <a:defRPr sz="2000" b="1" spc="-150">
                <a:solidFill>
                  <a:schemeClr val="tx1">
                    <a:lumMod val="25000"/>
                    <a:lumOff val="75000"/>
                  </a:schemeClr>
                </a:solidFill>
                <a:latin typeface="+mj-lt"/>
              </a:defRPr>
            </a:lvl1pPr>
          </a:lstStyle>
          <a:p>
            <a:r>
              <a:rPr lang="fr-FR" dirty="0"/>
              <a:t>Ajoutez une image</a:t>
            </a:r>
          </a:p>
        </p:txBody>
      </p:sp>
      <p:sp>
        <p:nvSpPr>
          <p:cNvPr id="38" name="Text Placeholder 13"/>
          <p:cNvSpPr>
            <a:spLocks noGrp="1"/>
          </p:cNvSpPr>
          <p:nvPr>
            <p:ph type="body" sz="quarter" idx="45" hasCustomPrompt="1"/>
          </p:nvPr>
        </p:nvSpPr>
        <p:spPr>
          <a:xfrm>
            <a:off x="1644072" y="451572"/>
            <a:ext cx="3354621" cy="240066"/>
          </a:xfrm>
          <a:prstGeom prst="rect">
            <a:avLst/>
          </a:prstGeom>
        </p:spPr>
        <p:txBody>
          <a:bodyPr tIns="0" anchor="b">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4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Titre</a:t>
            </a:r>
          </a:p>
        </p:txBody>
      </p:sp>
      <p:sp>
        <p:nvSpPr>
          <p:cNvPr id="39" name="Text Placeholder 13"/>
          <p:cNvSpPr>
            <a:spLocks noGrp="1"/>
          </p:cNvSpPr>
          <p:nvPr>
            <p:ph type="body" sz="quarter" idx="49" hasCustomPrompt="1"/>
          </p:nvPr>
        </p:nvSpPr>
        <p:spPr>
          <a:xfrm>
            <a:off x="1644072" y="750937"/>
            <a:ext cx="5829877" cy="686919"/>
          </a:xfrm>
          <a:prstGeom prst="rect">
            <a:avLst/>
          </a:prstGeom>
        </p:spPr>
        <p:txBody>
          <a:bodyPr wrap="square" t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000" kern="1200" baseline="0" dirty="0" smtClean="0">
                <a:solidFill>
                  <a:schemeClr val="tx1"/>
                </a:solidFill>
                <a:latin typeface="Arial" panose="020B0604020202020204" pitchFamily="34" charset="0"/>
                <a:ea typeface="+mn-ea"/>
                <a:cs typeface="+mn-cs"/>
              </a:defRPr>
            </a:lvl1pPr>
          </a:lstStyle>
          <a:p>
            <a:pPr lvl="0"/>
            <a:r>
              <a:rPr lang="fr-FR" dirty="0"/>
              <a:t>Synthèse du profil (optionnel)</a:t>
            </a:r>
          </a:p>
        </p:txBody>
      </p:sp>
      <p:cxnSp>
        <p:nvCxnSpPr>
          <p:cNvPr id="8" name="Straight Connector 7"/>
          <p:cNvCxnSpPr/>
          <p:nvPr/>
        </p:nvCxnSpPr>
        <p:spPr>
          <a:xfrm>
            <a:off x="3368824" y="1519258"/>
            <a:ext cx="0" cy="4790062"/>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62" name="Text Placeholder 13"/>
          <p:cNvSpPr>
            <a:spLocks noGrp="1"/>
          </p:cNvSpPr>
          <p:nvPr>
            <p:ph type="body" sz="quarter" idx="67" hasCustomPrompt="1"/>
          </p:nvPr>
        </p:nvSpPr>
        <p:spPr>
          <a:xfrm>
            <a:off x="351906" y="3995932"/>
            <a:ext cx="2181166" cy="212366"/>
          </a:xfrm>
          <a:prstGeom prst="rect">
            <a:avLst/>
          </a:prstGeom>
        </p:spPr>
        <p:txBody>
          <a:bodyPr wrap="square" lIns="0"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Expériences professionnelles</a:t>
            </a:r>
          </a:p>
        </p:txBody>
      </p:sp>
      <p:sp>
        <p:nvSpPr>
          <p:cNvPr id="63" name="Text Placeholder 13"/>
          <p:cNvSpPr>
            <a:spLocks noGrp="1"/>
          </p:cNvSpPr>
          <p:nvPr>
            <p:ph type="body" sz="quarter" idx="68" hasCustomPrompt="1"/>
          </p:nvPr>
        </p:nvSpPr>
        <p:spPr>
          <a:xfrm>
            <a:off x="351906" y="5323649"/>
            <a:ext cx="2181166" cy="212366"/>
          </a:xfrm>
          <a:prstGeom prst="rect">
            <a:avLst/>
          </a:prstGeom>
        </p:spPr>
        <p:txBody>
          <a:bodyPr wrap="square" lIns="0"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Formation  / Certifications</a:t>
            </a:r>
          </a:p>
        </p:txBody>
      </p:sp>
      <p:sp>
        <p:nvSpPr>
          <p:cNvPr id="67" name="Text Placeholder 13"/>
          <p:cNvSpPr>
            <a:spLocks noGrp="1"/>
          </p:cNvSpPr>
          <p:nvPr>
            <p:ph type="body" sz="quarter" idx="72" hasCustomPrompt="1"/>
          </p:nvPr>
        </p:nvSpPr>
        <p:spPr>
          <a:xfrm>
            <a:off x="3622392" y="1813551"/>
            <a:ext cx="5939121" cy="200055"/>
          </a:xfrm>
          <a:prstGeom prst="rect">
            <a:avLst/>
          </a:prstGeom>
        </p:spPr>
        <p:txBody>
          <a:bodyPr wrap="square" lIns="0" tIns="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00" i="1" kern="1200" baseline="0" dirty="0" smtClean="0">
                <a:solidFill>
                  <a:schemeClr val="tx1"/>
                </a:solidFill>
                <a:latin typeface="Arial" panose="020B0604020202020204" pitchFamily="34" charset="0"/>
                <a:ea typeface="+mn-ea"/>
                <a:cs typeface="+mn-cs"/>
              </a:defRPr>
            </a:lvl1pPr>
          </a:lstStyle>
          <a:p>
            <a:pPr lvl="0"/>
            <a:r>
              <a:rPr lang="fr-FR" dirty="0"/>
              <a:t>Coller ici le tableau récapitulatif. Merci de retirer cette box, présente uniquement à titre informative</a:t>
            </a:r>
          </a:p>
        </p:txBody>
      </p:sp>
      <p:sp>
        <p:nvSpPr>
          <p:cNvPr id="69" name="Text Placeholder 13"/>
          <p:cNvSpPr>
            <a:spLocks noGrp="1"/>
          </p:cNvSpPr>
          <p:nvPr>
            <p:ph type="body" sz="quarter" idx="74" hasCustomPrompt="1"/>
          </p:nvPr>
        </p:nvSpPr>
        <p:spPr>
          <a:xfrm>
            <a:off x="351906" y="2703135"/>
            <a:ext cx="2181166" cy="212366"/>
          </a:xfrm>
          <a:prstGeom prst="rect">
            <a:avLst/>
          </a:prstGeom>
        </p:spPr>
        <p:txBody>
          <a:bodyPr wrap="square" lIns="0"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Compétences</a:t>
            </a:r>
          </a:p>
        </p:txBody>
      </p:sp>
      <p:sp>
        <p:nvSpPr>
          <p:cNvPr id="70" name="Text Placeholder 13"/>
          <p:cNvSpPr>
            <a:spLocks noGrp="1"/>
          </p:cNvSpPr>
          <p:nvPr>
            <p:ph type="body" sz="quarter" idx="75" hasCustomPrompt="1"/>
          </p:nvPr>
        </p:nvSpPr>
        <p:spPr>
          <a:xfrm>
            <a:off x="3622390" y="1533108"/>
            <a:ext cx="2181166" cy="212366"/>
          </a:xfrm>
          <a:prstGeom prst="rect">
            <a:avLst/>
          </a:prstGeom>
        </p:spPr>
        <p:txBody>
          <a:bodyPr wrap="square" lIns="0"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Références pertinentes</a:t>
            </a:r>
          </a:p>
        </p:txBody>
      </p:sp>
      <p:cxnSp>
        <p:nvCxnSpPr>
          <p:cNvPr id="71" name="Straight Connector 70"/>
          <p:cNvCxnSpPr/>
          <p:nvPr userDrawn="1"/>
        </p:nvCxnSpPr>
        <p:spPr>
          <a:xfrm>
            <a:off x="7560175" y="750937"/>
            <a:ext cx="0" cy="6991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7803665" y="621627"/>
            <a:ext cx="2102335" cy="307777"/>
          </a:xfrm>
          <a:prstGeom prst="rect">
            <a:avLst/>
          </a:prstGeom>
          <a:noFill/>
        </p:spPr>
        <p:txBody>
          <a:bodyPr wrap="square" rtlCol="0">
            <a:spAutoFit/>
          </a:bodyPr>
          <a:lstStyle/>
          <a:p>
            <a:r>
              <a:rPr lang="fr-FR" sz="1400" i="1" kern="3000" spc="-50" dirty="0">
                <a:solidFill>
                  <a:srgbClr val="B20E10"/>
                </a:solidFill>
                <a:latin typeface="Georgia" panose="02040502050405020303" pitchFamily="18" charset="0"/>
                <a:cs typeface="Arial" pitchFamily="34" charset="0"/>
              </a:rPr>
              <a:t>Langues</a:t>
            </a:r>
          </a:p>
        </p:txBody>
      </p:sp>
      <p:pic>
        <p:nvPicPr>
          <p:cNvPr id="73" name="Picture 4" descr="http://mitja.fr/IMAGES/drapeau_francais.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10129" y="997341"/>
            <a:ext cx="304800" cy="174625"/>
          </a:xfrm>
          <a:prstGeom prst="rect">
            <a:avLst/>
          </a:prstGeom>
          <a:noFill/>
          <a:extLst/>
        </p:spPr>
      </p:pic>
      <p:sp>
        <p:nvSpPr>
          <p:cNvPr id="10" name="Picture Placeholder 9"/>
          <p:cNvSpPr>
            <a:spLocks noGrp="1"/>
          </p:cNvSpPr>
          <p:nvPr>
            <p:ph type="pic" sz="quarter" idx="76" hasCustomPrompt="1"/>
          </p:nvPr>
        </p:nvSpPr>
        <p:spPr>
          <a:xfrm>
            <a:off x="8265368" y="997340"/>
            <a:ext cx="304800" cy="174625"/>
          </a:xfrm>
          <a:prstGeom prst="rect">
            <a:avLst/>
          </a:prstGeom>
        </p:spPr>
        <p:txBody>
          <a:bodyPr/>
          <a:lstStyle>
            <a:lvl1pPr marL="0" indent="0">
              <a:buNone/>
              <a:defRPr sz="200"/>
            </a:lvl1pPr>
          </a:lstStyle>
          <a:p>
            <a:r>
              <a:rPr lang="fr-FR" dirty="0"/>
              <a:t>Drapeau</a:t>
            </a:r>
          </a:p>
        </p:txBody>
      </p:sp>
      <p:sp>
        <p:nvSpPr>
          <p:cNvPr id="74" name="Picture Placeholder 9"/>
          <p:cNvSpPr>
            <a:spLocks noGrp="1"/>
          </p:cNvSpPr>
          <p:nvPr>
            <p:ph type="pic" sz="quarter" idx="77" hasCustomPrompt="1"/>
          </p:nvPr>
        </p:nvSpPr>
        <p:spPr>
          <a:xfrm>
            <a:off x="7910129" y="1263231"/>
            <a:ext cx="304800" cy="174625"/>
          </a:xfrm>
          <a:prstGeom prst="rect">
            <a:avLst/>
          </a:prstGeom>
        </p:spPr>
        <p:txBody>
          <a:bodyPr/>
          <a:lstStyle>
            <a:lvl1pPr marL="0" indent="0">
              <a:buNone/>
              <a:defRPr sz="200"/>
            </a:lvl1pPr>
          </a:lstStyle>
          <a:p>
            <a:r>
              <a:rPr lang="fr-FR" dirty="0"/>
              <a:t>Drapeau</a:t>
            </a:r>
          </a:p>
        </p:txBody>
      </p:sp>
      <p:sp>
        <p:nvSpPr>
          <p:cNvPr id="75" name="Picture Placeholder 9"/>
          <p:cNvSpPr>
            <a:spLocks noGrp="1"/>
          </p:cNvSpPr>
          <p:nvPr>
            <p:ph type="pic" sz="quarter" idx="78" hasCustomPrompt="1"/>
          </p:nvPr>
        </p:nvSpPr>
        <p:spPr>
          <a:xfrm>
            <a:off x="8265368" y="1263231"/>
            <a:ext cx="304800" cy="174625"/>
          </a:xfrm>
          <a:prstGeom prst="rect">
            <a:avLst/>
          </a:prstGeom>
        </p:spPr>
        <p:txBody>
          <a:bodyPr/>
          <a:lstStyle>
            <a:lvl1pPr marL="0" indent="0">
              <a:buNone/>
              <a:defRPr sz="200"/>
            </a:lvl1pPr>
          </a:lstStyle>
          <a:p>
            <a:r>
              <a:rPr lang="fr-FR" dirty="0"/>
              <a:t>Drapeau</a:t>
            </a:r>
          </a:p>
        </p:txBody>
      </p:sp>
      <p:sp>
        <p:nvSpPr>
          <p:cNvPr id="5" name="Espace réservé du texte 4"/>
          <p:cNvSpPr>
            <a:spLocks noGrp="1"/>
          </p:cNvSpPr>
          <p:nvPr>
            <p:ph type="body" sz="quarter" idx="87"/>
          </p:nvPr>
        </p:nvSpPr>
        <p:spPr>
          <a:xfrm>
            <a:off x="353007" y="1695450"/>
            <a:ext cx="2762250" cy="819150"/>
          </a:xfrm>
        </p:spPr>
        <p:txBody>
          <a:bodyPr lIns="0">
            <a:noAutofit/>
          </a:bodyPr>
          <a:lstStyle>
            <a:lvl1pPr marL="171450" indent="-171450">
              <a:spcBef>
                <a:spcPts val="0"/>
              </a:spcBef>
              <a:buFont typeface="Arial" panose="020B0604020202020204" pitchFamily="34" charset="0"/>
              <a:buChar char="•"/>
              <a:defRPr sz="1050">
                <a:solidFill>
                  <a:schemeClr val="tx1"/>
                </a:solidFill>
              </a:defRPr>
            </a:lvl1pPr>
            <a:lvl2pPr marL="269875" indent="-95250">
              <a:spcBef>
                <a:spcPts val="0"/>
              </a:spcBef>
              <a:buFont typeface="Courier New" panose="02070309020205020404" pitchFamily="49" charset="0"/>
              <a:buChar char="o"/>
              <a:defRPr sz="1000"/>
            </a:lvl2pPr>
            <a:lvl3pPr marL="450850" indent="-88900">
              <a:buFont typeface="Wingdings" panose="05000000000000000000" pitchFamily="2" charset="2"/>
              <a:buChar char="§"/>
              <a:defRPr sz="700"/>
            </a:lvl3pPr>
            <a:lvl4pPr>
              <a:defRPr sz="500"/>
            </a:lvl4pPr>
            <a:lvl5pPr>
              <a:defRPr sz="400"/>
            </a:lvl5pPr>
          </a:lstStyle>
          <a:p>
            <a:pPr lvl="0"/>
            <a:r>
              <a:rPr lang="fr-FR"/>
              <a:t>Modifiez les styles du texte du masque</a:t>
            </a:r>
          </a:p>
          <a:p>
            <a:pPr lvl="1"/>
            <a:r>
              <a:rPr lang="fr-FR"/>
              <a:t>Deuxième niveau</a:t>
            </a:r>
          </a:p>
          <a:p>
            <a:pPr lvl="2"/>
            <a:r>
              <a:rPr lang="fr-FR"/>
              <a:t>Troisième niveau</a:t>
            </a:r>
          </a:p>
        </p:txBody>
      </p:sp>
      <p:grpSp>
        <p:nvGrpSpPr>
          <p:cNvPr id="68" name="Group 45"/>
          <p:cNvGrpSpPr/>
          <p:nvPr userDrawn="1"/>
        </p:nvGrpSpPr>
        <p:grpSpPr>
          <a:xfrm>
            <a:off x="344488" y="6560415"/>
            <a:ext cx="1345776" cy="216623"/>
            <a:chOff x="1667390" y="5261506"/>
            <a:chExt cx="2969477" cy="477982"/>
          </a:xfrm>
        </p:grpSpPr>
        <p:sp>
          <p:nvSpPr>
            <p:cNvPr id="72"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6"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7"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8"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79"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0"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1"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2"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3"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4"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5"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6"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7"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8"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89"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0"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1"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2"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3"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46"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47"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569EB340-B7E1-449D-9A7A-52FDDCFB526C}" type="datetime1">
              <a:rPr lang="fr-FR" smtClean="0">
                <a:solidFill>
                  <a:srgbClr val="383934"/>
                </a:solidFill>
              </a:rPr>
              <a:pPr/>
              <a:t>09/06/2017</a:t>
            </a:fld>
            <a:endParaRPr lang="fr-FR" dirty="0">
              <a:solidFill>
                <a:srgbClr val="383934"/>
              </a:solidFill>
            </a:endParaRPr>
          </a:p>
        </p:txBody>
      </p:sp>
      <p:sp>
        <p:nvSpPr>
          <p:cNvPr id="49" name="Espace réservé du texte 4"/>
          <p:cNvSpPr>
            <a:spLocks noGrp="1"/>
          </p:cNvSpPr>
          <p:nvPr>
            <p:ph type="body" sz="quarter" idx="88"/>
          </p:nvPr>
        </p:nvSpPr>
        <p:spPr>
          <a:xfrm>
            <a:off x="353007" y="2860825"/>
            <a:ext cx="2762250" cy="819150"/>
          </a:xfrm>
        </p:spPr>
        <p:txBody>
          <a:bodyPr lIns="0">
            <a:noAutofit/>
          </a:bodyPr>
          <a:lstStyle>
            <a:lvl1pPr marL="171450" indent="-171450">
              <a:spcBef>
                <a:spcPts val="0"/>
              </a:spcBef>
              <a:buFont typeface="Arial" panose="020B0604020202020204" pitchFamily="34" charset="0"/>
              <a:buChar char="•"/>
              <a:defRPr sz="1050">
                <a:solidFill>
                  <a:schemeClr val="tx1"/>
                </a:solidFill>
              </a:defRPr>
            </a:lvl1pPr>
            <a:lvl2pPr marL="269875" indent="-95250">
              <a:spcBef>
                <a:spcPts val="0"/>
              </a:spcBef>
              <a:buFont typeface="Courier New" panose="02070309020205020404" pitchFamily="49" charset="0"/>
              <a:buChar char="o"/>
              <a:defRPr sz="1000"/>
            </a:lvl2pPr>
            <a:lvl3pPr marL="450850" indent="-88900">
              <a:buFont typeface="Wingdings" panose="05000000000000000000" pitchFamily="2" charset="2"/>
              <a:buChar char="§"/>
              <a:defRPr sz="700"/>
            </a:lvl3pPr>
            <a:lvl4pPr>
              <a:defRPr sz="500"/>
            </a:lvl4pPr>
            <a:lvl5pPr>
              <a:defRPr sz="400"/>
            </a:lvl5pPr>
          </a:lstStyle>
          <a:p>
            <a:pPr lvl="0"/>
            <a:r>
              <a:rPr lang="fr-FR"/>
              <a:t>Modifiez les styles du texte du masque</a:t>
            </a:r>
          </a:p>
          <a:p>
            <a:pPr lvl="1"/>
            <a:r>
              <a:rPr lang="fr-FR"/>
              <a:t>Deuxième niveau</a:t>
            </a:r>
          </a:p>
          <a:p>
            <a:pPr lvl="2"/>
            <a:r>
              <a:rPr lang="fr-FR"/>
              <a:t>Troisième niveau</a:t>
            </a:r>
          </a:p>
        </p:txBody>
      </p:sp>
      <p:sp>
        <p:nvSpPr>
          <p:cNvPr id="50" name="Espace réservé du texte 4"/>
          <p:cNvSpPr>
            <a:spLocks noGrp="1"/>
          </p:cNvSpPr>
          <p:nvPr>
            <p:ph type="body" sz="quarter" idx="89"/>
          </p:nvPr>
        </p:nvSpPr>
        <p:spPr>
          <a:xfrm>
            <a:off x="353007" y="4160070"/>
            <a:ext cx="2762250" cy="819150"/>
          </a:xfrm>
        </p:spPr>
        <p:txBody>
          <a:bodyPr lIns="0">
            <a:noAutofit/>
          </a:bodyPr>
          <a:lstStyle>
            <a:lvl1pPr marL="171450" indent="-171450">
              <a:spcBef>
                <a:spcPts val="0"/>
              </a:spcBef>
              <a:buFont typeface="Arial" panose="020B0604020202020204" pitchFamily="34" charset="0"/>
              <a:buChar char="•"/>
              <a:defRPr sz="1050">
                <a:solidFill>
                  <a:schemeClr val="tx1"/>
                </a:solidFill>
              </a:defRPr>
            </a:lvl1pPr>
            <a:lvl2pPr marL="269875" indent="-95250">
              <a:spcBef>
                <a:spcPts val="0"/>
              </a:spcBef>
              <a:buFont typeface="Courier New" panose="02070309020205020404" pitchFamily="49" charset="0"/>
              <a:buChar char="o"/>
              <a:defRPr sz="1000"/>
            </a:lvl2pPr>
            <a:lvl3pPr marL="450850" indent="-88900">
              <a:buFont typeface="Wingdings" panose="05000000000000000000" pitchFamily="2" charset="2"/>
              <a:buChar char="§"/>
              <a:defRPr sz="700"/>
            </a:lvl3pPr>
            <a:lvl4pPr>
              <a:defRPr sz="500"/>
            </a:lvl4pPr>
            <a:lvl5pPr>
              <a:defRPr sz="400"/>
            </a:lvl5pPr>
          </a:lstStyle>
          <a:p>
            <a:pPr lvl="0"/>
            <a:r>
              <a:rPr lang="fr-FR"/>
              <a:t>Modifiez les styles du texte du masque</a:t>
            </a:r>
          </a:p>
          <a:p>
            <a:pPr lvl="1"/>
            <a:r>
              <a:rPr lang="fr-FR"/>
              <a:t>Deuxième niveau</a:t>
            </a:r>
          </a:p>
          <a:p>
            <a:pPr lvl="2"/>
            <a:r>
              <a:rPr lang="fr-FR"/>
              <a:t>Troisième niveau</a:t>
            </a:r>
          </a:p>
        </p:txBody>
      </p:sp>
      <p:sp>
        <p:nvSpPr>
          <p:cNvPr id="51" name="Espace réservé du texte 4"/>
          <p:cNvSpPr>
            <a:spLocks noGrp="1"/>
          </p:cNvSpPr>
          <p:nvPr>
            <p:ph type="body" sz="quarter" idx="90"/>
          </p:nvPr>
        </p:nvSpPr>
        <p:spPr>
          <a:xfrm>
            <a:off x="353007" y="5487803"/>
            <a:ext cx="2762250" cy="819150"/>
          </a:xfrm>
        </p:spPr>
        <p:txBody>
          <a:bodyPr lIns="0">
            <a:noAutofit/>
          </a:bodyPr>
          <a:lstStyle>
            <a:lvl1pPr marL="171450" indent="-171450">
              <a:spcBef>
                <a:spcPts val="0"/>
              </a:spcBef>
              <a:buFont typeface="Arial" panose="020B0604020202020204" pitchFamily="34" charset="0"/>
              <a:buChar char="•"/>
              <a:defRPr sz="1050">
                <a:solidFill>
                  <a:schemeClr val="tx1"/>
                </a:solidFill>
              </a:defRPr>
            </a:lvl1pPr>
            <a:lvl2pPr marL="269875" indent="-95250">
              <a:spcBef>
                <a:spcPts val="0"/>
              </a:spcBef>
              <a:buFont typeface="Courier New" panose="02070309020205020404" pitchFamily="49" charset="0"/>
              <a:buChar char="o"/>
              <a:defRPr sz="1000"/>
            </a:lvl2pPr>
            <a:lvl3pPr marL="450850" indent="-88900">
              <a:buFont typeface="Wingdings" panose="05000000000000000000" pitchFamily="2" charset="2"/>
              <a:buChar char="§"/>
              <a:defRPr sz="700"/>
            </a:lvl3pPr>
            <a:lvl4pPr>
              <a:defRPr sz="500"/>
            </a:lvl4pPr>
            <a:lvl5pPr>
              <a:defRPr sz="400"/>
            </a:lvl5pPr>
          </a:lstStyle>
          <a:p>
            <a:pPr lvl="0"/>
            <a:r>
              <a:rPr lang="fr-FR"/>
              <a:t>Modifiez les styles du texte du masque</a:t>
            </a:r>
          </a:p>
          <a:p>
            <a:pPr lvl="1"/>
            <a:r>
              <a:rPr lang="fr-FR"/>
              <a:t>Deuxième niveau</a:t>
            </a:r>
          </a:p>
          <a:p>
            <a:pPr lvl="2"/>
            <a:r>
              <a:rPr lang="fr-FR"/>
              <a:t>Troisième niveau</a:t>
            </a:r>
          </a:p>
        </p:txBody>
      </p:sp>
      <p:sp>
        <p:nvSpPr>
          <p:cNvPr id="52"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3020640783"/>
      </p:ext>
    </p:extLst>
  </p:cSld>
  <p:clrMapOvr>
    <a:masterClrMapping/>
  </p:clrMapOvr>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onographie">
    <p:spTree>
      <p:nvGrpSpPr>
        <p:cNvPr id="1" name=""/>
        <p:cNvGrpSpPr/>
        <p:nvPr/>
      </p:nvGrpSpPr>
      <p:grpSpPr>
        <a:xfrm>
          <a:off x="0" y="0"/>
          <a:ext cx="0" cy="0"/>
          <a:chOff x="0" y="0"/>
          <a:chExt cx="0" cy="0"/>
        </a:xfrm>
      </p:grpSpPr>
      <p:sp>
        <p:nvSpPr>
          <p:cNvPr id="110" name="Espace réservé du texte 4"/>
          <p:cNvSpPr>
            <a:spLocks noGrp="1"/>
          </p:cNvSpPr>
          <p:nvPr>
            <p:ph type="body" sz="quarter" idx="101" hasCustomPrompt="1"/>
          </p:nvPr>
        </p:nvSpPr>
        <p:spPr>
          <a:xfrm>
            <a:off x="5457397" y="2242200"/>
            <a:ext cx="4113213" cy="2539350"/>
          </a:xfrm>
        </p:spPr>
        <p:txBody>
          <a:bodyPr>
            <a:noAutofit/>
          </a:bodyPr>
          <a:lstStyle>
            <a:lvl1pPr marL="171450" indent="-171450">
              <a:buFont typeface="Arial" panose="020B0604020202020204" pitchFamily="34" charset="0"/>
              <a:buChar char="•"/>
              <a:defRPr sz="1050"/>
            </a:lvl1pPr>
            <a:lvl2pPr marL="269875" indent="-95250">
              <a:spcBef>
                <a:spcPts val="0"/>
              </a:spcBef>
              <a:buFont typeface="Courier New" panose="02070309020205020404" pitchFamily="49" charset="0"/>
              <a:buChar char="o"/>
              <a:defRPr sz="1000"/>
            </a:lvl2pPr>
            <a:lvl3pPr>
              <a:defRPr sz="700"/>
            </a:lvl3pPr>
            <a:lvl4pPr>
              <a:defRPr sz="500"/>
            </a:lvl4pPr>
            <a:lvl5pPr>
              <a:defRPr sz="400"/>
            </a:lvl5pPr>
          </a:lstStyle>
          <a:p>
            <a:pPr lvl="0"/>
            <a:r>
              <a:rPr lang="fr-FR" dirty="0"/>
              <a:t>Modifiez les styles du texte du masque</a:t>
            </a:r>
          </a:p>
          <a:p>
            <a:pPr lvl="1"/>
            <a:r>
              <a:rPr lang="fr-FR" dirty="0"/>
              <a:t>Deuxième niveau</a:t>
            </a:r>
          </a:p>
          <a:p>
            <a:pPr lvl="2"/>
            <a:r>
              <a:rPr lang="fr-FR" dirty="0"/>
              <a:t>Troisième niveau</a:t>
            </a:r>
          </a:p>
        </p:txBody>
      </p:sp>
      <p:sp>
        <p:nvSpPr>
          <p:cNvPr id="43" name="Text Placeholder 13"/>
          <p:cNvSpPr>
            <a:spLocks noGrp="1"/>
          </p:cNvSpPr>
          <p:nvPr>
            <p:ph type="body" sz="quarter" idx="51" hasCustomPrompt="1"/>
          </p:nvPr>
        </p:nvSpPr>
        <p:spPr>
          <a:xfrm>
            <a:off x="5456297" y="993810"/>
            <a:ext cx="2231324" cy="212366"/>
          </a:xfrm>
          <a:prstGeom prst="rect">
            <a:avLst/>
          </a:prstGeom>
        </p:spPr>
        <p:txBody>
          <a:bodyPr wrap="square" tIns="0">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Objectifs :</a:t>
            </a:r>
          </a:p>
        </p:txBody>
      </p:sp>
      <p:cxnSp>
        <p:nvCxnSpPr>
          <p:cNvPr id="8" name="Straight Connector 7"/>
          <p:cNvCxnSpPr/>
          <p:nvPr/>
        </p:nvCxnSpPr>
        <p:spPr>
          <a:xfrm>
            <a:off x="4664968" y="868218"/>
            <a:ext cx="0" cy="5467927"/>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66" name="Text Placeholder 13"/>
          <p:cNvSpPr>
            <a:spLocks noGrp="1"/>
          </p:cNvSpPr>
          <p:nvPr>
            <p:ph type="body" sz="quarter" idx="85" hasCustomPrompt="1"/>
          </p:nvPr>
        </p:nvSpPr>
        <p:spPr>
          <a:xfrm>
            <a:off x="5456297" y="2077041"/>
            <a:ext cx="2231324" cy="212366"/>
          </a:xfrm>
          <a:prstGeom prst="rect">
            <a:avLst/>
          </a:prstGeom>
        </p:spPr>
        <p:txBody>
          <a:bodyPr wrap="square" tIns="0">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Approche adoptée :</a:t>
            </a:r>
          </a:p>
        </p:txBody>
      </p:sp>
      <p:sp>
        <p:nvSpPr>
          <p:cNvPr id="72" name="Text Placeholder 13"/>
          <p:cNvSpPr>
            <a:spLocks noGrp="1"/>
          </p:cNvSpPr>
          <p:nvPr>
            <p:ph type="body" sz="quarter" idx="87" hasCustomPrompt="1"/>
          </p:nvPr>
        </p:nvSpPr>
        <p:spPr>
          <a:xfrm>
            <a:off x="5456297" y="5363656"/>
            <a:ext cx="2231324" cy="212366"/>
          </a:xfrm>
          <a:prstGeom prst="rect">
            <a:avLst/>
          </a:prstGeom>
        </p:spPr>
        <p:txBody>
          <a:bodyPr wrap="square" tIns="0">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Résultats obtenus :</a:t>
            </a:r>
          </a:p>
        </p:txBody>
      </p:sp>
      <p:sp>
        <p:nvSpPr>
          <p:cNvPr id="77" name="Text Placeholder 13"/>
          <p:cNvSpPr>
            <a:spLocks noGrp="1"/>
          </p:cNvSpPr>
          <p:nvPr>
            <p:ph type="body" sz="quarter" idx="89" hasCustomPrompt="1"/>
          </p:nvPr>
        </p:nvSpPr>
        <p:spPr>
          <a:xfrm>
            <a:off x="857776" y="4921468"/>
            <a:ext cx="1694924" cy="212366"/>
          </a:xfrm>
          <a:prstGeom prst="rect">
            <a:avLst/>
          </a:prstGeom>
        </p:spPr>
        <p:txBody>
          <a:bodyPr wrap="square"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Durée de l’intervention : </a:t>
            </a:r>
          </a:p>
        </p:txBody>
      </p:sp>
      <p:sp>
        <p:nvSpPr>
          <p:cNvPr id="19" name="Freeform 5"/>
          <p:cNvSpPr>
            <a:spLocks noEditPoints="1"/>
          </p:cNvSpPr>
          <p:nvPr userDrawn="1"/>
        </p:nvSpPr>
        <p:spPr bwMode="auto">
          <a:xfrm>
            <a:off x="4875558" y="2074052"/>
            <a:ext cx="360954" cy="379795"/>
          </a:xfrm>
          <a:custGeom>
            <a:avLst/>
            <a:gdLst>
              <a:gd name="T0" fmla="*/ 191 w 305"/>
              <a:gd name="T1" fmla="*/ 165 h 321"/>
              <a:gd name="T2" fmla="*/ 207 w 305"/>
              <a:gd name="T3" fmla="*/ 144 h 321"/>
              <a:gd name="T4" fmla="*/ 281 w 305"/>
              <a:gd name="T5" fmla="*/ 125 h 321"/>
              <a:gd name="T6" fmla="*/ 297 w 305"/>
              <a:gd name="T7" fmla="*/ 67 h 321"/>
              <a:gd name="T8" fmla="*/ 258 w 305"/>
              <a:gd name="T9" fmla="*/ 101 h 321"/>
              <a:gd name="T10" fmla="*/ 215 w 305"/>
              <a:gd name="T11" fmla="*/ 58 h 321"/>
              <a:gd name="T12" fmla="*/ 249 w 305"/>
              <a:gd name="T13" fmla="*/ 19 h 321"/>
              <a:gd name="T14" fmla="*/ 191 w 305"/>
              <a:gd name="T15" fmla="*/ 35 h 321"/>
              <a:gd name="T16" fmla="*/ 172 w 305"/>
              <a:gd name="T17" fmla="*/ 109 h 321"/>
              <a:gd name="T18" fmla="*/ 96 w 305"/>
              <a:gd name="T19" fmla="*/ 86 h 321"/>
              <a:gd name="T20" fmla="*/ 96 w 305"/>
              <a:gd name="T21" fmla="*/ 81 h 321"/>
              <a:gd name="T22" fmla="*/ 95 w 305"/>
              <a:gd name="T23" fmla="*/ 0 h 321"/>
              <a:gd name="T24" fmla="*/ 48 w 305"/>
              <a:gd name="T25" fmla="*/ 53 h 321"/>
              <a:gd name="T26" fmla="*/ 34 w 305"/>
              <a:gd name="T27" fmla="*/ 75 h 321"/>
              <a:gd name="T28" fmla="*/ 29 w 305"/>
              <a:gd name="T29" fmla="*/ 81 h 321"/>
              <a:gd name="T30" fmla="*/ 27 w 305"/>
              <a:gd name="T31" fmla="*/ 84 h 321"/>
              <a:gd name="T32" fmla="*/ 22 w 305"/>
              <a:gd name="T33" fmla="*/ 92 h 321"/>
              <a:gd name="T34" fmla="*/ 20 w 305"/>
              <a:gd name="T35" fmla="*/ 95 h 321"/>
              <a:gd name="T36" fmla="*/ 17 w 305"/>
              <a:gd name="T37" fmla="*/ 102 h 321"/>
              <a:gd name="T38" fmla="*/ 13 w 305"/>
              <a:gd name="T39" fmla="*/ 113 h 321"/>
              <a:gd name="T40" fmla="*/ 11 w 305"/>
              <a:gd name="T41" fmla="*/ 121 h 321"/>
              <a:gd name="T42" fmla="*/ 10 w 305"/>
              <a:gd name="T43" fmla="*/ 131 h 321"/>
              <a:gd name="T44" fmla="*/ 10 w 305"/>
              <a:gd name="T45" fmla="*/ 140 h 321"/>
              <a:gd name="T46" fmla="*/ 10 w 305"/>
              <a:gd name="T47" fmla="*/ 145 h 321"/>
              <a:gd name="T48" fmla="*/ 11 w 305"/>
              <a:gd name="T49" fmla="*/ 150 h 321"/>
              <a:gd name="T50" fmla="*/ 14 w 305"/>
              <a:gd name="T51" fmla="*/ 163 h 321"/>
              <a:gd name="T52" fmla="*/ 23 w 305"/>
              <a:gd name="T53" fmla="*/ 166 h 321"/>
              <a:gd name="T54" fmla="*/ 26 w 305"/>
              <a:gd name="T55" fmla="*/ 154 h 321"/>
              <a:gd name="T56" fmla="*/ 27 w 305"/>
              <a:gd name="T57" fmla="*/ 149 h 321"/>
              <a:gd name="T58" fmla="*/ 29 w 305"/>
              <a:gd name="T59" fmla="*/ 145 h 321"/>
              <a:gd name="T60" fmla="*/ 30 w 305"/>
              <a:gd name="T61" fmla="*/ 141 h 321"/>
              <a:gd name="T62" fmla="*/ 33 w 305"/>
              <a:gd name="T63" fmla="*/ 136 h 321"/>
              <a:gd name="T64" fmla="*/ 36 w 305"/>
              <a:gd name="T65" fmla="*/ 132 h 321"/>
              <a:gd name="T66" fmla="*/ 39 w 305"/>
              <a:gd name="T67" fmla="*/ 127 h 321"/>
              <a:gd name="T68" fmla="*/ 44 w 305"/>
              <a:gd name="T69" fmla="*/ 122 h 321"/>
              <a:gd name="T70" fmla="*/ 49 w 305"/>
              <a:gd name="T71" fmla="*/ 118 h 321"/>
              <a:gd name="T72" fmla="*/ 52 w 305"/>
              <a:gd name="T73" fmla="*/ 116 h 321"/>
              <a:gd name="T74" fmla="*/ 58 w 305"/>
              <a:gd name="T75" fmla="*/ 113 h 321"/>
              <a:gd name="T76" fmla="*/ 63 w 305"/>
              <a:gd name="T77" fmla="*/ 110 h 321"/>
              <a:gd name="T78" fmla="*/ 65 w 305"/>
              <a:gd name="T79" fmla="*/ 109 h 321"/>
              <a:gd name="T80" fmla="*/ 68 w 305"/>
              <a:gd name="T81" fmla="*/ 109 h 321"/>
              <a:gd name="T82" fmla="*/ 119 w 305"/>
              <a:gd name="T83" fmla="*/ 160 h 321"/>
              <a:gd name="T84" fmla="*/ 15 w 305"/>
              <a:gd name="T85" fmla="*/ 260 h 321"/>
              <a:gd name="T86" fmla="*/ 56 w 305"/>
              <a:gd name="T87" fmla="*/ 302 h 321"/>
              <a:gd name="T88" fmla="*/ 148 w 305"/>
              <a:gd name="T89" fmla="*/ 205 h 321"/>
              <a:gd name="T90" fmla="*/ 252 w 305"/>
              <a:gd name="T91" fmla="*/ 310 h 321"/>
              <a:gd name="T92" fmla="*/ 294 w 305"/>
              <a:gd name="T93" fmla="*/ 268 h 321"/>
              <a:gd name="T94" fmla="*/ 26 w 305"/>
              <a:gd name="T95" fmla="*/ 291 h 321"/>
              <a:gd name="T96" fmla="*/ 43 w 305"/>
              <a:gd name="T97" fmla="*/ 27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5" h="321">
                <a:moveTo>
                  <a:pt x="294" y="268"/>
                </a:moveTo>
                <a:cubicBezTo>
                  <a:pt x="191" y="165"/>
                  <a:pt x="191" y="165"/>
                  <a:pt x="191" y="165"/>
                </a:cubicBezTo>
                <a:cubicBezTo>
                  <a:pt x="190" y="164"/>
                  <a:pt x="189" y="164"/>
                  <a:pt x="188" y="163"/>
                </a:cubicBezTo>
                <a:cubicBezTo>
                  <a:pt x="207" y="144"/>
                  <a:pt x="207" y="144"/>
                  <a:pt x="207" y="144"/>
                </a:cubicBezTo>
                <a:cubicBezTo>
                  <a:pt x="207" y="143"/>
                  <a:pt x="208" y="142"/>
                  <a:pt x="209" y="141"/>
                </a:cubicBezTo>
                <a:cubicBezTo>
                  <a:pt x="233" y="150"/>
                  <a:pt x="262" y="145"/>
                  <a:pt x="281" y="125"/>
                </a:cubicBezTo>
                <a:cubicBezTo>
                  <a:pt x="295" y="111"/>
                  <a:pt x="302" y="92"/>
                  <a:pt x="301" y="72"/>
                </a:cubicBezTo>
                <a:cubicBezTo>
                  <a:pt x="300" y="69"/>
                  <a:pt x="299" y="67"/>
                  <a:pt x="297" y="67"/>
                </a:cubicBezTo>
                <a:cubicBezTo>
                  <a:pt x="295" y="66"/>
                  <a:pt x="292" y="66"/>
                  <a:pt x="291" y="68"/>
                </a:cubicBezTo>
                <a:cubicBezTo>
                  <a:pt x="258" y="101"/>
                  <a:pt x="258" y="101"/>
                  <a:pt x="258" y="101"/>
                </a:cubicBezTo>
                <a:cubicBezTo>
                  <a:pt x="224" y="92"/>
                  <a:pt x="224" y="92"/>
                  <a:pt x="224" y="92"/>
                </a:cubicBezTo>
                <a:cubicBezTo>
                  <a:pt x="215" y="58"/>
                  <a:pt x="215" y="58"/>
                  <a:pt x="215" y="58"/>
                </a:cubicBezTo>
                <a:cubicBezTo>
                  <a:pt x="248" y="25"/>
                  <a:pt x="248" y="25"/>
                  <a:pt x="248" y="25"/>
                </a:cubicBezTo>
                <a:cubicBezTo>
                  <a:pt x="249" y="24"/>
                  <a:pt x="250" y="21"/>
                  <a:pt x="249" y="19"/>
                </a:cubicBezTo>
                <a:cubicBezTo>
                  <a:pt x="248" y="17"/>
                  <a:pt x="246" y="15"/>
                  <a:pt x="244" y="15"/>
                </a:cubicBezTo>
                <a:cubicBezTo>
                  <a:pt x="224" y="14"/>
                  <a:pt x="205" y="21"/>
                  <a:pt x="191" y="35"/>
                </a:cubicBezTo>
                <a:cubicBezTo>
                  <a:pt x="171" y="54"/>
                  <a:pt x="166" y="82"/>
                  <a:pt x="175" y="107"/>
                </a:cubicBezTo>
                <a:cubicBezTo>
                  <a:pt x="174" y="107"/>
                  <a:pt x="173" y="108"/>
                  <a:pt x="172" y="109"/>
                </a:cubicBezTo>
                <a:cubicBezTo>
                  <a:pt x="145" y="135"/>
                  <a:pt x="145" y="135"/>
                  <a:pt x="145" y="135"/>
                </a:cubicBezTo>
                <a:cubicBezTo>
                  <a:pt x="96" y="86"/>
                  <a:pt x="96" y="86"/>
                  <a:pt x="96" y="86"/>
                </a:cubicBezTo>
                <a:cubicBezTo>
                  <a:pt x="96" y="85"/>
                  <a:pt x="95" y="85"/>
                  <a:pt x="94" y="84"/>
                </a:cubicBezTo>
                <a:cubicBezTo>
                  <a:pt x="95" y="83"/>
                  <a:pt x="96" y="82"/>
                  <a:pt x="96" y="81"/>
                </a:cubicBezTo>
                <a:cubicBezTo>
                  <a:pt x="106" y="83"/>
                  <a:pt x="125" y="63"/>
                  <a:pt x="141" y="47"/>
                </a:cubicBezTo>
                <a:cubicBezTo>
                  <a:pt x="95" y="0"/>
                  <a:pt x="95" y="0"/>
                  <a:pt x="95" y="0"/>
                </a:cubicBezTo>
                <a:cubicBezTo>
                  <a:pt x="74" y="21"/>
                  <a:pt x="58" y="35"/>
                  <a:pt x="60" y="45"/>
                </a:cubicBezTo>
                <a:cubicBezTo>
                  <a:pt x="55" y="48"/>
                  <a:pt x="51" y="50"/>
                  <a:pt x="48" y="53"/>
                </a:cubicBezTo>
                <a:cubicBezTo>
                  <a:pt x="42" y="60"/>
                  <a:pt x="42" y="60"/>
                  <a:pt x="42" y="60"/>
                </a:cubicBezTo>
                <a:cubicBezTo>
                  <a:pt x="37" y="64"/>
                  <a:pt x="35" y="70"/>
                  <a:pt x="34" y="75"/>
                </a:cubicBezTo>
                <a:cubicBezTo>
                  <a:pt x="33" y="76"/>
                  <a:pt x="32" y="77"/>
                  <a:pt x="32" y="78"/>
                </a:cubicBezTo>
                <a:cubicBezTo>
                  <a:pt x="29" y="81"/>
                  <a:pt x="29" y="81"/>
                  <a:pt x="29" y="81"/>
                </a:cubicBezTo>
                <a:cubicBezTo>
                  <a:pt x="29" y="81"/>
                  <a:pt x="29" y="81"/>
                  <a:pt x="29" y="81"/>
                </a:cubicBezTo>
                <a:cubicBezTo>
                  <a:pt x="27" y="84"/>
                  <a:pt x="27" y="84"/>
                  <a:pt x="27" y="84"/>
                </a:cubicBezTo>
                <a:cubicBezTo>
                  <a:pt x="25" y="86"/>
                  <a:pt x="24" y="88"/>
                  <a:pt x="23" y="90"/>
                </a:cubicBezTo>
                <a:cubicBezTo>
                  <a:pt x="23" y="91"/>
                  <a:pt x="22" y="92"/>
                  <a:pt x="22" y="92"/>
                </a:cubicBezTo>
                <a:cubicBezTo>
                  <a:pt x="22" y="92"/>
                  <a:pt x="21" y="93"/>
                  <a:pt x="21" y="93"/>
                </a:cubicBezTo>
                <a:cubicBezTo>
                  <a:pt x="20" y="95"/>
                  <a:pt x="20" y="95"/>
                  <a:pt x="20" y="95"/>
                </a:cubicBezTo>
                <a:cubicBezTo>
                  <a:pt x="19" y="97"/>
                  <a:pt x="18" y="99"/>
                  <a:pt x="17" y="102"/>
                </a:cubicBezTo>
                <a:cubicBezTo>
                  <a:pt x="17" y="102"/>
                  <a:pt x="17" y="102"/>
                  <a:pt x="17" y="102"/>
                </a:cubicBezTo>
                <a:cubicBezTo>
                  <a:pt x="15" y="105"/>
                  <a:pt x="14" y="108"/>
                  <a:pt x="13" y="111"/>
                </a:cubicBezTo>
                <a:cubicBezTo>
                  <a:pt x="13" y="113"/>
                  <a:pt x="13" y="113"/>
                  <a:pt x="13" y="113"/>
                </a:cubicBezTo>
                <a:cubicBezTo>
                  <a:pt x="12" y="114"/>
                  <a:pt x="12" y="115"/>
                  <a:pt x="12" y="117"/>
                </a:cubicBezTo>
                <a:cubicBezTo>
                  <a:pt x="11" y="121"/>
                  <a:pt x="11" y="121"/>
                  <a:pt x="11" y="121"/>
                </a:cubicBezTo>
                <a:cubicBezTo>
                  <a:pt x="10" y="124"/>
                  <a:pt x="10" y="127"/>
                  <a:pt x="10" y="129"/>
                </a:cubicBezTo>
                <a:cubicBezTo>
                  <a:pt x="10" y="131"/>
                  <a:pt x="10" y="131"/>
                  <a:pt x="10" y="131"/>
                </a:cubicBezTo>
                <a:cubicBezTo>
                  <a:pt x="9" y="133"/>
                  <a:pt x="9" y="136"/>
                  <a:pt x="9" y="138"/>
                </a:cubicBezTo>
                <a:cubicBezTo>
                  <a:pt x="10" y="139"/>
                  <a:pt x="10" y="139"/>
                  <a:pt x="10" y="140"/>
                </a:cubicBezTo>
                <a:cubicBezTo>
                  <a:pt x="10" y="141"/>
                  <a:pt x="10" y="141"/>
                  <a:pt x="10" y="141"/>
                </a:cubicBezTo>
                <a:cubicBezTo>
                  <a:pt x="10" y="142"/>
                  <a:pt x="10" y="143"/>
                  <a:pt x="10" y="145"/>
                </a:cubicBezTo>
                <a:cubicBezTo>
                  <a:pt x="10" y="148"/>
                  <a:pt x="10" y="148"/>
                  <a:pt x="10" y="148"/>
                </a:cubicBezTo>
                <a:cubicBezTo>
                  <a:pt x="11" y="149"/>
                  <a:pt x="11" y="150"/>
                  <a:pt x="11" y="150"/>
                </a:cubicBezTo>
                <a:cubicBezTo>
                  <a:pt x="11" y="152"/>
                  <a:pt x="11" y="153"/>
                  <a:pt x="12" y="155"/>
                </a:cubicBezTo>
                <a:cubicBezTo>
                  <a:pt x="14" y="163"/>
                  <a:pt x="14" y="163"/>
                  <a:pt x="14" y="163"/>
                </a:cubicBezTo>
                <a:cubicBezTo>
                  <a:pt x="15" y="166"/>
                  <a:pt x="17" y="167"/>
                  <a:pt x="20" y="167"/>
                </a:cubicBezTo>
                <a:cubicBezTo>
                  <a:pt x="21" y="167"/>
                  <a:pt x="22" y="166"/>
                  <a:pt x="23" y="166"/>
                </a:cubicBezTo>
                <a:cubicBezTo>
                  <a:pt x="24" y="165"/>
                  <a:pt x="25" y="164"/>
                  <a:pt x="25" y="162"/>
                </a:cubicBezTo>
                <a:cubicBezTo>
                  <a:pt x="26" y="154"/>
                  <a:pt x="26" y="154"/>
                  <a:pt x="26" y="154"/>
                </a:cubicBezTo>
                <a:cubicBezTo>
                  <a:pt x="26" y="153"/>
                  <a:pt x="27" y="152"/>
                  <a:pt x="27" y="151"/>
                </a:cubicBezTo>
                <a:cubicBezTo>
                  <a:pt x="27" y="150"/>
                  <a:pt x="27" y="150"/>
                  <a:pt x="27" y="149"/>
                </a:cubicBezTo>
                <a:cubicBezTo>
                  <a:pt x="28" y="146"/>
                  <a:pt x="28" y="146"/>
                  <a:pt x="28" y="146"/>
                </a:cubicBezTo>
                <a:cubicBezTo>
                  <a:pt x="28" y="146"/>
                  <a:pt x="29" y="145"/>
                  <a:pt x="29" y="145"/>
                </a:cubicBezTo>
                <a:cubicBezTo>
                  <a:pt x="29" y="144"/>
                  <a:pt x="29" y="144"/>
                  <a:pt x="29" y="143"/>
                </a:cubicBezTo>
                <a:cubicBezTo>
                  <a:pt x="30" y="143"/>
                  <a:pt x="30" y="142"/>
                  <a:pt x="30" y="141"/>
                </a:cubicBezTo>
                <a:cubicBezTo>
                  <a:pt x="31" y="140"/>
                  <a:pt x="31" y="139"/>
                  <a:pt x="32" y="138"/>
                </a:cubicBezTo>
                <a:cubicBezTo>
                  <a:pt x="32" y="137"/>
                  <a:pt x="33" y="136"/>
                  <a:pt x="33" y="136"/>
                </a:cubicBezTo>
                <a:cubicBezTo>
                  <a:pt x="34" y="134"/>
                  <a:pt x="35" y="133"/>
                  <a:pt x="36" y="132"/>
                </a:cubicBezTo>
                <a:cubicBezTo>
                  <a:pt x="36" y="132"/>
                  <a:pt x="36" y="132"/>
                  <a:pt x="36" y="132"/>
                </a:cubicBezTo>
                <a:cubicBezTo>
                  <a:pt x="38" y="129"/>
                  <a:pt x="38" y="129"/>
                  <a:pt x="38" y="129"/>
                </a:cubicBezTo>
                <a:cubicBezTo>
                  <a:pt x="38" y="128"/>
                  <a:pt x="39" y="128"/>
                  <a:pt x="39" y="127"/>
                </a:cubicBezTo>
                <a:cubicBezTo>
                  <a:pt x="40" y="127"/>
                  <a:pt x="40" y="126"/>
                  <a:pt x="40" y="126"/>
                </a:cubicBezTo>
                <a:cubicBezTo>
                  <a:pt x="41" y="124"/>
                  <a:pt x="43" y="123"/>
                  <a:pt x="44" y="122"/>
                </a:cubicBezTo>
                <a:cubicBezTo>
                  <a:pt x="45" y="121"/>
                  <a:pt x="45" y="121"/>
                  <a:pt x="45" y="121"/>
                </a:cubicBezTo>
                <a:cubicBezTo>
                  <a:pt x="46" y="120"/>
                  <a:pt x="47" y="119"/>
                  <a:pt x="49" y="118"/>
                </a:cubicBezTo>
                <a:cubicBezTo>
                  <a:pt x="49" y="118"/>
                  <a:pt x="50" y="118"/>
                  <a:pt x="50" y="117"/>
                </a:cubicBezTo>
                <a:cubicBezTo>
                  <a:pt x="51" y="117"/>
                  <a:pt x="51" y="116"/>
                  <a:pt x="52" y="116"/>
                </a:cubicBezTo>
                <a:cubicBezTo>
                  <a:pt x="53" y="115"/>
                  <a:pt x="54" y="115"/>
                  <a:pt x="55" y="114"/>
                </a:cubicBezTo>
                <a:cubicBezTo>
                  <a:pt x="58" y="113"/>
                  <a:pt x="58" y="113"/>
                  <a:pt x="58" y="113"/>
                </a:cubicBezTo>
                <a:cubicBezTo>
                  <a:pt x="60" y="111"/>
                  <a:pt x="60" y="111"/>
                  <a:pt x="60" y="111"/>
                </a:cubicBezTo>
                <a:cubicBezTo>
                  <a:pt x="61" y="111"/>
                  <a:pt x="62" y="111"/>
                  <a:pt x="63" y="110"/>
                </a:cubicBezTo>
                <a:cubicBezTo>
                  <a:pt x="63" y="110"/>
                  <a:pt x="64" y="110"/>
                  <a:pt x="64" y="110"/>
                </a:cubicBezTo>
                <a:cubicBezTo>
                  <a:pt x="65" y="110"/>
                  <a:pt x="65" y="109"/>
                  <a:pt x="65" y="109"/>
                </a:cubicBezTo>
                <a:cubicBezTo>
                  <a:pt x="66" y="109"/>
                  <a:pt x="66" y="109"/>
                  <a:pt x="67" y="109"/>
                </a:cubicBezTo>
                <a:cubicBezTo>
                  <a:pt x="68" y="109"/>
                  <a:pt x="68" y="109"/>
                  <a:pt x="68" y="109"/>
                </a:cubicBezTo>
                <a:cubicBezTo>
                  <a:pt x="68" y="110"/>
                  <a:pt x="69" y="111"/>
                  <a:pt x="70" y="112"/>
                </a:cubicBezTo>
                <a:cubicBezTo>
                  <a:pt x="119" y="160"/>
                  <a:pt x="119" y="160"/>
                  <a:pt x="119" y="160"/>
                </a:cubicBezTo>
                <a:cubicBezTo>
                  <a:pt x="15" y="260"/>
                  <a:pt x="15" y="260"/>
                  <a:pt x="15" y="260"/>
                </a:cubicBezTo>
                <a:cubicBezTo>
                  <a:pt x="15" y="260"/>
                  <a:pt x="15" y="260"/>
                  <a:pt x="15" y="260"/>
                </a:cubicBezTo>
                <a:cubicBezTo>
                  <a:pt x="2" y="273"/>
                  <a:pt x="0" y="292"/>
                  <a:pt x="13" y="305"/>
                </a:cubicBezTo>
                <a:cubicBezTo>
                  <a:pt x="26" y="318"/>
                  <a:pt x="44" y="315"/>
                  <a:pt x="56" y="302"/>
                </a:cubicBezTo>
                <a:cubicBezTo>
                  <a:pt x="57" y="302"/>
                  <a:pt x="57" y="301"/>
                  <a:pt x="57" y="301"/>
                </a:cubicBezTo>
                <a:cubicBezTo>
                  <a:pt x="148" y="205"/>
                  <a:pt x="148" y="205"/>
                  <a:pt x="148" y="205"/>
                </a:cubicBezTo>
                <a:cubicBezTo>
                  <a:pt x="149" y="206"/>
                  <a:pt x="149" y="206"/>
                  <a:pt x="150" y="207"/>
                </a:cubicBezTo>
                <a:cubicBezTo>
                  <a:pt x="252" y="310"/>
                  <a:pt x="252" y="310"/>
                  <a:pt x="252" y="310"/>
                </a:cubicBezTo>
                <a:cubicBezTo>
                  <a:pt x="264" y="321"/>
                  <a:pt x="283" y="321"/>
                  <a:pt x="294" y="310"/>
                </a:cubicBezTo>
                <a:cubicBezTo>
                  <a:pt x="305" y="298"/>
                  <a:pt x="305" y="279"/>
                  <a:pt x="294" y="268"/>
                </a:cubicBezTo>
                <a:close/>
                <a:moveTo>
                  <a:pt x="43" y="291"/>
                </a:moveTo>
                <a:cubicBezTo>
                  <a:pt x="38" y="296"/>
                  <a:pt x="31" y="296"/>
                  <a:pt x="26" y="291"/>
                </a:cubicBezTo>
                <a:cubicBezTo>
                  <a:pt x="21" y="286"/>
                  <a:pt x="21" y="279"/>
                  <a:pt x="26" y="274"/>
                </a:cubicBezTo>
                <a:cubicBezTo>
                  <a:pt x="31" y="269"/>
                  <a:pt x="38" y="269"/>
                  <a:pt x="43" y="274"/>
                </a:cubicBezTo>
                <a:cubicBezTo>
                  <a:pt x="48" y="279"/>
                  <a:pt x="48" y="286"/>
                  <a:pt x="43" y="29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grpSp>
        <p:nvGrpSpPr>
          <p:cNvPr id="20" name="Group 8"/>
          <p:cNvGrpSpPr>
            <a:grpSpLocks noChangeAspect="1"/>
          </p:cNvGrpSpPr>
          <p:nvPr userDrawn="1"/>
        </p:nvGrpSpPr>
        <p:grpSpPr bwMode="auto">
          <a:xfrm>
            <a:off x="4898009" y="5360517"/>
            <a:ext cx="346532" cy="443813"/>
            <a:chOff x="744" y="857"/>
            <a:chExt cx="659" cy="844"/>
          </a:xfrm>
          <a:solidFill>
            <a:srgbClr val="C00000"/>
          </a:solidFill>
        </p:grpSpPr>
        <p:sp>
          <p:nvSpPr>
            <p:cNvPr id="22" name="Freeform 9"/>
            <p:cNvSpPr>
              <a:spLocks/>
            </p:cNvSpPr>
            <p:nvPr userDrawn="1"/>
          </p:nvSpPr>
          <p:spPr bwMode="auto">
            <a:xfrm>
              <a:off x="744" y="857"/>
              <a:ext cx="659" cy="844"/>
            </a:xfrm>
            <a:custGeom>
              <a:avLst/>
              <a:gdLst>
                <a:gd name="T0" fmla="*/ 2300 w 2500"/>
                <a:gd name="T1" fmla="*/ 2950 h 3200"/>
                <a:gd name="T2" fmla="*/ 2250 w 2500"/>
                <a:gd name="T3" fmla="*/ 3000 h 3200"/>
                <a:gd name="T4" fmla="*/ 2200 w 2500"/>
                <a:gd name="T5" fmla="*/ 2950 h 3200"/>
                <a:gd name="T6" fmla="*/ 2200 w 2500"/>
                <a:gd name="T7" fmla="*/ 100 h 3200"/>
                <a:gd name="T8" fmla="*/ 100 w 2500"/>
                <a:gd name="T9" fmla="*/ 100 h 3200"/>
                <a:gd name="T10" fmla="*/ 100 w 2500"/>
                <a:gd name="T11" fmla="*/ 3100 h 3200"/>
                <a:gd name="T12" fmla="*/ 2400 w 2500"/>
                <a:gd name="T13" fmla="*/ 3100 h 3200"/>
                <a:gd name="T14" fmla="*/ 2400 w 2500"/>
                <a:gd name="T15" fmla="*/ 2050 h 3200"/>
                <a:gd name="T16" fmla="*/ 2450 w 2500"/>
                <a:gd name="T17" fmla="*/ 2000 h 3200"/>
                <a:gd name="T18" fmla="*/ 2500 w 2500"/>
                <a:gd name="T19" fmla="*/ 2050 h 3200"/>
                <a:gd name="T20" fmla="*/ 2500 w 2500"/>
                <a:gd name="T21" fmla="*/ 3145 h 3200"/>
                <a:gd name="T22" fmla="*/ 2500 w 2500"/>
                <a:gd name="T23" fmla="*/ 3150 h 3200"/>
                <a:gd name="T24" fmla="*/ 2450 w 2500"/>
                <a:gd name="T25" fmla="*/ 3200 h 3200"/>
                <a:gd name="T26" fmla="*/ 51 w 2500"/>
                <a:gd name="T27" fmla="*/ 3200 h 3200"/>
                <a:gd name="T28" fmla="*/ 51 w 2500"/>
                <a:gd name="T29" fmla="*/ 3200 h 3200"/>
                <a:gd name="T30" fmla="*/ 1 w 2500"/>
                <a:gd name="T31" fmla="*/ 3150 h 3200"/>
                <a:gd name="T32" fmla="*/ 0 w 2500"/>
                <a:gd name="T33" fmla="*/ 55 h 3200"/>
                <a:gd name="T34" fmla="*/ 0 w 2500"/>
                <a:gd name="T35" fmla="*/ 50 h 3200"/>
                <a:gd name="T36" fmla="*/ 50 w 2500"/>
                <a:gd name="T37" fmla="*/ 0 h 3200"/>
                <a:gd name="T38" fmla="*/ 2249 w 2500"/>
                <a:gd name="T39" fmla="*/ 0 h 3200"/>
                <a:gd name="T40" fmla="*/ 2249 w 2500"/>
                <a:gd name="T41" fmla="*/ 0 h 3200"/>
                <a:gd name="T42" fmla="*/ 2299 w 2500"/>
                <a:gd name="T43" fmla="*/ 50 h 3200"/>
                <a:gd name="T44" fmla="*/ 2300 w 2500"/>
                <a:gd name="T45" fmla="*/ 2950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00" h="3200">
                  <a:moveTo>
                    <a:pt x="2300" y="2950"/>
                  </a:moveTo>
                  <a:cubicBezTo>
                    <a:pt x="2300" y="2977"/>
                    <a:pt x="2277" y="3000"/>
                    <a:pt x="2250" y="3000"/>
                  </a:cubicBezTo>
                  <a:cubicBezTo>
                    <a:pt x="2222" y="3000"/>
                    <a:pt x="2200" y="2977"/>
                    <a:pt x="2200" y="2950"/>
                  </a:cubicBezTo>
                  <a:cubicBezTo>
                    <a:pt x="2200" y="100"/>
                    <a:pt x="2200" y="100"/>
                    <a:pt x="2200" y="100"/>
                  </a:cubicBezTo>
                  <a:cubicBezTo>
                    <a:pt x="100" y="100"/>
                    <a:pt x="100" y="100"/>
                    <a:pt x="100" y="100"/>
                  </a:cubicBezTo>
                  <a:cubicBezTo>
                    <a:pt x="100" y="3100"/>
                    <a:pt x="100" y="3100"/>
                    <a:pt x="100" y="3100"/>
                  </a:cubicBezTo>
                  <a:cubicBezTo>
                    <a:pt x="2400" y="3100"/>
                    <a:pt x="2400" y="3100"/>
                    <a:pt x="2400" y="3100"/>
                  </a:cubicBezTo>
                  <a:cubicBezTo>
                    <a:pt x="2400" y="2050"/>
                    <a:pt x="2400" y="2050"/>
                    <a:pt x="2400" y="2050"/>
                  </a:cubicBezTo>
                  <a:cubicBezTo>
                    <a:pt x="2400" y="2023"/>
                    <a:pt x="2423" y="2000"/>
                    <a:pt x="2450" y="2000"/>
                  </a:cubicBezTo>
                  <a:cubicBezTo>
                    <a:pt x="2478" y="2000"/>
                    <a:pt x="2500" y="2023"/>
                    <a:pt x="2500" y="2050"/>
                  </a:cubicBezTo>
                  <a:cubicBezTo>
                    <a:pt x="2500" y="3145"/>
                    <a:pt x="2500" y="3145"/>
                    <a:pt x="2500" y="3145"/>
                  </a:cubicBezTo>
                  <a:cubicBezTo>
                    <a:pt x="2500" y="3150"/>
                    <a:pt x="2500" y="3150"/>
                    <a:pt x="2500" y="3150"/>
                  </a:cubicBezTo>
                  <a:cubicBezTo>
                    <a:pt x="2500" y="3178"/>
                    <a:pt x="2478" y="3200"/>
                    <a:pt x="2450" y="3200"/>
                  </a:cubicBezTo>
                  <a:cubicBezTo>
                    <a:pt x="51" y="3200"/>
                    <a:pt x="51" y="3200"/>
                    <a:pt x="51" y="3200"/>
                  </a:cubicBezTo>
                  <a:cubicBezTo>
                    <a:pt x="51" y="3200"/>
                    <a:pt x="51" y="3200"/>
                    <a:pt x="51" y="3200"/>
                  </a:cubicBezTo>
                  <a:cubicBezTo>
                    <a:pt x="23" y="3200"/>
                    <a:pt x="1" y="3178"/>
                    <a:pt x="1" y="3150"/>
                  </a:cubicBezTo>
                  <a:cubicBezTo>
                    <a:pt x="0" y="55"/>
                    <a:pt x="0" y="55"/>
                    <a:pt x="0" y="55"/>
                  </a:cubicBezTo>
                  <a:cubicBezTo>
                    <a:pt x="0" y="50"/>
                    <a:pt x="0" y="50"/>
                    <a:pt x="0" y="50"/>
                  </a:cubicBezTo>
                  <a:cubicBezTo>
                    <a:pt x="0" y="22"/>
                    <a:pt x="22" y="0"/>
                    <a:pt x="50" y="0"/>
                  </a:cubicBezTo>
                  <a:cubicBezTo>
                    <a:pt x="2249" y="0"/>
                    <a:pt x="2249" y="0"/>
                    <a:pt x="2249" y="0"/>
                  </a:cubicBezTo>
                  <a:cubicBezTo>
                    <a:pt x="2249" y="0"/>
                    <a:pt x="2249" y="0"/>
                    <a:pt x="2249" y="0"/>
                  </a:cubicBezTo>
                  <a:cubicBezTo>
                    <a:pt x="2277" y="0"/>
                    <a:pt x="2299" y="22"/>
                    <a:pt x="2299" y="50"/>
                  </a:cubicBezTo>
                  <a:lnTo>
                    <a:pt x="2300" y="295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23" name="Freeform 10"/>
            <p:cNvSpPr>
              <a:spLocks/>
            </p:cNvSpPr>
            <p:nvPr userDrawn="1"/>
          </p:nvSpPr>
          <p:spPr bwMode="auto">
            <a:xfrm>
              <a:off x="849" y="1279"/>
              <a:ext cx="397" cy="27"/>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8"/>
                    <a:pt x="0" y="50"/>
                  </a:cubicBezTo>
                  <a:cubicBezTo>
                    <a:pt x="0" y="23"/>
                    <a:pt x="23" y="0"/>
                    <a:pt x="50" y="0"/>
                  </a:cubicBezTo>
                  <a:cubicBezTo>
                    <a:pt x="1455" y="0"/>
                    <a:pt x="1455" y="0"/>
                    <a:pt x="1455" y="0"/>
                  </a:cubicBezTo>
                  <a:cubicBezTo>
                    <a:pt x="1483" y="0"/>
                    <a:pt x="1505" y="23"/>
                    <a:pt x="1505" y="50"/>
                  </a:cubicBezTo>
                  <a:cubicBezTo>
                    <a:pt x="1505" y="78"/>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24" name="Freeform 11"/>
            <p:cNvSpPr>
              <a:spLocks/>
            </p:cNvSpPr>
            <p:nvPr userDrawn="1"/>
          </p:nvSpPr>
          <p:spPr bwMode="auto">
            <a:xfrm>
              <a:off x="849" y="1358"/>
              <a:ext cx="397" cy="27"/>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8"/>
                    <a:pt x="0" y="50"/>
                  </a:cubicBezTo>
                  <a:cubicBezTo>
                    <a:pt x="0" y="23"/>
                    <a:pt x="23" y="0"/>
                    <a:pt x="50" y="0"/>
                  </a:cubicBezTo>
                  <a:cubicBezTo>
                    <a:pt x="1455" y="0"/>
                    <a:pt x="1455" y="0"/>
                    <a:pt x="1455" y="0"/>
                  </a:cubicBezTo>
                  <a:cubicBezTo>
                    <a:pt x="1483" y="0"/>
                    <a:pt x="1505" y="23"/>
                    <a:pt x="1505" y="50"/>
                  </a:cubicBezTo>
                  <a:cubicBezTo>
                    <a:pt x="1505" y="78"/>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25" name="Freeform 12"/>
            <p:cNvSpPr>
              <a:spLocks/>
            </p:cNvSpPr>
            <p:nvPr userDrawn="1"/>
          </p:nvSpPr>
          <p:spPr bwMode="auto">
            <a:xfrm>
              <a:off x="849" y="1437"/>
              <a:ext cx="266" cy="27"/>
            </a:xfrm>
            <a:custGeom>
              <a:avLst/>
              <a:gdLst>
                <a:gd name="T0" fmla="*/ 50 w 1008"/>
                <a:gd name="T1" fmla="*/ 100 h 100"/>
                <a:gd name="T2" fmla="*/ 0 w 1008"/>
                <a:gd name="T3" fmla="*/ 50 h 100"/>
                <a:gd name="T4" fmla="*/ 50 w 1008"/>
                <a:gd name="T5" fmla="*/ 0 h 100"/>
                <a:gd name="T6" fmla="*/ 958 w 1008"/>
                <a:gd name="T7" fmla="*/ 0 h 100"/>
                <a:gd name="T8" fmla="*/ 1008 w 1008"/>
                <a:gd name="T9" fmla="*/ 50 h 100"/>
                <a:gd name="T10" fmla="*/ 958 w 1008"/>
                <a:gd name="T11" fmla="*/ 100 h 100"/>
                <a:gd name="T12" fmla="*/ 50 w 1008"/>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008" h="100">
                  <a:moveTo>
                    <a:pt x="50" y="100"/>
                  </a:moveTo>
                  <a:cubicBezTo>
                    <a:pt x="23" y="100"/>
                    <a:pt x="0" y="78"/>
                    <a:pt x="0" y="50"/>
                  </a:cubicBezTo>
                  <a:cubicBezTo>
                    <a:pt x="0" y="23"/>
                    <a:pt x="23" y="0"/>
                    <a:pt x="50" y="0"/>
                  </a:cubicBezTo>
                  <a:cubicBezTo>
                    <a:pt x="958" y="0"/>
                    <a:pt x="958" y="0"/>
                    <a:pt x="958" y="0"/>
                  </a:cubicBezTo>
                  <a:cubicBezTo>
                    <a:pt x="986" y="0"/>
                    <a:pt x="1008" y="23"/>
                    <a:pt x="1008" y="50"/>
                  </a:cubicBezTo>
                  <a:cubicBezTo>
                    <a:pt x="1008" y="78"/>
                    <a:pt x="986" y="100"/>
                    <a:pt x="958"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26" name="Freeform 13"/>
            <p:cNvSpPr>
              <a:spLocks/>
            </p:cNvSpPr>
            <p:nvPr userDrawn="1"/>
          </p:nvSpPr>
          <p:spPr bwMode="auto">
            <a:xfrm>
              <a:off x="849" y="963"/>
              <a:ext cx="397" cy="26"/>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7"/>
                    <a:pt x="0" y="50"/>
                  </a:cubicBezTo>
                  <a:cubicBezTo>
                    <a:pt x="0" y="22"/>
                    <a:pt x="23" y="0"/>
                    <a:pt x="50" y="0"/>
                  </a:cubicBezTo>
                  <a:cubicBezTo>
                    <a:pt x="1455" y="0"/>
                    <a:pt x="1455" y="0"/>
                    <a:pt x="1455" y="0"/>
                  </a:cubicBezTo>
                  <a:cubicBezTo>
                    <a:pt x="1483" y="0"/>
                    <a:pt x="1505" y="22"/>
                    <a:pt x="1505" y="50"/>
                  </a:cubicBezTo>
                  <a:cubicBezTo>
                    <a:pt x="1505" y="77"/>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27" name="Freeform 14"/>
            <p:cNvSpPr>
              <a:spLocks/>
            </p:cNvSpPr>
            <p:nvPr userDrawn="1"/>
          </p:nvSpPr>
          <p:spPr bwMode="auto">
            <a:xfrm>
              <a:off x="849" y="1042"/>
              <a:ext cx="397" cy="26"/>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7"/>
                    <a:pt x="0" y="50"/>
                  </a:cubicBezTo>
                  <a:cubicBezTo>
                    <a:pt x="0" y="22"/>
                    <a:pt x="23" y="0"/>
                    <a:pt x="50" y="0"/>
                  </a:cubicBezTo>
                  <a:cubicBezTo>
                    <a:pt x="1455" y="0"/>
                    <a:pt x="1455" y="0"/>
                    <a:pt x="1455" y="0"/>
                  </a:cubicBezTo>
                  <a:cubicBezTo>
                    <a:pt x="1483" y="0"/>
                    <a:pt x="1505" y="22"/>
                    <a:pt x="1505" y="50"/>
                  </a:cubicBezTo>
                  <a:cubicBezTo>
                    <a:pt x="1505" y="77"/>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28" name="Freeform 15"/>
            <p:cNvSpPr>
              <a:spLocks/>
            </p:cNvSpPr>
            <p:nvPr userDrawn="1"/>
          </p:nvSpPr>
          <p:spPr bwMode="auto">
            <a:xfrm>
              <a:off x="849" y="1121"/>
              <a:ext cx="397" cy="26"/>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7"/>
                    <a:pt x="0" y="50"/>
                  </a:cubicBezTo>
                  <a:cubicBezTo>
                    <a:pt x="0" y="22"/>
                    <a:pt x="23" y="0"/>
                    <a:pt x="50" y="0"/>
                  </a:cubicBezTo>
                  <a:cubicBezTo>
                    <a:pt x="1455" y="0"/>
                    <a:pt x="1455" y="0"/>
                    <a:pt x="1455" y="0"/>
                  </a:cubicBezTo>
                  <a:cubicBezTo>
                    <a:pt x="1483" y="0"/>
                    <a:pt x="1505" y="22"/>
                    <a:pt x="1505" y="50"/>
                  </a:cubicBezTo>
                  <a:cubicBezTo>
                    <a:pt x="1505" y="77"/>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29" name="Freeform 16"/>
            <p:cNvSpPr>
              <a:spLocks/>
            </p:cNvSpPr>
            <p:nvPr userDrawn="1"/>
          </p:nvSpPr>
          <p:spPr bwMode="auto">
            <a:xfrm>
              <a:off x="849" y="1200"/>
              <a:ext cx="397" cy="26"/>
            </a:xfrm>
            <a:custGeom>
              <a:avLst/>
              <a:gdLst>
                <a:gd name="T0" fmla="*/ 50 w 1505"/>
                <a:gd name="T1" fmla="*/ 100 h 100"/>
                <a:gd name="T2" fmla="*/ 0 w 1505"/>
                <a:gd name="T3" fmla="*/ 50 h 100"/>
                <a:gd name="T4" fmla="*/ 50 w 1505"/>
                <a:gd name="T5" fmla="*/ 0 h 100"/>
                <a:gd name="T6" fmla="*/ 1455 w 1505"/>
                <a:gd name="T7" fmla="*/ 0 h 100"/>
                <a:gd name="T8" fmla="*/ 1505 w 1505"/>
                <a:gd name="T9" fmla="*/ 50 h 100"/>
                <a:gd name="T10" fmla="*/ 1455 w 1505"/>
                <a:gd name="T11" fmla="*/ 100 h 100"/>
                <a:gd name="T12" fmla="*/ 50 w 1505"/>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505" h="100">
                  <a:moveTo>
                    <a:pt x="50" y="100"/>
                  </a:moveTo>
                  <a:cubicBezTo>
                    <a:pt x="23" y="100"/>
                    <a:pt x="0" y="78"/>
                    <a:pt x="0" y="50"/>
                  </a:cubicBezTo>
                  <a:cubicBezTo>
                    <a:pt x="0" y="23"/>
                    <a:pt x="23" y="0"/>
                    <a:pt x="50" y="0"/>
                  </a:cubicBezTo>
                  <a:cubicBezTo>
                    <a:pt x="1455" y="0"/>
                    <a:pt x="1455" y="0"/>
                    <a:pt x="1455" y="0"/>
                  </a:cubicBezTo>
                  <a:cubicBezTo>
                    <a:pt x="1483" y="0"/>
                    <a:pt x="1505" y="23"/>
                    <a:pt x="1505" y="50"/>
                  </a:cubicBezTo>
                  <a:cubicBezTo>
                    <a:pt x="1505" y="78"/>
                    <a:pt x="1483" y="100"/>
                    <a:pt x="1455" y="100"/>
                  </a:cubicBezTo>
                  <a:lnTo>
                    <a:pt x="50"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grpSp>
      <p:grpSp>
        <p:nvGrpSpPr>
          <p:cNvPr id="30" name="Group 19"/>
          <p:cNvGrpSpPr>
            <a:grpSpLocks noChangeAspect="1"/>
          </p:cNvGrpSpPr>
          <p:nvPr userDrawn="1"/>
        </p:nvGrpSpPr>
        <p:grpSpPr bwMode="auto">
          <a:xfrm>
            <a:off x="375568" y="4916017"/>
            <a:ext cx="386831" cy="454601"/>
            <a:chOff x="-70" y="900"/>
            <a:chExt cx="645" cy="758"/>
          </a:xfrm>
        </p:grpSpPr>
        <p:sp>
          <p:nvSpPr>
            <p:cNvPr id="32" name="Freeform 20"/>
            <p:cNvSpPr>
              <a:spLocks noEditPoints="1"/>
            </p:cNvSpPr>
            <p:nvPr userDrawn="1"/>
          </p:nvSpPr>
          <p:spPr bwMode="auto">
            <a:xfrm>
              <a:off x="-70" y="900"/>
              <a:ext cx="645" cy="758"/>
            </a:xfrm>
            <a:custGeom>
              <a:avLst/>
              <a:gdLst>
                <a:gd name="T0" fmla="*/ 267 w 270"/>
                <a:gd name="T1" fmla="*/ 6 h 318"/>
                <a:gd name="T2" fmla="*/ 15 w 270"/>
                <a:gd name="T3" fmla="*/ 0 h 318"/>
                <a:gd name="T4" fmla="*/ 0 w 270"/>
                <a:gd name="T5" fmla="*/ 14 h 318"/>
                <a:gd name="T6" fmla="*/ 0 w 270"/>
                <a:gd name="T7" fmla="*/ 99 h 318"/>
                <a:gd name="T8" fmla="*/ 0 w 270"/>
                <a:gd name="T9" fmla="*/ 219 h 318"/>
                <a:gd name="T10" fmla="*/ 0 w 270"/>
                <a:gd name="T11" fmla="*/ 304 h 318"/>
                <a:gd name="T12" fmla="*/ 3 w 270"/>
                <a:gd name="T13" fmla="*/ 312 h 318"/>
                <a:gd name="T14" fmla="*/ 15 w 270"/>
                <a:gd name="T15" fmla="*/ 318 h 318"/>
                <a:gd name="T16" fmla="*/ 270 w 270"/>
                <a:gd name="T17" fmla="*/ 304 h 318"/>
                <a:gd name="T18" fmla="*/ 270 w 270"/>
                <a:gd name="T19" fmla="*/ 245 h 318"/>
                <a:gd name="T20" fmla="*/ 270 w 270"/>
                <a:gd name="T21" fmla="*/ 146 h 318"/>
                <a:gd name="T22" fmla="*/ 270 w 270"/>
                <a:gd name="T23" fmla="*/ 27 h 318"/>
                <a:gd name="T24" fmla="*/ 267 w 270"/>
                <a:gd name="T25" fmla="*/ 6 h 318"/>
                <a:gd name="T26" fmla="*/ 52 w 270"/>
                <a:gd name="T27" fmla="*/ 280 h 318"/>
                <a:gd name="T28" fmla="*/ 52 w 270"/>
                <a:gd name="T29" fmla="*/ 253 h 318"/>
                <a:gd name="T30" fmla="*/ 92 w 270"/>
                <a:gd name="T31" fmla="*/ 273 h 318"/>
                <a:gd name="T32" fmla="*/ 52 w 270"/>
                <a:gd name="T33" fmla="*/ 231 h 318"/>
                <a:gd name="T34" fmla="*/ 52 w 270"/>
                <a:gd name="T35" fmla="*/ 204 h 318"/>
                <a:gd name="T36" fmla="*/ 92 w 270"/>
                <a:gd name="T37" fmla="*/ 225 h 318"/>
                <a:gd name="T38" fmla="*/ 52 w 270"/>
                <a:gd name="T39" fmla="*/ 184 h 318"/>
                <a:gd name="T40" fmla="*/ 52 w 270"/>
                <a:gd name="T41" fmla="*/ 157 h 318"/>
                <a:gd name="T42" fmla="*/ 92 w 270"/>
                <a:gd name="T43" fmla="*/ 177 h 318"/>
                <a:gd name="T44" fmla="*/ 118 w 270"/>
                <a:gd name="T45" fmla="*/ 280 h 318"/>
                <a:gd name="T46" fmla="*/ 118 w 270"/>
                <a:gd name="T47" fmla="*/ 253 h 318"/>
                <a:gd name="T48" fmla="*/ 157 w 270"/>
                <a:gd name="T49" fmla="*/ 273 h 318"/>
                <a:gd name="T50" fmla="*/ 118 w 270"/>
                <a:gd name="T51" fmla="*/ 231 h 318"/>
                <a:gd name="T52" fmla="*/ 118 w 270"/>
                <a:gd name="T53" fmla="*/ 204 h 318"/>
                <a:gd name="T54" fmla="*/ 157 w 270"/>
                <a:gd name="T55" fmla="*/ 225 h 318"/>
                <a:gd name="T56" fmla="*/ 118 w 270"/>
                <a:gd name="T57" fmla="*/ 184 h 318"/>
                <a:gd name="T58" fmla="*/ 118 w 270"/>
                <a:gd name="T59" fmla="*/ 157 h 318"/>
                <a:gd name="T60" fmla="*/ 157 w 270"/>
                <a:gd name="T61" fmla="*/ 177 h 318"/>
                <a:gd name="T62" fmla="*/ 184 w 270"/>
                <a:gd name="T63" fmla="*/ 280 h 318"/>
                <a:gd name="T64" fmla="*/ 184 w 270"/>
                <a:gd name="T65" fmla="*/ 253 h 318"/>
                <a:gd name="T66" fmla="*/ 223 w 270"/>
                <a:gd name="T67" fmla="*/ 273 h 318"/>
                <a:gd name="T68" fmla="*/ 184 w 270"/>
                <a:gd name="T69" fmla="*/ 231 h 318"/>
                <a:gd name="T70" fmla="*/ 184 w 270"/>
                <a:gd name="T71" fmla="*/ 204 h 318"/>
                <a:gd name="T72" fmla="*/ 223 w 270"/>
                <a:gd name="T73" fmla="*/ 225 h 318"/>
                <a:gd name="T74" fmla="*/ 184 w 270"/>
                <a:gd name="T75" fmla="*/ 184 h 318"/>
                <a:gd name="T76" fmla="*/ 184 w 270"/>
                <a:gd name="T77" fmla="*/ 157 h 318"/>
                <a:gd name="T78" fmla="*/ 223 w 270"/>
                <a:gd name="T79" fmla="*/ 177 h 318"/>
                <a:gd name="T80" fmla="*/ 220 w 270"/>
                <a:gd name="T81" fmla="*/ 133 h 318"/>
                <a:gd name="T82" fmla="*/ 42 w 270"/>
                <a:gd name="T83" fmla="*/ 44 h 318"/>
                <a:gd name="T84" fmla="*/ 226 w 270"/>
                <a:gd name="T85" fmla="*/ 4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0" h="318">
                  <a:moveTo>
                    <a:pt x="267" y="6"/>
                  </a:moveTo>
                  <a:cubicBezTo>
                    <a:pt x="267" y="6"/>
                    <a:pt x="267" y="6"/>
                    <a:pt x="267" y="6"/>
                  </a:cubicBezTo>
                  <a:cubicBezTo>
                    <a:pt x="267" y="6"/>
                    <a:pt x="266" y="6"/>
                    <a:pt x="267" y="6"/>
                  </a:cubicBezTo>
                  <a:cubicBezTo>
                    <a:pt x="265" y="2"/>
                    <a:pt x="260" y="0"/>
                    <a:pt x="256" y="0"/>
                  </a:cubicBezTo>
                  <a:cubicBezTo>
                    <a:pt x="256" y="0"/>
                    <a:pt x="256" y="0"/>
                    <a:pt x="256" y="0"/>
                  </a:cubicBezTo>
                  <a:cubicBezTo>
                    <a:pt x="15" y="0"/>
                    <a:pt x="15" y="0"/>
                    <a:pt x="15" y="0"/>
                  </a:cubicBezTo>
                  <a:cubicBezTo>
                    <a:pt x="15" y="0"/>
                    <a:pt x="15" y="0"/>
                    <a:pt x="15" y="0"/>
                  </a:cubicBezTo>
                  <a:cubicBezTo>
                    <a:pt x="6" y="0"/>
                    <a:pt x="0" y="6"/>
                    <a:pt x="0" y="14"/>
                  </a:cubicBezTo>
                  <a:cubicBezTo>
                    <a:pt x="0" y="14"/>
                    <a:pt x="0" y="14"/>
                    <a:pt x="0" y="14"/>
                  </a:cubicBezTo>
                  <a:cubicBezTo>
                    <a:pt x="0" y="27"/>
                    <a:pt x="0" y="27"/>
                    <a:pt x="0" y="27"/>
                  </a:cubicBezTo>
                  <a:cubicBezTo>
                    <a:pt x="0" y="73"/>
                    <a:pt x="0" y="73"/>
                    <a:pt x="0" y="73"/>
                  </a:cubicBezTo>
                  <a:cubicBezTo>
                    <a:pt x="0" y="99"/>
                    <a:pt x="0" y="99"/>
                    <a:pt x="0" y="99"/>
                  </a:cubicBezTo>
                  <a:cubicBezTo>
                    <a:pt x="0" y="146"/>
                    <a:pt x="0" y="146"/>
                    <a:pt x="0" y="146"/>
                  </a:cubicBezTo>
                  <a:cubicBezTo>
                    <a:pt x="0" y="172"/>
                    <a:pt x="0" y="172"/>
                    <a:pt x="0" y="172"/>
                  </a:cubicBezTo>
                  <a:cubicBezTo>
                    <a:pt x="0" y="219"/>
                    <a:pt x="0" y="219"/>
                    <a:pt x="0" y="219"/>
                  </a:cubicBezTo>
                  <a:cubicBezTo>
                    <a:pt x="0" y="245"/>
                    <a:pt x="0" y="245"/>
                    <a:pt x="0" y="245"/>
                  </a:cubicBezTo>
                  <a:cubicBezTo>
                    <a:pt x="0" y="291"/>
                    <a:pt x="0" y="291"/>
                    <a:pt x="0" y="291"/>
                  </a:cubicBezTo>
                  <a:cubicBezTo>
                    <a:pt x="0" y="304"/>
                    <a:pt x="0" y="304"/>
                    <a:pt x="0" y="304"/>
                  </a:cubicBezTo>
                  <a:cubicBezTo>
                    <a:pt x="0" y="304"/>
                    <a:pt x="0" y="304"/>
                    <a:pt x="0" y="304"/>
                  </a:cubicBezTo>
                  <a:cubicBezTo>
                    <a:pt x="0" y="306"/>
                    <a:pt x="1" y="309"/>
                    <a:pt x="3" y="312"/>
                  </a:cubicBezTo>
                  <a:cubicBezTo>
                    <a:pt x="3" y="312"/>
                    <a:pt x="3" y="312"/>
                    <a:pt x="3" y="312"/>
                  </a:cubicBezTo>
                  <a:cubicBezTo>
                    <a:pt x="3" y="312"/>
                    <a:pt x="3" y="312"/>
                    <a:pt x="3" y="312"/>
                  </a:cubicBezTo>
                  <a:cubicBezTo>
                    <a:pt x="6" y="315"/>
                    <a:pt x="10" y="318"/>
                    <a:pt x="15" y="318"/>
                  </a:cubicBezTo>
                  <a:cubicBezTo>
                    <a:pt x="15" y="318"/>
                    <a:pt x="15" y="318"/>
                    <a:pt x="15" y="318"/>
                  </a:cubicBezTo>
                  <a:cubicBezTo>
                    <a:pt x="256" y="318"/>
                    <a:pt x="256" y="318"/>
                    <a:pt x="256" y="318"/>
                  </a:cubicBezTo>
                  <a:cubicBezTo>
                    <a:pt x="256" y="318"/>
                    <a:pt x="256" y="318"/>
                    <a:pt x="256" y="318"/>
                  </a:cubicBezTo>
                  <a:cubicBezTo>
                    <a:pt x="264" y="318"/>
                    <a:pt x="270" y="312"/>
                    <a:pt x="270" y="304"/>
                  </a:cubicBezTo>
                  <a:cubicBezTo>
                    <a:pt x="270" y="304"/>
                    <a:pt x="270" y="304"/>
                    <a:pt x="270" y="304"/>
                  </a:cubicBezTo>
                  <a:cubicBezTo>
                    <a:pt x="270" y="291"/>
                    <a:pt x="270" y="291"/>
                    <a:pt x="270" y="291"/>
                  </a:cubicBezTo>
                  <a:cubicBezTo>
                    <a:pt x="270" y="245"/>
                    <a:pt x="270" y="245"/>
                    <a:pt x="270" y="245"/>
                  </a:cubicBezTo>
                  <a:cubicBezTo>
                    <a:pt x="270" y="219"/>
                    <a:pt x="270" y="219"/>
                    <a:pt x="270" y="219"/>
                  </a:cubicBezTo>
                  <a:cubicBezTo>
                    <a:pt x="270" y="172"/>
                    <a:pt x="270" y="172"/>
                    <a:pt x="270" y="172"/>
                  </a:cubicBezTo>
                  <a:cubicBezTo>
                    <a:pt x="270" y="146"/>
                    <a:pt x="270" y="146"/>
                    <a:pt x="270" y="146"/>
                  </a:cubicBezTo>
                  <a:cubicBezTo>
                    <a:pt x="270" y="99"/>
                    <a:pt x="270" y="99"/>
                    <a:pt x="270" y="99"/>
                  </a:cubicBezTo>
                  <a:cubicBezTo>
                    <a:pt x="270" y="73"/>
                    <a:pt x="270" y="73"/>
                    <a:pt x="270" y="73"/>
                  </a:cubicBezTo>
                  <a:cubicBezTo>
                    <a:pt x="270" y="27"/>
                    <a:pt x="270" y="27"/>
                    <a:pt x="270" y="27"/>
                  </a:cubicBezTo>
                  <a:cubicBezTo>
                    <a:pt x="270" y="14"/>
                    <a:pt x="270" y="14"/>
                    <a:pt x="270" y="14"/>
                  </a:cubicBezTo>
                  <a:cubicBezTo>
                    <a:pt x="270" y="14"/>
                    <a:pt x="270" y="14"/>
                    <a:pt x="270" y="14"/>
                  </a:cubicBezTo>
                  <a:cubicBezTo>
                    <a:pt x="269" y="11"/>
                    <a:pt x="268" y="9"/>
                    <a:pt x="267" y="6"/>
                  </a:cubicBezTo>
                  <a:close/>
                  <a:moveTo>
                    <a:pt x="92" y="273"/>
                  </a:moveTo>
                  <a:cubicBezTo>
                    <a:pt x="92" y="277"/>
                    <a:pt x="89" y="280"/>
                    <a:pt x="85" y="280"/>
                  </a:cubicBezTo>
                  <a:cubicBezTo>
                    <a:pt x="52" y="280"/>
                    <a:pt x="52" y="280"/>
                    <a:pt x="52" y="280"/>
                  </a:cubicBezTo>
                  <a:cubicBezTo>
                    <a:pt x="49" y="280"/>
                    <a:pt x="46" y="277"/>
                    <a:pt x="46" y="273"/>
                  </a:cubicBezTo>
                  <a:cubicBezTo>
                    <a:pt x="46" y="259"/>
                    <a:pt x="46" y="259"/>
                    <a:pt x="46" y="259"/>
                  </a:cubicBezTo>
                  <a:cubicBezTo>
                    <a:pt x="46" y="255"/>
                    <a:pt x="49" y="253"/>
                    <a:pt x="52" y="253"/>
                  </a:cubicBezTo>
                  <a:cubicBezTo>
                    <a:pt x="85" y="253"/>
                    <a:pt x="85" y="253"/>
                    <a:pt x="85" y="253"/>
                  </a:cubicBezTo>
                  <a:cubicBezTo>
                    <a:pt x="89" y="253"/>
                    <a:pt x="92" y="255"/>
                    <a:pt x="92" y="259"/>
                  </a:cubicBezTo>
                  <a:lnTo>
                    <a:pt x="92" y="273"/>
                  </a:lnTo>
                  <a:close/>
                  <a:moveTo>
                    <a:pt x="92" y="225"/>
                  </a:moveTo>
                  <a:cubicBezTo>
                    <a:pt x="92" y="228"/>
                    <a:pt x="89" y="231"/>
                    <a:pt x="85" y="231"/>
                  </a:cubicBezTo>
                  <a:cubicBezTo>
                    <a:pt x="52" y="231"/>
                    <a:pt x="52" y="231"/>
                    <a:pt x="52" y="231"/>
                  </a:cubicBezTo>
                  <a:cubicBezTo>
                    <a:pt x="49" y="231"/>
                    <a:pt x="46" y="228"/>
                    <a:pt x="46" y="225"/>
                  </a:cubicBezTo>
                  <a:cubicBezTo>
                    <a:pt x="46" y="211"/>
                    <a:pt x="46" y="211"/>
                    <a:pt x="46" y="211"/>
                  </a:cubicBezTo>
                  <a:cubicBezTo>
                    <a:pt x="46" y="207"/>
                    <a:pt x="49" y="204"/>
                    <a:pt x="52" y="204"/>
                  </a:cubicBezTo>
                  <a:cubicBezTo>
                    <a:pt x="85" y="204"/>
                    <a:pt x="85" y="204"/>
                    <a:pt x="85" y="204"/>
                  </a:cubicBezTo>
                  <a:cubicBezTo>
                    <a:pt x="89" y="204"/>
                    <a:pt x="92" y="207"/>
                    <a:pt x="92" y="211"/>
                  </a:cubicBezTo>
                  <a:lnTo>
                    <a:pt x="92" y="225"/>
                  </a:lnTo>
                  <a:close/>
                  <a:moveTo>
                    <a:pt x="92" y="177"/>
                  </a:moveTo>
                  <a:cubicBezTo>
                    <a:pt x="92" y="181"/>
                    <a:pt x="89" y="184"/>
                    <a:pt x="85" y="184"/>
                  </a:cubicBezTo>
                  <a:cubicBezTo>
                    <a:pt x="52" y="184"/>
                    <a:pt x="52" y="184"/>
                    <a:pt x="52" y="184"/>
                  </a:cubicBezTo>
                  <a:cubicBezTo>
                    <a:pt x="49" y="184"/>
                    <a:pt x="46" y="181"/>
                    <a:pt x="46" y="177"/>
                  </a:cubicBezTo>
                  <a:cubicBezTo>
                    <a:pt x="46" y="163"/>
                    <a:pt x="46" y="163"/>
                    <a:pt x="46" y="163"/>
                  </a:cubicBezTo>
                  <a:cubicBezTo>
                    <a:pt x="46" y="159"/>
                    <a:pt x="49" y="157"/>
                    <a:pt x="52" y="157"/>
                  </a:cubicBezTo>
                  <a:cubicBezTo>
                    <a:pt x="85" y="157"/>
                    <a:pt x="85" y="157"/>
                    <a:pt x="85" y="157"/>
                  </a:cubicBezTo>
                  <a:cubicBezTo>
                    <a:pt x="89" y="157"/>
                    <a:pt x="92" y="159"/>
                    <a:pt x="92" y="163"/>
                  </a:cubicBezTo>
                  <a:lnTo>
                    <a:pt x="92" y="177"/>
                  </a:lnTo>
                  <a:close/>
                  <a:moveTo>
                    <a:pt x="157" y="273"/>
                  </a:moveTo>
                  <a:cubicBezTo>
                    <a:pt x="157" y="277"/>
                    <a:pt x="154" y="280"/>
                    <a:pt x="151" y="280"/>
                  </a:cubicBezTo>
                  <a:cubicBezTo>
                    <a:pt x="118" y="280"/>
                    <a:pt x="118" y="280"/>
                    <a:pt x="118" y="280"/>
                  </a:cubicBezTo>
                  <a:cubicBezTo>
                    <a:pt x="114" y="280"/>
                    <a:pt x="111" y="277"/>
                    <a:pt x="111" y="273"/>
                  </a:cubicBezTo>
                  <a:cubicBezTo>
                    <a:pt x="111" y="259"/>
                    <a:pt x="111" y="259"/>
                    <a:pt x="111" y="259"/>
                  </a:cubicBezTo>
                  <a:cubicBezTo>
                    <a:pt x="111" y="255"/>
                    <a:pt x="114" y="253"/>
                    <a:pt x="118" y="253"/>
                  </a:cubicBezTo>
                  <a:cubicBezTo>
                    <a:pt x="151" y="253"/>
                    <a:pt x="151" y="253"/>
                    <a:pt x="151" y="253"/>
                  </a:cubicBezTo>
                  <a:cubicBezTo>
                    <a:pt x="154" y="253"/>
                    <a:pt x="157" y="255"/>
                    <a:pt x="157" y="259"/>
                  </a:cubicBezTo>
                  <a:lnTo>
                    <a:pt x="157" y="273"/>
                  </a:lnTo>
                  <a:close/>
                  <a:moveTo>
                    <a:pt x="157" y="225"/>
                  </a:moveTo>
                  <a:cubicBezTo>
                    <a:pt x="157" y="228"/>
                    <a:pt x="154" y="231"/>
                    <a:pt x="151" y="231"/>
                  </a:cubicBezTo>
                  <a:cubicBezTo>
                    <a:pt x="118" y="231"/>
                    <a:pt x="118" y="231"/>
                    <a:pt x="118" y="231"/>
                  </a:cubicBezTo>
                  <a:cubicBezTo>
                    <a:pt x="114" y="231"/>
                    <a:pt x="111" y="228"/>
                    <a:pt x="111" y="225"/>
                  </a:cubicBezTo>
                  <a:cubicBezTo>
                    <a:pt x="111" y="211"/>
                    <a:pt x="111" y="211"/>
                    <a:pt x="111" y="211"/>
                  </a:cubicBezTo>
                  <a:cubicBezTo>
                    <a:pt x="111" y="207"/>
                    <a:pt x="114" y="204"/>
                    <a:pt x="118" y="204"/>
                  </a:cubicBezTo>
                  <a:cubicBezTo>
                    <a:pt x="151" y="204"/>
                    <a:pt x="151" y="204"/>
                    <a:pt x="151" y="204"/>
                  </a:cubicBezTo>
                  <a:cubicBezTo>
                    <a:pt x="154" y="204"/>
                    <a:pt x="157" y="207"/>
                    <a:pt x="157" y="211"/>
                  </a:cubicBezTo>
                  <a:lnTo>
                    <a:pt x="157" y="225"/>
                  </a:lnTo>
                  <a:close/>
                  <a:moveTo>
                    <a:pt x="157" y="177"/>
                  </a:moveTo>
                  <a:cubicBezTo>
                    <a:pt x="157" y="181"/>
                    <a:pt x="154" y="184"/>
                    <a:pt x="151" y="184"/>
                  </a:cubicBezTo>
                  <a:cubicBezTo>
                    <a:pt x="118" y="184"/>
                    <a:pt x="118" y="184"/>
                    <a:pt x="118" y="184"/>
                  </a:cubicBezTo>
                  <a:cubicBezTo>
                    <a:pt x="114" y="184"/>
                    <a:pt x="111" y="181"/>
                    <a:pt x="111" y="177"/>
                  </a:cubicBezTo>
                  <a:cubicBezTo>
                    <a:pt x="111" y="163"/>
                    <a:pt x="111" y="163"/>
                    <a:pt x="111" y="163"/>
                  </a:cubicBezTo>
                  <a:cubicBezTo>
                    <a:pt x="111" y="159"/>
                    <a:pt x="114" y="157"/>
                    <a:pt x="118" y="157"/>
                  </a:cubicBezTo>
                  <a:cubicBezTo>
                    <a:pt x="151" y="157"/>
                    <a:pt x="151" y="157"/>
                    <a:pt x="151" y="157"/>
                  </a:cubicBezTo>
                  <a:cubicBezTo>
                    <a:pt x="154" y="157"/>
                    <a:pt x="157" y="159"/>
                    <a:pt x="157" y="163"/>
                  </a:cubicBezTo>
                  <a:lnTo>
                    <a:pt x="157" y="177"/>
                  </a:lnTo>
                  <a:close/>
                  <a:moveTo>
                    <a:pt x="223" y="273"/>
                  </a:moveTo>
                  <a:cubicBezTo>
                    <a:pt x="223" y="277"/>
                    <a:pt x="221" y="280"/>
                    <a:pt x="217" y="280"/>
                  </a:cubicBezTo>
                  <a:cubicBezTo>
                    <a:pt x="184" y="280"/>
                    <a:pt x="184" y="280"/>
                    <a:pt x="184" y="280"/>
                  </a:cubicBezTo>
                  <a:cubicBezTo>
                    <a:pt x="180" y="280"/>
                    <a:pt x="178" y="277"/>
                    <a:pt x="178" y="273"/>
                  </a:cubicBezTo>
                  <a:cubicBezTo>
                    <a:pt x="178" y="259"/>
                    <a:pt x="178" y="259"/>
                    <a:pt x="178" y="259"/>
                  </a:cubicBezTo>
                  <a:cubicBezTo>
                    <a:pt x="178" y="255"/>
                    <a:pt x="180" y="253"/>
                    <a:pt x="184" y="253"/>
                  </a:cubicBezTo>
                  <a:cubicBezTo>
                    <a:pt x="217" y="253"/>
                    <a:pt x="217" y="253"/>
                    <a:pt x="217" y="253"/>
                  </a:cubicBezTo>
                  <a:cubicBezTo>
                    <a:pt x="221" y="253"/>
                    <a:pt x="223" y="255"/>
                    <a:pt x="223" y="259"/>
                  </a:cubicBezTo>
                  <a:lnTo>
                    <a:pt x="223" y="273"/>
                  </a:lnTo>
                  <a:close/>
                  <a:moveTo>
                    <a:pt x="223" y="225"/>
                  </a:moveTo>
                  <a:cubicBezTo>
                    <a:pt x="223" y="228"/>
                    <a:pt x="221" y="231"/>
                    <a:pt x="217" y="231"/>
                  </a:cubicBezTo>
                  <a:cubicBezTo>
                    <a:pt x="184" y="231"/>
                    <a:pt x="184" y="231"/>
                    <a:pt x="184" y="231"/>
                  </a:cubicBezTo>
                  <a:cubicBezTo>
                    <a:pt x="180" y="231"/>
                    <a:pt x="178" y="228"/>
                    <a:pt x="178" y="225"/>
                  </a:cubicBezTo>
                  <a:cubicBezTo>
                    <a:pt x="178" y="211"/>
                    <a:pt x="178" y="211"/>
                    <a:pt x="178" y="211"/>
                  </a:cubicBezTo>
                  <a:cubicBezTo>
                    <a:pt x="178" y="207"/>
                    <a:pt x="180" y="204"/>
                    <a:pt x="184" y="204"/>
                  </a:cubicBezTo>
                  <a:cubicBezTo>
                    <a:pt x="217" y="204"/>
                    <a:pt x="217" y="204"/>
                    <a:pt x="217" y="204"/>
                  </a:cubicBezTo>
                  <a:cubicBezTo>
                    <a:pt x="221" y="204"/>
                    <a:pt x="223" y="207"/>
                    <a:pt x="223" y="211"/>
                  </a:cubicBezTo>
                  <a:lnTo>
                    <a:pt x="223" y="225"/>
                  </a:lnTo>
                  <a:close/>
                  <a:moveTo>
                    <a:pt x="223" y="177"/>
                  </a:moveTo>
                  <a:cubicBezTo>
                    <a:pt x="223" y="181"/>
                    <a:pt x="221" y="184"/>
                    <a:pt x="217" y="184"/>
                  </a:cubicBezTo>
                  <a:cubicBezTo>
                    <a:pt x="184" y="184"/>
                    <a:pt x="184" y="184"/>
                    <a:pt x="184" y="184"/>
                  </a:cubicBezTo>
                  <a:cubicBezTo>
                    <a:pt x="180" y="184"/>
                    <a:pt x="178" y="181"/>
                    <a:pt x="178" y="177"/>
                  </a:cubicBezTo>
                  <a:cubicBezTo>
                    <a:pt x="178" y="163"/>
                    <a:pt x="178" y="163"/>
                    <a:pt x="178" y="163"/>
                  </a:cubicBezTo>
                  <a:cubicBezTo>
                    <a:pt x="178" y="159"/>
                    <a:pt x="180" y="157"/>
                    <a:pt x="184" y="157"/>
                  </a:cubicBezTo>
                  <a:cubicBezTo>
                    <a:pt x="217" y="157"/>
                    <a:pt x="217" y="157"/>
                    <a:pt x="217" y="157"/>
                  </a:cubicBezTo>
                  <a:cubicBezTo>
                    <a:pt x="221" y="157"/>
                    <a:pt x="223" y="159"/>
                    <a:pt x="223" y="163"/>
                  </a:cubicBezTo>
                  <a:lnTo>
                    <a:pt x="223" y="177"/>
                  </a:lnTo>
                  <a:close/>
                  <a:moveTo>
                    <a:pt x="226" y="127"/>
                  </a:moveTo>
                  <a:cubicBezTo>
                    <a:pt x="226" y="127"/>
                    <a:pt x="226" y="127"/>
                    <a:pt x="226" y="127"/>
                  </a:cubicBezTo>
                  <a:cubicBezTo>
                    <a:pt x="226" y="131"/>
                    <a:pt x="223" y="133"/>
                    <a:pt x="220" y="133"/>
                  </a:cubicBezTo>
                  <a:cubicBezTo>
                    <a:pt x="49" y="133"/>
                    <a:pt x="49" y="133"/>
                    <a:pt x="49" y="133"/>
                  </a:cubicBezTo>
                  <a:cubicBezTo>
                    <a:pt x="45" y="133"/>
                    <a:pt x="42" y="131"/>
                    <a:pt x="42" y="127"/>
                  </a:cubicBezTo>
                  <a:cubicBezTo>
                    <a:pt x="42" y="44"/>
                    <a:pt x="42" y="44"/>
                    <a:pt x="42" y="44"/>
                  </a:cubicBezTo>
                  <a:cubicBezTo>
                    <a:pt x="42" y="40"/>
                    <a:pt x="45" y="38"/>
                    <a:pt x="49" y="38"/>
                  </a:cubicBezTo>
                  <a:cubicBezTo>
                    <a:pt x="220" y="38"/>
                    <a:pt x="220" y="38"/>
                    <a:pt x="220" y="38"/>
                  </a:cubicBezTo>
                  <a:cubicBezTo>
                    <a:pt x="223" y="38"/>
                    <a:pt x="226" y="40"/>
                    <a:pt x="226" y="44"/>
                  </a:cubicBezTo>
                  <a:lnTo>
                    <a:pt x="226" y="12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33" name="Freeform 21"/>
            <p:cNvSpPr>
              <a:spLocks/>
            </p:cNvSpPr>
            <p:nvPr userDrawn="1"/>
          </p:nvSpPr>
          <p:spPr bwMode="auto">
            <a:xfrm>
              <a:off x="94" y="1031"/>
              <a:ext cx="77" cy="138"/>
            </a:xfrm>
            <a:custGeom>
              <a:avLst/>
              <a:gdLst>
                <a:gd name="T0" fmla="*/ 21 w 32"/>
                <a:gd name="T1" fmla="*/ 24 h 58"/>
                <a:gd name="T2" fmla="*/ 12 w 32"/>
                <a:gd name="T3" fmla="*/ 18 h 58"/>
                <a:gd name="T4" fmla="*/ 18 w 32"/>
                <a:gd name="T5" fmla="*/ 14 h 58"/>
                <a:gd name="T6" fmla="*/ 28 w 32"/>
                <a:gd name="T7" fmla="*/ 17 h 58"/>
                <a:gd name="T8" fmla="*/ 30 w 32"/>
                <a:gd name="T9" fmla="*/ 9 h 58"/>
                <a:gd name="T10" fmla="*/ 20 w 32"/>
                <a:gd name="T11" fmla="*/ 6 h 58"/>
                <a:gd name="T12" fmla="*/ 20 w 32"/>
                <a:gd name="T13" fmla="*/ 0 h 58"/>
                <a:gd name="T14" fmla="*/ 13 w 32"/>
                <a:gd name="T15" fmla="*/ 0 h 58"/>
                <a:gd name="T16" fmla="*/ 13 w 32"/>
                <a:gd name="T17" fmla="*/ 7 h 58"/>
                <a:gd name="T18" fmla="*/ 1 w 32"/>
                <a:gd name="T19" fmla="*/ 19 h 58"/>
                <a:gd name="T20" fmla="*/ 14 w 32"/>
                <a:gd name="T21" fmla="*/ 32 h 58"/>
                <a:gd name="T22" fmla="*/ 21 w 32"/>
                <a:gd name="T23" fmla="*/ 38 h 58"/>
                <a:gd name="T24" fmla="*/ 14 w 32"/>
                <a:gd name="T25" fmla="*/ 43 h 58"/>
                <a:gd name="T26" fmla="*/ 2 w 32"/>
                <a:gd name="T27" fmla="*/ 40 h 58"/>
                <a:gd name="T28" fmla="*/ 0 w 32"/>
                <a:gd name="T29" fmla="*/ 48 h 58"/>
                <a:gd name="T30" fmla="*/ 12 w 32"/>
                <a:gd name="T31" fmla="*/ 51 h 58"/>
                <a:gd name="T32" fmla="*/ 12 w 32"/>
                <a:gd name="T33" fmla="*/ 58 h 58"/>
                <a:gd name="T34" fmla="*/ 19 w 32"/>
                <a:gd name="T35" fmla="*/ 58 h 58"/>
                <a:gd name="T36" fmla="*/ 19 w 32"/>
                <a:gd name="T37" fmla="*/ 50 h 58"/>
                <a:gd name="T38" fmla="*/ 32 w 32"/>
                <a:gd name="T39" fmla="*/ 36 h 58"/>
                <a:gd name="T40" fmla="*/ 21 w 32"/>
                <a:gd name="T41"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58">
                  <a:moveTo>
                    <a:pt x="21" y="24"/>
                  </a:moveTo>
                  <a:cubicBezTo>
                    <a:pt x="15" y="21"/>
                    <a:pt x="12" y="20"/>
                    <a:pt x="12" y="18"/>
                  </a:cubicBezTo>
                  <a:cubicBezTo>
                    <a:pt x="12" y="16"/>
                    <a:pt x="14" y="14"/>
                    <a:pt x="18" y="14"/>
                  </a:cubicBezTo>
                  <a:cubicBezTo>
                    <a:pt x="23" y="14"/>
                    <a:pt x="26" y="16"/>
                    <a:pt x="28" y="17"/>
                  </a:cubicBezTo>
                  <a:cubicBezTo>
                    <a:pt x="30" y="9"/>
                    <a:pt x="30" y="9"/>
                    <a:pt x="30" y="9"/>
                  </a:cubicBezTo>
                  <a:cubicBezTo>
                    <a:pt x="27" y="8"/>
                    <a:pt x="24" y="7"/>
                    <a:pt x="20" y="6"/>
                  </a:cubicBezTo>
                  <a:cubicBezTo>
                    <a:pt x="20" y="0"/>
                    <a:pt x="20" y="0"/>
                    <a:pt x="20" y="0"/>
                  </a:cubicBezTo>
                  <a:cubicBezTo>
                    <a:pt x="13" y="0"/>
                    <a:pt x="13" y="0"/>
                    <a:pt x="13" y="0"/>
                  </a:cubicBezTo>
                  <a:cubicBezTo>
                    <a:pt x="13" y="7"/>
                    <a:pt x="13" y="7"/>
                    <a:pt x="13" y="7"/>
                  </a:cubicBezTo>
                  <a:cubicBezTo>
                    <a:pt x="6" y="9"/>
                    <a:pt x="1" y="13"/>
                    <a:pt x="1" y="19"/>
                  </a:cubicBezTo>
                  <a:cubicBezTo>
                    <a:pt x="1" y="27"/>
                    <a:pt x="6" y="30"/>
                    <a:pt x="14" y="32"/>
                  </a:cubicBezTo>
                  <a:cubicBezTo>
                    <a:pt x="19" y="34"/>
                    <a:pt x="21" y="36"/>
                    <a:pt x="21" y="38"/>
                  </a:cubicBezTo>
                  <a:cubicBezTo>
                    <a:pt x="21" y="41"/>
                    <a:pt x="18" y="43"/>
                    <a:pt x="14" y="43"/>
                  </a:cubicBezTo>
                  <a:cubicBezTo>
                    <a:pt x="9" y="43"/>
                    <a:pt x="5" y="41"/>
                    <a:pt x="2" y="40"/>
                  </a:cubicBezTo>
                  <a:cubicBezTo>
                    <a:pt x="0" y="48"/>
                    <a:pt x="0" y="48"/>
                    <a:pt x="0" y="48"/>
                  </a:cubicBezTo>
                  <a:cubicBezTo>
                    <a:pt x="3" y="50"/>
                    <a:pt x="7" y="51"/>
                    <a:pt x="12" y="51"/>
                  </a:cubicBezTo>
                  <a:cubicBezTo>
                    <a:pt x="12" y="58"/>
                    <a:pt x="12" y="58"/>
                    <a:pt x="12" y="58"/>
                  </a:cubicBezTo>
                  <a:cubicBezTo>
                    <a:pt x="19" y="58"/>
                    <a:pt x="19" y="58"/>
                    <a:pt x="19" y="58"/>
                  </a:cubicBezTo>
                  <a:cubicBezTo>
                    <a:pt x="19" y="50"/>
                    <a:pt x="19" y="50"/>
                    <a:pt x="19" y="50"/>
                  </a:cubicBezTo>
                  <a:cubicBezTo>
                    <a:pt x="27" y="48"/>
                    <a:pt x="32" y="43"/>
                    <a:pt x="32" y="36"/>
                  </a:cubicBezTo>
                  <a:cubicBezTo>
                    <a:pt x="32" y="31"/>
                    <a:pt x="29" y="27"/>
                    <a:pt x="21"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36" name="Freeform 22"/>
            <p:cNvSpPr>
              <a:spLocks/>
            </p:cNvSpPr>
            <p:nvPr userDrawn="1"/>
          </p:nvSpPr>
          <p:spPr bwMode="auto">
            <a:xfrm>
              <a:off x="211" y="1031"/>
              <a:ext cx="79" cy="138"/>
            </a:xfrm>
            <a:custGeom>
              <a:avLst/>
              <a:gdLst>
                <a:gd name="T0" fmla="*/ 20 w 33"/>
                <a:gd name="T1" fmla="*/ 24 h 58"/>
                <a:gd name="T2" fmla="*/ 11 w 33"/>
                <a:gd name="T3" fmla="*/ 18 h 58"/>
                <a:gd name="T4" fmla="*/ 17 w 33"/>
                <a:gd name="T5" fmla="*/ 14 h 58"/>
                <a:gd name="T6" fmla="*/ 27 w 33"/>
                <a:gd name="T7" fmla="*/ 17 h 58"/>
                <a:gd name="T8" fmla="*/ 29 w 33"/>
                <a:gd name="T9" fmla="*/ 9 h 58"/>
                <a:gd name="T10" fmla="*/ 19 w 33"/>
                <a:gd name="T11" fmla="*/ 6 h 58"/>
                <a:gd name="T12" fmla="*/ 19 w 33"/>
                <a:gd name="T13" fmla="*/ 0 h 58"/>
                <a:gd name="T14" fmla="*/ 12 w 33"/>
                <a:gd name="T15" fmla="*/ 0 h 58"/>
                <a:gd name="T16" fmla="*/ 12 w 33"/>
                <a:gd name="T17" fmla="*/ 7 h 58"/>
                <a:gd name="T18" fmla="*/ 0 w 33"/>
                <a:gd name="T19" fmla="*/ 19 h 58"/>
                <a:gd name="T20" fmla="*/ 13 w 33"/>
                <a:gd name="T21" fmla="*/ 32 h 58"/>
                <a:gd name="T22" fmla="*/ 20 w 33"/>
                <a:gd name="T23" fmla="*/ 38 h 58"/>
                <a:gd name="T24" fmla="*/ 13 w 33"/>
                <a:gd name="T25" fmla="*/ 43 h 58"/>
                <a:gd name="T26" fmla="*/ 1 w 33"/>
                <a:gd name="T27" fmla="*/ 40 h 58"/>
                <a:gd name="T28" fmla="*/ 0 w 33"/>
                <a:gd name="T29" fmla="*/ 48 h 58"/>
                <a:gd name="T30" fmla="*/ 11 w 33"/>
                <a:gd name="T31" fmla="*/ 51 h 58"/>
                <a:gd name="T32" fmla="*/ 11 w 33"/>
                <a:gd name="T33" fmla="*/ 58 h 58"/>
                <a:gd name="T34" fmla="*/ 18 w 33"/>
                <a:gd name="T35" fmla="*/ 58 h 58"/>
                <a:gd name="T36" fmla="*/ 18 w 33"/>
                <a:gd name="T37" fmla="*/ 50 h 58"/>
                <a:gd name="T38" fmla="*/ 31 w 33"/>
                <a:gd name="T39" fmla="*/ 36 h 58"/>
                <a:gd name="T40" fmla="*/ 20 w 33"/>
                <a:gd name="T41"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58">
                  <a:moveTo>
                    <a:pt x="20" y="24"/>
                  </a:moveTo>
                  <a:cubicBezTo>
                    <a:pt x="14" y="21"/>
                    <a:pt x="11" y="20"/>
                    <a:pt x="11" y="18"/>
                  </a:cubicBezTo>
                  <a:cubicBezTo>
                    <a:pt x="11" y="16"/>
                    <a:pt x="13" y="14"/>
                    <a:pt x="17" y="14"/>
                  </a:cubicBezTo>
                  <a:cubicBezTo>
                    <a:pt x="23" y="14"/>
                    <a:pt x="26" y="16"/>
                    <a:pt x="27" y="17"/>
                  </a:cubicBezTo>
                  <a:cubicBezTo>
                    <a:pt x="29" y="9"/>
                    <a:pt x="29" y="9"/>
                    <a:pt x="29" y="9"/>
                  </a:cubicBezTo>
                  <a:cubicBezTo>
                    <a:pt x="26" y="8"/>
                    <a:pt x="24" y="7"/>
                    <a:pt x="19" y="6"/>
                  </a:cubicBezTo>
                  <a:cubicBezTo>
                    <a:pt x="19" y="0"/>
                    <a:pt x="19" y="0"/>
                    <a:pt x="19" y="0"/>
                  </a:cubicBezTo>
                  <a:cubicBezTo>
                    <a:pt x="12" y="0"/>
                    <a:pt x="12" y="0"/>
                    <a:pt x="12" y="0"/>
                  </a:cubicBezTo>
                  <a:cubicBezTo>
                    <a:pt x="12" y="7"/>
                    <a:pt x="12" y="7"/>
                    <a:pt x="12" y="7"/>
                  </a:cubicBezTo>
                  <a:cubicBezTo>
                    <a:pt x="5" y="9"/>
                    <a:pt x="0" y="13"/>
                    <a:pt x="0" y="19"/>
                  </a:cubicBezTo>
                  <a:cubicBezTo>
                    <a:pt x="0" y="27"/>
                    <a:pt x="6" y="30"/>
                    <a:pt x="13" y="32"/>
                  </a:cubicBezTo>
                  <a:cubicBezTo>
                    <a:pt x="18" y="34"/>
                    <a:pt x="20" y="36"/>
                    <a:pt x="20" y="38"/>
                  </a:cubicBezTo>
                  <a:cubicBezTo>
                    <a:pt x="20" y="41"/>
                    <a:pt x="17" y="43"/>
                    <a:pt x="13" y="43"/>
                  </a:cubicBezTo>
                  <a:cubicBezTo>
                    <a:pt x="9" y="43"/>
                    <a:pt x="4" y="41"/>
                    <a:pt x="1" y="40"/>
                  </a:cubicBezTo>
                  <a:cubicBezTo>
                    <a:pt x="0" y="48"/>
                    <a:pt x="0" y="48"/>
                    <a:pt x="0" y="48"/>
                  </a:cubicBezTo>
                  <a:cubicBezTo>
                    <a:pt x="2" y="50"/>
                    <a:pt x="7" y="51"/>
                    <a:pt x="11" y="51"/>
                  </a:cubicBezTo>
                  <a:cubicBezTo>
                    <a:pt x="11" y="58"/>
                    <a:pt x="11" y="58"/>
                    <a:pt x="11" y="58"/>
                  </a:cubicBezTo>
                  <a:cubicBezTo>
                    <a:pt x="18" y="58"/>
                    <a:pt x="18" y="58"/>
                    <a:pt x="18" y="58"/>
                  </a:cubicBezTo>
                  <a:cubicBezTo>
                    <a:pt x="18" y="50"/>
                    <a:pt x="18" y="50"/>
                    <a:pt x="18" y="50"/>
                  </a:cubicBezTo>
                  <a:cubicBezTo>
                    <a:pt x="26" y="48"/>
                    <a:pt x="31" y="43"/>
                    <a:pt x="31" y="36"/>
                  </a:cubicBezTo>
                  <a:cubicBezTo>
                    <a:pt x="33" y="31"/>
                    <a:pt x="29" y="27"/>
                    <a:pt x="20"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37" name="Freeform 23"/>
            <p:cNvSpPr>
              <a:spLocks/>
            </p:cNvSpPr>
            <p:nvPr userDrawn="1"/>
          </p:nvSpPr>
          <p:spPr bwMode="auto">
            <a:xfrm>
              <a:off x="329" y="1031"/>
              <a:ext cx="76" cy="138"/>
            </a:xfrm>
            <a:custGeom>
              <a:avLst/>
              <a:gdLst>
                <a:gd name="T0" fmla="*/ 20 w 32"/>
                <a:gd name="T1" fmla="*/ 24 h 58"/>
                <a:gd name="T2" fmla="*/ 12 w 32"/>
                <a:gd name="T3" fmla="*/ 18 h 58"/>
                <a:gd name="T4" fmla="*/ 18 w 32"/>
                <a:gd name="T5" fmla="*/ 14 h 58"/>
                <a:gd name="T6" fmla="*/ 28 w 32"/>
                <a:gd name="T7" fmla="*/ 17 h 58"/>
                <a:gd name="T8" fmla="*/ 29 w 32"/>
                <a:gd name="T9" fmla="*/ 9 h 58"/>
                <a:gd name="T10" fmla="*/ 20 w 32"/>
                <a:gd name="T11" fmla="*/ 6 h 58"/>
                <a:gd name="T12" fmla="*/ 20 w 32"/>
                <a:gd name="T13" fmla="*/ 0 h 58"/>
                <a:gd name="T14" fmla="*/ 12 w 32"/>
                <a:gd name="T15" fmla="*/ 0 h 58"/>
                <a:gd name="T16" fmla="*/ 12 w 32"/>
                <a:gd name="T17" fmla="*/ 7 h 58"/>
                <a:gd name="T18" fmla="*/ 1 w 32"/>
                <a:gd name="T19" fmla="*/ 19 h 58"/>
                <a:gd name="T20" fmla="*/ 13 w 32"/>
                <a:gd name="T21" fmla="*/ 32 h 58"/>
                <a:gd name="T22" fmla="*/ 20 w 32"/>
                <a:gd name="T23" fmla="*/ 38 h 58"/>
                <a:gd name="T24" fmla="*/ 13 w 32"/>
                <a:gd name="T25" fmla="*/ 43 h 58"/>
                <a:gd name="T26" fmla="*/ 2 w 32"/>
                <a:gd name="T27" fmla="*/ 40 h 58"/>
                <a:gd name="T28" fmla="*/ 0 w 32"/>
                <a:gd name="T29" fmla="*/ 48 h 58"/>
                <a:gd name="T30" fmla="*/ 11 w 32"/>
                <a:gd name="T31" fmla="*/ 51 h 58"/>
                <a:gd name="T32" fmla="*/ 11 w 32"/>
                <a:gd name="T33" fmla="*/ 58 h 58"/>
                <a:gd name="T34" fmla="*/ 19 w 32"/>
                <a:gd name="T35" fmla="*/ 58 h 58"/>
                <a:gd name="T36" fmla="*/ 19 w 32"/>
                <a:gd name="T37" fmla="*/ 50 h 58"/>
                <a:gd name="T38" fmla="*/ 31 w 32"/>
                <a:gd name="T39" fmla="*/ 36 h 58"/>
                <a:gd name="T40" fmla="*/ 20 w 32"/>
                <a:gd name="T41"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58">
                  <a:moveTo>
                    <a:pt x="20" y="24"/>
                  </a:moveTo>
                  <a:cubicBezTo>
                    <a:pt x="14" y="21"/>
                    <a:pt x="12" y="20"/>
                    <a:pt x="12" y="18"/>
                  </a:cubicBezTo>
                  <a:cubicBezTo>
                    <a:pt x="12" y="16"/>
                    <a:pt x="13" y="14"/>
                    <a:pt x="18" y="14"/>
                  </a:cubicBezTo>
                  <a:cubicBezTo>
                    <a:pt x="23" y="14"/>
                    <a:pt x="26" y="16"/>
                    <a:pt x="28" y="17"/>
                  </a:cubicBezTo>
                  <a:cubicBezTo>
                    <a:pt x="29" y="9"/>
                    <a:pt x="29" y="9"/>
                    <a:pt x="29" y="9"/>
                  </a:cubicBezTo>
                  <a:cubicBezTo>
                    <a:pt x="27" y="8"/>
                    <a:pt x="24" y="7"/>
                    <a:pt x="20" y="6"/>
                  </a:cubicBezTo>
                  <a:cubicBezTo>
                    <a:pt x="20" y="0"/>
                    <a:pt x="20" y="0"/>
                    <a:pt x="20" y="0"/>
                  </a:cubicBezTo>
                  <a:cubicBezTo>
                    <a:pt x="12" y="0"/>
                    <a:pt x="12" y="0"/>
                    <a:pt x="12" y="0"/>
                  </a:cubicBezTo>
                  <a:cubicBezTo>
                    <a:pt x="12" y="7"/>
                    <a:pt x="12" y="7"/>
                    <a:pt x="12" y="7"/>
                  </a:cubicBezTo>
                  <a:cubicBezTo>
                    <a:pt x="5" y="9"/>
                    <a:pt x="1" y="13"/>
                    <a:pt x="1" y="19"/>
                  </a:cubicBezTo>
                  <a:cubicBezTo>
                    <a:pt x="1" y="27"/>
                    <a:pt x="6" y="30"/>
                    <a:pt x="13" y="32"/>
                  </a:cubicBezTo>
                  <a:cubicBezTo>
                    <a:pt x="19" y="34"/>
                    <a:pt x="20" y="36"/>
                    <a:pt x="20" y="38"/>
                  </a:cubicBezTo>
                  <a:cubicBezTo>
                    <a:pt x="20" y="41"/>
                    <a:pt x="18" y="43"/>
                    <a:pt x="13" y="43"/>
                  </a:cubicBezTo>
                  <a:cubicBezTo>
                    <a:pt x="9" y="43"/>
                    <a:pt x="4" y="41"/>
                    <a:pt x="2" y="40"/>
                  </a:cubicBezTo>
                  <a:cubicBezTo>
                    <a:pt x="0" y="48"/>
                    <a:pt x="0" y="48"/>
                    <a:pt x="0" y="48"/>
                  </a:cubicBezTo>
                  <a:cubicBezTo>
                    <a:pt x="3" y="50"/>
                    <a:pt x="7" y="51"/>
                    <a:pt x="11" y="51"/>
                  </a:cubicBezTo>
                  <a:cubicBezTo>
                    <a:pt x="11" y="58"/>
                    <a:pt x="11" y="58"/>
                    <a:pt x="11" y="58"/>
                  </a:cubicBezTo>
                  <a:cubicBezTo>
                    <a:pt x="19" y="58"/>
                    <a:pt x="19" y="58"/>
                    <a:pt x="19" y="58"/>
                  </a:cubicBezTo>
                  <a:cubicBezTo>
                    <a:pt x="19" y="50"/>
                    <a:pt x="19" y="50"/>
                    <a:pt x="19" y="50"/>
                  </a:cubicBezTo>
                  <a:cubicBezTo>
                    <a:pt x="27" y="48"/>
                    <a:pt x="31" y="43"/>
                    <a:pt x="31" y="36"/>
                  </a:cubicBezTo>
                  <a:cubicBezTo>
                    <a:pt x="32" y="31"/>
                    <a:pt x="29" y="27"/>
                    <a:pt x="20"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grpSp>
      <p:grpSp>
        <p:nvGrpSpPr>
          <p:cNvPr id="40" name="Group 26"/>
          <p:cNvGrpSpPr>
            <a:grpSpLocks noChangeAspect="1"/>
          </p:cNvGrpSpPr>
          <p:nvPr userDrawn="1"/>
        </p:nvGrpSpPr>
        <p:grpSpPr bwMode="auto">
          <a:xfrm>
            <a:off x="4864023" y="994349"/>
            <a:ext cx="384024" cy="384024"/>
            <a:chOff x="-1785" y="580"/>
            <a:chExt cx="1020" cy="1020"/>
          </a:xfrm>
          <a:solidFill>
            <a:srgbClr val="C00000"/>
          </a:solidFill>
        </p:grpSpPr>
        <p:sp>
          <p:nvSpPr>
            <p:cNvPr id="78" name="Freeform 27"/>
            <p:cNvSpPr>
              <a:spLocks/>
            </p:cNvSpPr>
            <p:nvPr userDrawn="1"/>
          </p:nvSpPr>
          <p:spPr bwMode="auto">
            <a:xfrm>
              <a:off x="-1214" y="580"/>
              <a:ext cx="449" cy="448"/>
            </a:xfrm>
            <a:custGeom>
              <a:avLst/>
              <a:gdLst>
                <a:gd name="T0" fmla="*/ 548 w 686"/>
                <a:gd name="T1" fmla="*/ 686 h 686"/>
                <a:gd name="T2" fmla="*/ 686 w 686"/>
                <a:gd name="T3" fmla="*/ 686 h 686"/>
                <a:gd name="T4" fmla="*/ 461 w 686"/>
                <a:gd name="T5" fmla="*/ 225 h 686"/>
                <a:gd name="T6" fmla="*/ 0 w 686"/>
                <a:gd name="T7" fmla="*/ 0 h 686"/>
                <a:gd name="T8" fmla="*/ 0 w 686"/>
                <a:gd name="T9" fmla="*/ 138 h 686"/>
                <a:gd name="T10" fmla="*/ 548 w 686"/>
                <a:gd name="T11" fmla="*/ 686 h 686"/>
              </a:gdLst>
              <a:ahLst/>
              <a:cxnLst>
                <a:cxn ang="0">
                  <a:pos x="T0" y="T1"/>
                </a:cxn>
                <a:cxn ang="0">
                  <a:pos x="T2" y="T3"/>
                </a:cxn>
                <a:cxn ang="0">
                  <a:pos x="T4" y="T5"/>
                </a:cxn>
                <a:cxn ang="0">
                  <a:pos x="T6" y="T7"/>
                </a:cxn>
                <a:cxn ang="0">
                  <a:pos x="T8" y="T9"/>
                </a:cxn>
                <a:cxn ang="0">
                  <a:pos x="T10" y="T11"/>
                </a:cxn>
              </a:cxnLst>
              <a:rect l="0" t="0" r="r" b="b"/>
              <a:pathLst>
                <a:path w="686" h="686">
                  <a:moveTo>
                    <a:pt x="548" y="686"/>
                  </a:moveTo>
                  <a:cubicBezTo>
                    <a:pt x="686" y="686"/>
                    <a:pt x="686" y="686"/>
                    <a:pt x="686" y="686"/>
                  </a:cubicBezTo>
                  <a:cubicBezTo>
                    <a:pt x="665" y="512"/>
                    <a:pt x="587" y="351"/>
                    <a:pt x="461" y="225"/>
                  </a:cubicBezTo>
                  <a:cubicBezTo>
                    <a:pt x="335" y="99"/>
                    <a:pt x="174" y="21"/>
                    <a:pt x="0" y="0"/>
                  </a:cubicBezTo>
                  <a:cubicBezTo>
                    <a:pt x="0" y="138"/>
                    <a:pt x="0" y="138"/>
                    <a:pt x="0" y="138"/>
                  </a:cubicBezTo>
                  <a:cubicBezTo>
                    <a:pt x="283" y="179"/>
                    <a:pt x="507" y="403"/>
                    <a:pt x="548" y="68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79" name="Freeform 28"/>
            <p:cNvSpPr>
              <a:spLocks/>
            </p:cNvSpPr>
            <p:nvPr userDrawn="1"/>
          </p:nvSpPr>
          <p:spPr bwMode="auto">
            <a:xfrm>
              <a:off x="-1785" y="580"/>
              <a:ext cx="449" cy="448"/>
            </a:xfrm>
            <a:custGeom>
              <a:avLst/>
              <a:gdLst>
                <a:gd name="T0" fmla="*/ 686 w 686"/>
                <a:gd name="T1" fmla="*/ 138 h 686"/>
                <a:gd name="T2" fmla="*/ 686 w 686"/>
                <a:gd name="T3" fmla="*/ 0 h 686"/>
                <a:gd name="T4" fmla="*/ 225 w 686"/>
                <a:gd name="T5" fmla="*/ 225 h 686"/>
                <a:gd name="T6" fmla="*/ 0 w 686"/>
                <a:gd name="T7" fmla="*/ 686 h 686"/>
                <a:gd name="T8" fmla="*/ 138 w 686"/>
                <a:gd name="T9" fmla="*/ 686 h 686"/>
                <a:gd name="T10" fmla="*/ 686 w 686"/>
                <a:gd name="T11" fmla="*/ 138 h 686"/>
              </a:gdLst>
              <a:ahLst/>
              <a:cxnLst>
                <a:cxn ang="0">
                  <a:pos x="T0" y="T1"/>
                </a:cxn>
                <a:cxn ang="0">
                  <a:pos x="T2" y="T3"/>
                </a:cxn>
                <a:cxn ang="0">
                  <a:pos x="T4" y="T5"/>
                </a:cxn>
                <a:cxn ang="0">
                  <a:pos x="T6" y="T7"/>
                </a:cxn>
                <a:cxn ang="0">
                  <a:pos x="T8" y="T9"/>
                </a:cxn>
                <a:cxn ang="0">
                  <a:pos x="T10" y="T11"/>
                </a:cxn>
              </a:cxnLst>
              <a:rect l="0" t="0" r="r" b="b"/>
              <a:pathLst>
                <a:path w="686" h="686">
                  <a:moveTo>
                    <a:pt x="686" y="138"/>
                  </a:moveTo>
                  <a:cubicBezTo>
                    <a:pt x="686" y="0"/>
                    <a:pt x="686" y="0"/>
                    <a:pt x="686" y="0"/>
                  </a:cubicBezTo>
                  <a:cubicBezTo>
                    <a:pt x="512" y="21"/>
                    <a:pt x="351" y="99"/>
                    <a:pt x="225" y="225"/>
                  </a:cubicBezTo>
                  <a:cubicBezTo>
                    <a:pt x="99" y="351"/>
                    <a:pt x="21" y="512"/>
                    <a:pt x="0" y="686"/>
                  </a:cubicBezTo>
                  <a:cubicBezTo>
                    <a:pt x="138" y="686"/>
                    <a:pt x="138" y="686"/>
                    <a:pt x="138" y="686"/>
                  </a:cubicBezTo>
                  <a:cubicBezTo>
                    <a:pt x="179" y="403"/>
                    <a:pt x="403" y="179"/>
                    <a:pt x="686" y="13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80" name="Freeform 29"/>
            <p:cNvSpPr>
              <a:spLocks/>
            </p:cNvSpPr>
            <p:nvPr userDrawn="1"/>
          </p:nvSpPr>
          <p:spPr bwMode="auto">
            <a:xfrm>
              <a:off x="-1214" y="1151"/>
              <a:ext cx="449" cy="449"/>
            </a:xfrm>
            <a:custGeom>
              <a:avLst/>
              <a:gdLst>
                <a:gd name="T0" fmla="*/ 0 w 686"/>
                <a:gd name="T1" fmla="*/ 548 h 686"/>
                <a:gd name="T2" fmla="*/ 0 w 686"/>
                <a:gd name="T3" fmla="*/ 686 h 686"/>
                <a:gd name="T4" fmla="*/ 461 w 686"/>
                <a:gd name="T5" fmla="*/ 461 h 686"/>
                <a:gd name="T6" fmla="*/ 686 w 686"/>
                <a:gd name="T7" fmla="*/ 0 h 686"/>
                <a:gd name="T8" fmla="*/ 548 w 686"/>
                <a:gd name="T9" fmla="*/ 0 h 686"/>
                <a:gd name="T10" fmla="*/ 0 w 686"/>
                <a:gd name="T11" fmla="*/ 548 h 686"/>
              </a:gdLst>
              <a:ahLst/>
              <a:cxnLst>
                <a:cxn ang="0">
                  <a:pos x="T0" y="T1"/>
                </a:cxn>
                <a:cxn ang="0">
                  <a:pos x="T2" y="T3"/>
                </a:cxn>
                <a:cxn ang="0">
                  <a:pos x="T4" y="T5"/>
                </a:cxn>
                <a:cxn ang="0">
                  <a:pos x="T6" y="T7"/>
                </a:cxn>
                <a:cxn ang="0">
                  <a:pos x="T8" y="T9"/>
                </a:cxn>
                <a:cxn ang="0">
                  <a:pos x="T10" y="T11"/>
                </a:cxn>
              </a:cxnLst>
              <a:rect l="0" t="0" r="r" b="b"/>
              <a:pathLst>
                <a:path w="686" h="686">
                  <a:moveTo>
                    <a:pt x="0" y="548"/>
                  </a:moveTo>
                  <a:cubicBezTo>
                    <a:pt x="0" y="686"/>
                    <a:pt x="0" y="686"/>
                    <a:pt x="0" y="686"/>
                  </a:cubicBezTo>
                  <a:cubicBezTo>
                    <a:pt x="174" y="665"/>
                    <a:pt x="335" y="587"/>
                    <a:pt x="461" y="461"/>
                  </a:cubicBezTo>
                  <a:cubicBezTo>
                    <a:pt x="587" y="335"/>
                    <a:pt x="665" y="174"/>
                    <a:pt x="686" y="0"/>
                  </a:cubicBezTo>
                  <a:cubicBezTo>
                    <a:pt x="548" y="0"/>
                    <a:pt x="548" y="0"/>
                    <a:pt x="548" y="0"/>
                  </a:cubicBezTo>
                  <a:cubicBezTo>
                    <a:pt x="507" y="283"/>
                    <a:pt x="283" y="507"/>
                    <a:pt x="0" y="54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84" name="Freeform 30"/>
            <p:cNvSpPr>
              <a:spLocks/>
            </p:cNvSpPr>
            <p:nvPr userDrawn="1"/>
          </p:nvSpPr>
          <p:spPr bwMode="auto">
            <a:xfrm>
              <a:off x="-1785" y="1151"/>
              <a:ext cx="449" cy="449"/>
            </a:xfrm>
            <a:custGeom>
              <a:avLst/>
              <a:gdLst>
                <a:gd name="T0" fmla="*/ 138 w 686"/>
                <a:gd name="T1" fmla="*/ 0 h 686"/>
                <a:gd name="T2" fmla="*/ 0 w 686"/>
                <a:gd name="T3" fmla="*/ 0 h 686"/>
                <a:gd name="T4" fmla="*/ 225 w 686"/>
                <a:gd name="T5" fmla="*/ 461 h 686"/>
                <a:gd name="T6" fmla="*/ 686 w 686"/>
                <a:gd name="T7" fmla="*/ 686 h 686"/>
                <a:gd name="T8" fmla="*/ 686 w 686"/>
                <a:gd name="T9" fmla="*/ 548 h 686"/>
                <a:gd name="T10" fmla="*/ 138 w 686"/>
                <a:gd name="T11" fmla="*/ 0 h 686"/>
              </a:gdLst>
              <a:ahLst/>
              <a:cxnLst>
                <a:cxn ang="0">
                  <a:pos x="T0" y="T1"/>
                </a:cxn>
                <a:cxn ang="0">
                  <a:pos x="T2" y="T3"/>
                </a:cxn>
                <a:cxn ang="0">
                  <a:pos x="T4" y="T5"/>
                </a:cxn>
                <a:cxn ang="0">
                  <a:pos x="T6" y="T7"/>
                </a:cxn>
                <a:cxn ang="0">
                  <a:pos x="T8" y="T9"/>
                </a:cxn>
                <a:cxn ang="0">
                  <a:pos x="T10" y="T11"/>
                </a:cxn>
              </a:cxnLst>
              <a:rect l="0" t="0" r="r" b="b"/>
              <a:pathLst>
                <a:path w="686" h="686">
                  <a:moveTo>
                    <a:pt x="138" y="0"/>
                  </a:moveTo>
                  <a:cubicBezTo>
                    <a:pt x="0" y="0"/>
                    <a:pt x="0" y="0"/>
                    <a:pt x="0" y="0"/>
                  </a:cubicBezTo>
                  <a:cubicBezTo>
                    <a:pt x="21" y="174"/>
                    <a:pt x="99" y="335"/>
                    <a:pt x="225" y="461"/>
                  </a:cubicBezTo>
                  <a:cubicBezTo>
                    <a:pt x="351" y="587"/>
                    <a:pt x="512" y="665"/>
                    <a:pt x="686" y="686"/>
                  </a:cubicBezTo>
                  <a:cubicBezTo>
                    <a:pt x="686" y="548"/>
                    <a:pt x="686" y="548"/>
                    <a:pt x="686" y="548"/>
                  </a:cubicBezTo>
                  <a:cubicBezTo>
                    <a:pt x="403" y="507"/>
                    <a:pt x="179" y="283"/>
                    <a:pt x="13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85" name="Freeform 31"/>
            <p:cNvSpPr>
              <a:spLocks/>
            </p:cNvSpPr>
            <p:nvPr userDrawn="1"/>
          </p:nvSpPr>
          <p:spPr bwMode="auto">
            <a:xfrm>
              <a:off x="-1593" y="772"/>
              <a:ext cx="257" cy="256"/>
            </a:xfrm>
            <a:custGeom>
              <a:avLst/>
              <a:gdLst>
                <a:gd name="T0" fmla="*/ 140 w 392"/>
                <a:gd name="T1" fmla="*/ 392 h 392"/>
                <a:gd name="T2" fmla="*/ 392 w 392"/>
                <a:gd name="T3" fmla="*/ 140 h 392"/>
                <a:gd name="T4" fmla="*/ 392 w 392"/>
                <a:gd name="T5" fmla="*/ 0 h 392"/>
                <a:gd name="T6" fmla="*/ 0 w 392"/>
                <a:gd name="T7" fmla="*/ 392 h 392"/>
                <a:gd name="T8" fmla="*/ 140 w 392"/>
                <a:gd name="T9" fmla="*/ 392 h 392"/>
              </a:gdLst>
              <a:ahLst/>
              <a:cxnLst>
                <a:cxn ang="0">
                  <a:pos x="T0" y="T1"/>
                </a:cxn>
                <a:cxn ang="0">
                  <a:pos x="T2" y="T3"/>
                </a:cxn>
                <a:cxn ang="0">
                  <a:pos x="T4" y="T5"/>
                </a:cxn>
                <a:cxn ang="0">
                  <a:pos x="T6" y="T7"/>
                </a:cxn>
                <a:cxn ang="0">
                  <a:pos x="T8" y="T9"/>
                </a:cxn>
              </a:cxnLst>
              <a:rect l="0" t="0" r="r" b="b"/>
              <a:pathLst>
                <a:path w="392" h="392">
                  <a:moveTo>
                    <a:pt x="140" y="392"/>
                  </a:moveTo>
                  <a:cubicBezTo>
                    <a:pt x="173" y="270"/>
                    <a:pt x="270" y="173"/>
                    <a:pt x="392" y="140"/>
                  </a:cubicBezTo>
                  <a:cubicBezTo>
                    <a:pt x="392" y="0"/>
                    <a:pt x="392" y="0"/>
                    <a:pt x="392" y="0"/>
                  </a:cubicBezTo>
                  <a:cubicBezTo>
                    <a:pt x="194" y="38"/>
                    <a:pt x="38" y="194"/>
                    <a:pt x="0" y="392"/>
                  </a:cubicBezTo>
                  <a:cubicBezTo>
                    <a:pt x="140" y="392"/>
                    <a:pt x="140" y="392"/>
                    <a:pt x="140" y="39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86" name="Freeform 32"/>
            <p:cNvSpPr>
              <a:spLocks/>
            </p:cNvSpPr>
            <p:nvPr userDrawn="1"/>
          </p:nvSpPr>
          <p:spPr bwMode="auto">
            <a:xfrm>
              <a:off x="-1593" y="1151"/>
              <a:ext cx="257" cy="256"/>
            </a:xfrm>
            <a:custGeom>
              <a:avLst/>
              <a:gdLst>
                <a:gd name="T0" fmla="*/ 140 w 392"/>
                <a:gd name="T1" fmla="*/ 0 h 392"/>
                <a:gd name="T2" fmla="*/ 0 w 392"/>
                <a:gd name="T3" fmla="*/ 0 h 392"/>
                <a:gd name="T4" fmla="*/ 392 w 392"/>
                <a:gd name="T5" fmla="*/ 392 h 392"/>
                <a:gd name="T6" fmla="*/ 392 w 392"/>
                <a:gd name="T7" fmla="*/ 252 h 392"/>
                <a:gd name="T8" fmla="*/ 140 w 392"/>
                <a:gd name="T9" fmla="*/ 0 h 392"/>
              </a:gdLst>
              <a:ahLst/>
              <a:cxnLst>
                <a:cxn ang="0">
                  <a:pos x="T0" y="T1"/>
                </a:cxn>
                <a:cxn ang="0">
                  <a:pos x="T2" y="T3"/>
                </a:cxn>
                <a:cxn ang="0">
                  <a:pos x="T4" y="T5"/>
                </a:cxn>
                <a:cxn ang="0">
                  <a:pos x="T6" y="T7"/>
                </a:cxn>
                <a:cxn ang="0">
                  <a:pos x="T8" y="T9"/>
                </a:cxn>
              </a:cxnLst>
              <a:rect l="0" t="0" r="r" b="b"/>
              <a:pathLst>
                <a:path w="392" h="392">
                  <a:moveTo>
                    <a:pt x="140" y="0"/>
                  </a:moveTo>
                  <a:cubicBezTo>
                    <a:pt x="0" y="0"/>
                    <a:pt x="0" y="0"/>
                    <a:pt x="0" y="0"/>
                  </a:cubicBezTo>
                  <a:cubicBezTo>
                    <a:pt x="38" y="198"/>
                    <a:pt x="194" y="354"/>
                    <a:pt x="392" y="392"/>
                  </a:cubicBezTo>
                  <a:cubicBezTo>
                    <a:pt x="392" y="252"/>
                    <a:pt x="392" y="252"/>
                    <a:pt x="392" y="252"/>
                  </a:cubicBezTo>
                  <a:cubicBezTo>
                    <a:pt x="270" y="219"/>
                    <a:pt x="173" y="122"/>
                    <a:pt x="1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87" name="Freeform 33"/>
            <p:cNvSpPr>
              <a:spLocks/>
            </p:cNvSpPr>
            <p:nvPr userDrawn="1"/>
          </p:nvSpPr>
          <p:spPr bwMode="auto">
            <a:xfrm>
              <a:off x="-1214" y="1151"/>
              <a:ext cx="257" cy="256"/>
            </a:xfrm>
            <a:custGeom>
              <a:avLst/>
              <a:gdLst>
                <a:gd name="T0" fmla="*/ 252 w 392"/>
                <a:gd name="T1" fmla="*/ 0 h 392"/>
                <a:gd name="T2" fmla="*/ 0 w 392"/>
                <a:gd name="T3" fmla="*/ 252 h 392"/>
                <a:gd name="T4" fmla="*/ 0 w 392"/>
                <a:gd name="T5" fmla="*/ 392 h 392"/>
                <a:gd name="T6" fmla="*/ 392 w 392"/>
                <a:gd name="T7" fmla="*/ 0 h 392"/>
                <a:gd name="T8" fmla="*/ 252 w 392"/>
                <a:gd name="T9" fmla="*/ 0 h 392"/>
              </a:gdLst>
              <a:ahLst/>
              <a:cxnLst>
                <a:cxn ang="0">
                  <a:pos x="T0" y="T1"/>
                </a:cxn>
                <a:cxn ang="0">
                  <a:pos x="T2" y="T3"/>
                </a:cxn>
                <a:cxn ang="0">
                  <a:pos x="T4" y="T5"/>
                </a:cxn>
                <a:cxn ang="0">
                  <a:pos x="T6" y="T7"/>
                </a:cxn>
                <a:cxn ang="0">
                  <a:pos x="T8" y="T9"/>
                </a:cxn>
              </a:cxnLst>
              <a:rect l="0" t="0" r="r" b="b"/>
              <a:pathLst>
                <a:path w="392" h="392">
                  <a:moveTo>
                    <a:pt x="252" y="0"/>
                  </a:moveTo>
                  <a:cubicBezTo>
                    <a:pt x="219" y="122"/>
                    <a:pt x="122" y="219"/>
                    <a:pt x="0" y="252"/>
                  </a:cubicBezTo>
                  <a:cubicBezTo>
                    <a:pt x="0" y="392"/>
                    <a:pt x="0" y="392"/>
                    <a:pt x="0" y="392"/>
                  </a:cubicBezTo>
                  <a:cubicBezTo>
                    <a:pt x="198" y="354"/>
                    <a:pt x="354" y="198"/>
                    <a:pt x="392" y="0"/>
                  </a:cubicBezTo>
                  <a:lnTo>
                    <a:pt x="25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88" name="Freeform 34"/>
            <p:cNvSpPr>
              <a:spLocks/>
            </p:cNvSpPr>
            <p:nvPr userDrawn="1"/>
          </p:nvSpPr>
          <p:spPr bwMode="auto">
            <a:xfrm>
              <a:off x="-1214" y="772"/>
              <a:ext cx="257" cy="256"/>
            </a:xfrm>
            <a:custGeom>
              <a:avLst/>
              <a:gdLst>
                <a:gd name="T0" fmla="*/ 252 w 392"/>
                <a:gd name="T1" fmla="*/ 392 h 392"/>
                <a:gd name="T2" fmla="*/ 392 w 392"/>
                <a:gd name="T3" fmla="*/ 392 h 392"/>
                <a:gd name="T4" fmla="*/ 0 w 392"/>
                <a:gd name="T5" fmla="*/ 0 h 392"/>
                <a:gd name="T6" fmla="*/ 0 w 392"/>
                <a:gd name="T7" fmla="*/ 140 h 392"/>
                <a:gd name="T8" fmla="*/ 252 w 392"/>
                <a:gd name="T9" fmla="*/ 392 h 392"/>
              </a:gdLst>
              <a:ahLst/>
              <a:cxnLst>
                <a:cxn ang="0">
                  <a:pos x="T0" y="T1"/>
                </a:cxn>
                <a:cxn ang="0">
                  <a:pos x="T2" y="T3"/>
                </a:cxn>
                <a:cxn ang="0">
                  <a:pos x="T4" y="T5"/>
                </a:cxn>
                <a:cxn ang="0">
                  <a:pos x="T6" y="T7"/>
                </a:cxn>
                <a:cxn ang="0">
                  <a:pos x="T8" y="T9"/>
                </a:cxn>
              </a:cxnLst>
              <a:rect l="0" t="0" r="r" b="b"/>
              <a:pathLst>
                <a:path w="392" h="392">
                  <a:moveTo>
                    <a:pt x="252" y="392"/>
                  </a:moveTo>
                  <a:cubicBezTo>
                    <a:pt x="392" y="392"/>
                    <a:pt x="392" y="392"/>
                    <a:pt x="392" y="392"/>
                  </a:cubicBezTo>
                  <a:cubicBezTo>
                    <a:pt x="354" y="194"/>
                    <a:pt x="198" y="38"/>
                    <a:pt x="0" y="0"/>
                  </a:cubicBezTo>
                  <a:cubicBezTo>
                    <a:pt x="0" y="140"/>
                    <a:pt x="0" y="140"/>
                    <a:pt x="0" y="140"/>
                  </a:cubicBezTo>
                  <a:cubicBezTo>
                    <a:pt x="122" y="173"/>
                    <a:pt x="219" y="270"/>
                    <a:pt x="252" y="39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89" name="Freeform 35"/>
            <p:cNvSpPr>
              <a:spLocks/>
            </p:cNvSpPr>
            <p:nvPr userDrawn="1"/>
          </p:nvSpPr>
          <p:spPr bwMode="auto">
            <a:xfrm>
              <a:off x="-1785" y="580"/>
              <a:ext cx="1020" cy="1020"/>
            </a:xfrm>
            <a:custGeom>
              <a:avLst/>
              <a:gdLst>
                <a:gd name="T0" fmla="*/ 818 w 1560"/>
                <a:gd name="T1" fmla="*/ 596 h 1560"/>
                <a:gd name="T2" fmla="*/ 818 w 1560"/>
                <a:gd name="T3" fmla="*/ 0 h 1560"/>
                <a:gd name="T4" fmla="*/ 742 w 1560"/>
                <a:gd name="T5" fmla="*/ 0 h 1560"/>
                <a:gd name="T6" fmla="*/ 742 w 1560"/>
                <a:gd name="T7" fmla="*/ 596 h 1560"/>
                <a:gd name="T8" fmla="*/ 596 w 1560"/>
                <a:gd name="T9" fmla="*/ 742 h 1560"/>
                <a:gd name="T10" fmla="*/ 0 w 1560"/>
                <a:gd name="T11" fmla="*/ 742 h 1560"/>
                <a:gd name="T12" fmla="*/ 0 w 1560"/>
                <a:gd name="T13" fmla="*/ 818 h 1560"/>
                <a:gd name="T14" fmla="*/ 596 w 1560"/>
                <a:gd name="T15" fmla="*/ 818 h 1560"/>
                <a:gd name="T16" fmla="*/ 742 w 1560"/>
                <a:gd name="T17" fmla="*/ 964 h 1560"/>
                <a:gd name="T18" fmla="*/ 742 w 1560"/>
                <a:gd name="T19" fmla="*/ 1560 h 1560"/>
                <a:gd name="T20" fmla="*/ 818 w 1560"/>
                <a:gd name="T21" fmla="*/ 1560 h 1560"/>
                <a:gd name="T22" fmla="*/ 818 w 1560"/>
                <a:gd name="T23" fmla="*/ 964 h 1560"/>
                <a:gd name="T24" fmla="*/ 964 w 1560"/>
                <a:gd name="T25" fmla="*/ 818 h 1560"/>
                <a:gd name="T26" fmla="*/ 1560 w 1560"/>
                <a:gd name="T27" fmla="*/ 818 h 1560"/>
                <a:gd name="T28" fmla="*/ 1560 w 1560"/>
                <a:gd name="T29" fmla="*/ 742 h 1560"/>
                <a:gd name="T30" fmla="*/ 964 w 1560"/>
                <a:gd name="T31" fmla="*/ 742 h 1560"/>
                <a:gd name="T32" fmla="*/ 818 w 1560"/>
                <a:gd name="T33" fmla="*/ 596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0" h="1560">
                  <a:moveTo>
                    <a:pt x="818" y="596"/>
                  </a:moveTo>
                  <a:cubicBezTo>
                    <a:pt x="818" y="0"/>
                    <a:pt x="818" y="0"/>
                    <a:pt x="818" y="0"/>
                  </a:cubicBezTo>
                  <a:cubicBezTo>
                    <a:pt x="742" y="0"/>
                    <a:pt x="742" y="0"/>
                    <a:pt x="742" y="0"/>
                  </a:cubicBezTo>
                  <a:cubicBezTo>
                    <a:pt x="742" y="596"/>
                    <a:pt x="742" y="596"/>
                    <a:pt x="742" y="596"/>
                  </a:cubicBezTo>
                  <a:cubicBezTo>
                    <a:pt x="669" y="611"/>
                    <a:pt x="611" y="669"/>
                    <a:pt x="596" y="742"/>
                  </a:cubicBezTo>
                  <a:cubicBezTo>
                    <a:pt x="0" y="742"/>
                    <a:pt x="0" y="742"/>
                    <a:pt x="0" y="742"/>
                  </a:cubicBezTo>
                  <a:cubicBezTo>
                    <a:pt x="0" y="818"/>
                    <a:pt x="0" y="818"/>
                    <a:pt x="0" y="818"/>
                  </a:cubicBezTo>
                  <a:cubicBezTo>
                    <a:pt x="596" y="818"/>
                    <a:pt x="596" y="818"/>
                    <a:pt x="596" y="818"/>
                  </a:cubicBezTo>
                  <a:cubicBezTo>
                    <a:pt x="611" y="891"/>
                    <a:pt x="669" y="949"/>
                    <a:pt x="742" y="964"/>
                  </a:cubicBezTo>
                  <a:cubicBezTo>
                    <a:pt x="742" y="1560"/>
                    <a:pt x="742" y="1560"/>
                    <a:pt x="742" y="1560"/>
                  </a:cubicBezTo>
                  <a:cubicBezTo>
                    <a:pt x="818" y="1560"/>
                    <a:pt x="818" y="1560"/>
                    <a:pt x="818" y="1560"/>
                  </a:cubicBezTo>
                  <a:cubicBezTo>
                    <a:pt x="818" y="964"/>
                    <a:pt x="818" y="964"/>
                    <a:pt x="818" y="964"/>
                  </a:cubicBezTo>
                  <a:cubicBezTo>
                    <a:pt x="891" y="949"/>
                    <a:pt x="949" y="891"/>
                    <a:pt x="964" y="818"/>
                  </a:cubicBezTo>
                  <a:cubicBezTo>
                    <a:pt x="1560" y="818"/>
                    <a:pt x="1560" y="818"/>
                    <a:pt x="1560" y="818"/>
                  </a:cubicBezTo>
                  <a:cubicBezTo>
                    <a:pt x="1560" y="742"/>
                    <a:pt x="1560" y="742"/>
                    <a:pt x="1560" y="742"/>
                  </a:cubicBezTo>
                  <a:cubicBezTo>
                    <a:pt x="964" y="742"/>
                    <a:pt x="964" y="742"/>
                    <a:pt x="964" y="742"/>
                  </a:cubicBezTo>
                  <a:cubicBezTo>
                    <a:pt x="949" y="669"/>
                    <a:pt x="891" y="611"/>
                    <a:pt x="818" y="59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grpSp>
      <p:sp>
        <p:nvSpPr>
          <p:cNvPr id="62" name="Picture Placeholder 4"/>
          <p:cNvSpPr>
            <a:spLocks noGrp="1"/>
          </p:cNvSpPr>
          <p:nvPr>
            <p:ph type="pic" sz="quarter" idx="46" hasCustomPrompt="1"/>
          </p:nvPr>
        </p:nvSpPr>
        <p:spPr>
          <a:xfrm>
            <a:off x="8121352" y="112512"/>
            <a:ext cx="1188000" cy="654105"/>
          </a:xfrm>
          <a:prstGeom prst="rect">
            <a:avLst/>
          </a:prstGeom>
        </p:spPr>
        <p:txBody>
          <a:bodyPr/>
          <a:lstStyle>
            <a:lvl1pPr marL="0" indent="0">
              <a:buNone/>
              <a:defRPr sz="2000" b="1" spc="-150">
                <a:solidFill>
                  <a:schemeClr val="tx1">
                    <a:lumMod val="25000"/>
                    <a:lumOff val="75000"/>
                  </a:schemeClr>
                </a:solidFill>
                <a:latin typeface="+mj-lt"/>
              </a:defRPr>
            </a:lvl1pPr>
          </a:lstStyle>
          <a:p>
            <a:r>
              <a:rPr lang="fr-FR" dirty="0"/>
              <a:t>Logo</a:t>
            </a:r>
            <a:br>
              <a:rPr lang="fr-FR" dirty="0"/>
            </a:br>
            <a:r>
              <a:rPr lang="fr-FR" dirty="0"/>
              <a:t>Client</a:t>
            </a:r>
            <a:br>
              <a:rPr lang="fr-FR" dirty="0"/>
            </a:br>
            <a:r>
              <a:rPr lang="fr-FR" dirty="0"/>
              <a:t>(facultatif)</a:t>
            </a:r>
          </a:p>
        </p:txBody>
      </p:sp>
      <p:sp>
        <p:nvSpPr>
          <p:cNvPr id="63" name="Text Placeholder 13"/>
          <p:cNvSpPr>
            <a:spLocks noGrp="1"/>
          </p:cNvSpPr>
          <p:nvPr>
            <p:ph type="body" sz="quarter" idx="72" hasCustomPrompt="1"/>
          </p:nvPr>
        </p:nvSpPr>
        <p:spPr>
          <a:xfrm>
            <a:off x="344488" y="2486646"/>
            <a:ext cx="1455909" cy="205310"/>
          </a:xfrm>
          <a:prstGeom prst="rect">
            <a:avLst/>
          </a:prstGeom>
        </p:spPr>
        <p:txBody>
          <a:bodyPr wrap="square" tIns="0">
            <a:sp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00" i="1" kern="1200" baseline="0" dirty="0" smtClean="0">
                <a:solidFill>
                  <a:schemeClr val="tx1"/>
                </a:solidFill>
                <a:latin typeface="Arial" panose="020B0604020202020204" pitchFamily="34" charset="0"/>
                <a:ea typeface="+mn-ea"/>
                <a:cs typeface="+mn-cs"/>
              </a:defRPr>
            </a:lvl1pPr>
          </a:lstStyle>
          <a:p>
            <a:pPr lvl="0"/>
            <a:r>
              <a:rPr lang="fr-FR" dirty="0"/>
              <a:t>Sous-titre Image 1</a:t>
            </a:r>
          </a:p>
        </p:txBody>
      </p:sp>
      <p:sp>
        <p:nvSpPr>
          <p:cNvPr id="67" name="Text Placeholder 13"/>
          <p:cNvSpPr>
            <a:spLocks noGrp="1"/>
          </p:cNvSpPr>
          <p:nvPr>
            <p:ph type="body" sz="quarter" idx="90" hasCustomPrompt="1"/>
          </p:nvPr>
        </p:nvSpPr>
        <p:spPr>
          <a:xfrm>
            <a:off x="2834847" y="2486646"/>
            <a:ext cx="1455909" cy="205310"/>
          </a:xfrm>
          <a:prstGeom prst="rect">
            <a:avLst/>
          </a:prstGeom>
        </p:spPr>
        <p:txBody>
          <a:bodyPr wrap="square" tIns="0">
            <a:sp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00" i="1" kern="1200" baseline="0" dirty="0" smtClean="0">
                <a:solidFill>
                  <a:schemeClr val="tx1"/>
                </a:solidFill>
                <a:latin typeface="Arial" panose="020B0604020202020204" pitchFamily="34" charset="0"/>
                <a:ea typeface="+mn-ea"/>
                <a:cs typeface="+mn-cs"/>
              </a:defRPr>
            </a:lvl1pPr>
          </a:lstStyle>
          <a:p>
            <a:pPr lvl="0"/>
            <a:r>
              <a:rPr lang="fr-FR" dirty="0"/>
              <a:t>Sous-titre Image 1</a:t>
            </a:r>
          </a:p>
        </p:txBody>
      </p:sp>
      <p:sp>
        <p:nvSpPr>
          <p:cNvPr id="70" name="Text Placeholder 13"/>
          <p:cNvSpPr>
            <a:spLocks noGrp="1"/>
          </p:cNvSpPr>
          <p:nvPr>
            <p:ph type="body" sz="quarter" idx="92" hasCustomPrompt="1"/>
          </p:nvPr>
        </p:nvSpPr>
        <p:spPr>
          <a:xfrm>
            <a:off x="344488" y="4283276"/>
            <a:ext cx="1455909" cy="205310"/>
          </a:xfrm>
          <a:prstGeom prst="rect">
            <a:avLst/>
          </a:prstGeom>
        </p:spPr>
        <p:txBody>
          <a:bodyPr wrap="square" tIns="0">
            <a:sp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00" i="1" kern="1200" baseline="0" dirty="0" smtClean="0">
                <a:solidFill>
                  <a:schemeClr val="tx1"/>
                </a:solidFill>
                <a:latin typeface="Arial" panose="020B0604020202020204" pitchFamily="34" charset="0"/>
                <a:ea typeface="+mn-ea"/>
                <a:cs typeface="+mn-cs"/>
              </a:defRPr>
            </a:lvl1pPr>
          </a:lstStyle>
          <a:p>
            <a:pPr lvl="0"/>
            <a:r>
              <a:rPr lang="fr-FR" dirty="0"/>
              <a:t>Sous-titre Image 3</a:t>
            </a:r>
          </a:p>
        </p:txBody>
      </p:sp>
      <p:sp>
        <p:nvSpPr>
          <p:cNvPr id="74" name="Text Placeholder 13"/>
          <p:cNvSpPr>
            <a:spLocks noGrp="1"/>
          </p:cNvSpPr>
          <p:nvPr>
            <p:ph type="body" sz="quarter" idx="93" hasCustomPrompt="1"/>
          </p:nvPr>
        </p:nvSpPr>
        <p:spPr>
          <a:xfrm>
            <a:off x="857775" y="5351463"/>
            <a:ext cx="746505" cy="212366"/>
          </a:xfrm>
          <a:prstGeom prst="rect">
            <a:avLst/>
          </a:prstGeom>
        </p:spPr>
        <p:txBody>
          <a:bodyPr wrap="square"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Budget :</a:t>
            </a:r>
          </a:p>
        </p:txBody>
      </p:sp>
      <p:sp>
        <p:nvSpPr>
          <p:cNvPr id="81" name="Text Placeholder 13"/>
          <p:cNvSpPr>
            <a:spLocks noGrp="1"/>
          </p:cNvSpPr>
          <p:nvPr>
            <p:ph type="body" sz="quarter" idx="95" hasCustomPrompt="1"/>
          </p:nvPr>
        </p:nvSpPr>
        <p:spPr>
          <a:xfrm>
            <a:off x="857775" y="5781458"/>
            <a:ext cx="765993" cy="212366"/>
          </a:xfrm>
          <a:prstGeom prst="rect">
            <a:avLst/>
          </a:prstGeom>
        </p:spPr>
        <p:txBody>
          <a:bodyPr wrap="square" tIns="0" anchor="ct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12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Contact :</a:t>
            </a:r>
          </a:p>
        </p:txBody>
      </p:sp>
      <p:sp>
        <p:nvSpPr>
          <p:cNvPr id="83" name="Text Placeholder 13"/>
          <p:cNvSpPr>
            <a:spLocks noGrp="1"/>
          </p:cNvSpPr>
          <p:nvPr>
            <p:ph type="body" sz="quarter" idx="97" hasCustomPrompt="1"/>
          </p:nvPr>
        </p:nvSpPr>
        <p:spPr>
          <a:xfrm>
            <a:off x="2834846" y="4283276"/>
            <a:ext cx="1455909" cy="205310"/>
          </a:xfrm>
          <a:prstGeom prst="rect">
            <a:avLst/>
          </a:prstGeom>
        </p:spPr>
        <p:txBody>
          <a:bodyPr wrap="square" tIns="0">
            <a:sp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00" i="1" kern="1200" baseline="0" dirty="0" smtClean="0">
                <a:solidFill>
                  <a:schemeClr val="tx1"/>
                </a:solidFill>
                <a:latin typeface="Arial" panose="020B0604020202020204" pitchFamily="34" charset="0"/>
                <a:ea typeface="+mn-ea"/>
                <a:cs typeface="+mn-cs"/>
              </a:defRPr>
            </a:lvl1pPr>
          </a:lstStyle>
          <a:p>
            <a:pPr lvl="0"/>
            <a:r>
              <a:rPr lang="fr-FR" dirty="0"/>
              <a:t>Sous-titre Image 4</a:t>
            </a:r>
          </a:p>
        </p:txBody>
      </p:sp>
      <p:sp>
        <p:nvSpPr>
          <p:cNvPr id="69" name="Text Placeholder 13"/>
          <p:cNvSpPr>
            <a:spLocks noGrp="1"/>
          </p:cNvSpPr>
          <p:nvPr>
            <p:ph type="body" sz="quarter" idx="91" hasCustomPrompt="1"/>
          </p:nvPr>
        </p:nvSpPr>
        <p:spPr>
          <a:xfrm>
            <a:off x="2508250" y="4928185"/>
            <a:ext cx="1990436" cy="207749"/>
          </a:xfrm>
          <a:prstGeom prst="rect">
            <a:avLst/>
          </a:prstGeom>
        </p:spPr>
        <p:txBody>
          <a:bodyPr wrap="square" lIns="0" tIns="0" anchor="ctr">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50" i="0" kern="1200" baseline="0" dirty="0" smtClean="0">
                <a:solidFill>
                  <a:schemeClr val="tx1"/>
                </a:solidFill>
                <a:latin typeface="Arial" panose="020B0604020202020204" pitchFamily="34" charset="0"/>
                <a:ea typeface="+mn-ea"/>
                <a:cs typeface="+mn-cs"/>
              </a:defRPr>
            </a:lvl1pPr>
          </a:lstStyle>
          <a:p>
            <a:pPr lvl="0"/>
            <a:r>
              <a:rPr lang="fr-FR" dirty="0"/>
              <a:t>donnée</a:t>
            </a:r>
          </a:p>
        </p:txBody>
      </p:sp>
      <p:sp>
        <p:nvSpPr>
          <p:cNvPr id="75" name="Text Placeholder 13"/>
          <p:cNvSpPr>
            <a:spLocks noGrp="1"/>
          </p:cNvSpPr>
          <p:nvPr>
            <p:ph type="body" sz="quarter" idx="94" hasCustomPrompt="1"/>
          </p:nvPr>
        </p:nvSpPr>
        <p:spPr>
          <a:xfrm>
            <a:off x="1548607" y="5358180"/>
            <a:ext cx="2969129" cy="207749"/>
          </a:xfrm>
          <a:prstGeom prst="rect">
            <a:avLst/>
          </a:prstGeom>
        </p:spPr>
        <p:txBody>
          <a:bodyPr wrap="square" lIns="0" tIns="0" anchor="ctr">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50" i="0" kern="1200" baseline="0" dirty="0" smtClean="0">
                <a:solidFill>
                  <a:schemeClr val="tx1"/>
                </a:solidFill>
                <a:latin typeface="Arial" panose="020B0604020202020204" pitchFamily="34" charset="0"/>
                <a:ea typeface="+mn-ea"/>
                <a:cs typeface="+mn-cs"/>
              </a:defRPr>
            </a:lvl1pPr>
          </a:lstStyle>
          <a:p>
            <a:pPr lvl="0"/>
            <a:r>
              <a:rPr lang="fr-FR" dirty="0"/>
              <a:t>donnée</a:t>
            </a:r>
          </a:p>
        </p:txBody>
      </p:sp>
      <p:sp>
        <p:nvSpPr>
          <p:cNvPr id="82" name="Text Placeholder 13"/>
          <p:cNvSpPr>
            <a:spLocks noGrp="1"/>
          </p:cNvSpPr>
          <p:nvPr>
            <p:ph type="body" sz="quarter" idx="96" hasCustomPrompt="1"/>
          </p:nvPr>
        </p:nvSpPr>
        <p:spPr>
          <a:xfrm>
            <a:off x="1574800" y="5788175"/>
            <a:ext cx="2969129" cy="207749"/>
          </a:xfrm>
          <a:prstGeom prst="rect">
            <a:avLst/>
          </a:prstGeom>
        </p:spPr>
        <p:txBody>
          <a:bodyPr wrap="square" lIns="0" tIns="0" anchor="ctr">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fr-FR" sz="1050" i="0" kern="1200" baseline="0" dirty="0" smtClean="0">
                <a:solidFill>
                  <a:schemeClr val="tx1"/>
                </a:solidFill>
                <a:latin typeface="Arial" panose="020B0604020202020204" pitchFamily="34" charset="0"/>
                <a:ea typeface="+mn-ea"/>
                <a:cs typeface="+mn-cs"/>
              </a:defRPr>
            </a:lvl1pPr>
          </a:lstStyle>
          <a:p>
            <a:pPr lvl="0"/>
            <a:r>
              <a:rPr lang="fr-FR" dirty="0"/>
              <a:t>donnée</a:t>
            </a:r>
          </a:p>
        </p:txBody>
      </p:sp>
      <p:sp>
        <p:nvSpPr>
          <p:cNvPr id="5" name="Espace réservé du texte 4"/>
          <p:cNvSpPr>
            <a:spLocks noGrp="1"/>
          </p:cNvSpPr>
          <p:nvPr>
            <p:ph type="body" sz="quarter" idx="98" hasCustomPrompt="1"/>
          </p:nvPr>
        </p:nvSpPr>
        <p:spPr>
          <a:xfrm>
            <a:off x="5457397" y="1171575"/>
            <a:ext cx="4113213" cy="638175"/>
          </a:xfrm>
        </p:spPr>
        <p:txBody>
          <a:bodyPr>
            <a:noAutofit/>
          </a:bodyPr>
          <a:lstStyle>
            <a:lvl1pPr marL="171450" indent="-171450">
              <a:buFont typeface="Arial" panose="020B0604020202020204" pitchFamily="34" charset="0"/>
              <a:buChar char="•"/>
              <a:defRPr sz="1050"/>
            </a:lvl1pPr>
            <a:lvl2pPr marL="269875" indent="-95250">
              <a:spcBef>
                <a:spcPts val="0"/>
              </a:spcBef>
              <a:buFont typeface="Courier New" panose="02070309020205020404" pitchFamily="49" charset="0"/>
              <a:buChar char="o"/>
              <a:defRPr sz="1000"/>
            </a:lvl2pPr>
            <a:lvl3pPr>
              <a:defRPr sz="700"/>
            </a:lvl3pPr>
            <a:lvl4pPr>
              <a:defRPr sz="500"/>
            </a:lvl4pPr>
            <a:lvl5pPr>
              <a:defRPr sz="400"/>
            </a:lvl5pPr>
          </a:lstStyle>
          <a:p>
            <a:pPr lvl="0"/>
            <a:r>
              <a:rPr lang="fr-FR" dirty="0"/>
              <a:t>Modifiez les styles du texte du masque</a:t>
            </a:r>
          </a:p>
          <a:p>
            <a:pPr lvl="1"/>
            <a:r>
              <a:rPr lang="fr-FR" dirty="0"/>
              <a:t>Deuxième niveau</a:t>
            </a:r>
          </a:p>
          <a:p>
            <a:pPr lvl="2"/>
            <a:r>
              <a:rPr lang="fr-FR" dirty="0"/>
              <a:t>Troisième niveau</a:t>
            </a:r>
          </a:p>
        </p:txBody>
      </p:sp>
      <p:sp>
        <p:nvSpPr>
          <p:cNvPr id="71"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la mission</a:t>
            </a:r>
          </a:p>
        </p:txBody>
      </p:sp>
      <p:grpSp>
        <p:nvGrpSpPr>
          <p:cNvPr id="90" name="Group 45"/>
          <p:cNvGrpSpPr/>
          <p:nvPr userDrawn="1"/>
        </p:nvGrpSpPr>
        <p:grpSpPr>
          <a:xfrm>
            <a:off x="344488" y="6560415"/>
            <a:ext cx="1345776" cy="216623"/>
            <a:chOff x="1667390" y="5261506"/>
            <a:chExt cx="2969477" cy="477982"/>
          </a:xfrm>
        </p:grpSpPr>
        <p:sp>
          <p:nvSpPr>
            <p:cNvPr id="91"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2"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3"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4"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5"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6"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7"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8"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99"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0"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1"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2"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3"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4"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5"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6"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7"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8"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sp>
          <p:nvSpPr>
            <p:cNvPr id="109"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srgbClr val="383934"/>
                </a:solidFill>
              </a:endParaRPr>
            </a:p>
          </p:txBody>
        </p:sp>
      </p:grpSp>
      <p:sp>
        <p:nvSpPr>
          <p:cNvPr id="111"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112"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F40F4CD4-B26C-4AD9-90F4-410FA4B5F092}" type="datetime1">
              <a:rPr lang="fr-FR" smtClean="0">
                <a:solidFill>
                  <a:srgbClr val="383934"/>
                </a:solidFill>
              </a:rPr>
              <a:pPr/>
              <a:t>09/06/2017</a:t>
            </a:fld>
            <a:endParaRPr lang="fr-FR" dirty="0">
              <a:solidFill>
                <a:srgbClr val="383934"/>
              </a:solidFill>
            </a:endParaRPr>
          </a:p>
        </p:txBody>
      </p:sp>
      <p:sp>
        <p:nvSpPr>
          <p:cNvPr id="114" name="Espace réservé du texte 4"/>
          <p:cNvSpPr>
            <a:spLocks noGrp="1"/>
          </p:cNvSpPr>
          <p:nvPr>
            <p:ph type="body" sz="quarter" idx="102" hasCustomPrompt="1"/>
          </p:nvPr>
        </p:nvSpPr>
        <p:spPr>
          <a:xfrm>
            <a:off x="5457397" y="5519673"/>
            <a:ext cx="4113213" cy="789052"/>
          </a:xfrm>
        </p:spPr>
        <p:txBody>
          <a:bodyPr>
            <a:noAutofit/>
          </a:bodyPr>
          <a:lstStyle>
            <a:lvl1pPr marL="171450" indent="-171450">
              <a:buFont typeface="Arial" panose="020B0604020202020204" pitchFamily="34" charset="0"/>
              <a:buChar char="•"/>
              <a:defRPr sz="1050"/>
            </a:lvl1pPr>
            <a:lvl2pPr marL="269875" indent="-95250">
              <a:spcBef>
                <a:spcPts val="0"/>
              </a:spcBef>
              <a:buFont typeface="Courier New" panose="02070309020205020404" pitchFamily="49" charset="0"/>
              <a:buChar char="o"/>
              <a:defRPr sz="1000"/>
            </a:lvl2pPr>
            <a:lvl3pPr>
              <a:defRPr sz="700"/>
            </a:lvl3pPr>
            <a:lvl4pPr>
              <a:defRPr sz="500"/>
            </a:lvl4pPr>
            <a:lvl5pPr>
              <a:defRPr sz="400"/>
            </a:lvl5pPr>
          </a:lstStyle>
          <a:p>
            <a:pPr lvl="0"/>
            <a:r>
              <a:rPr lang="fr-FR" dirty="0"/>
              <a:t>Modifiez les styles du texte du masque</a:t>
            </a:r>
          </a:p>
          <a:p>
            <a:pPr lvl="1"/>
            <a:r>
              <a:rPr lang="fr-FR" dirty="0"/>
              <a:t>Deuxième niveau</a:t>
            </a:r>
          </a:p>
          <a:p>
            <a:pPr lvl="2"/>
            <a:r>
              <a:rPr lang="fr-FR" dirty="0"/>
              <a:t>Troisième niveau</a:t>
            </a:r>
          </a:p>
        </p:txBody>
      </p:sp>
      <p:sp>
        <p:nvSpPr>
          <p:cNvPr id="73"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3548491554"/>
      </p:ext>
    </p:extLst>
  </p:cSld>
  <p:clrMapOvr>
    <a:masterClrMapping/>
  </p:clrMapOvr>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4"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 vide</a:t>
            </a:r>
          </a:p>
        </p:txBody>
      </p:sp>
      <p:sp>
        <p:nvSpPr>
          <p:cNvPr id="7"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8"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0AC814EB-9E78-4BB9-AABB-F50D88FBFEB6}" type="datetime1">
              <a:rPr lang="fr-FR" smtClean="0">
                <a:solidFill>
                  <a:srgbClr val="383934"/>
                </a:solidFill>
              </a:rPr>
              <a:pPr/>
              <a:t>09/06/2017</a:t>
            </a:fld>
            <a:endParaRPr lang="fr-FR" dirty="0">
              <a:solidFill>
                <a:srgbClr val="383934"/>
              </a:solidFill>
            </a:endParaRPr>
          </a:p>
        </p:txBody>
      </p:sp>
      <p:sp>
        <p:nvSpPr>
          <p:cNvPr id="6"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62932783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94" name="Text Placeholder 2"/>
          <p:cNvSpPr>
            <a:spLocks noGrp="1"/>
          </p:cNvSpPr>
          <p:nvPr>
            <p:ph type="body" sz="quarter" idx="10" hasCustomPrompt="1"/>
          </p:nvPr>
        </p:nvSpPr>
        <p:spPr>
          <a:xfrm>
            <a:off x="1362442" y="2948869"/>
            <a:ext cx="7181117" cy="480131"/>
          </a:xfrm>
          <a:prstGeom prst="rect">
            <a:avLst/>
          </a:prstGeom>
        </p:spPr>
        <p:txBody>
          <a:bodyPr wrap="square" anchor="b" anchorCtr="0">
            <a:spAutoFit/>
          </a:bodyPr>
          <a:lstStyle>
            <a:lvl1pPr marL="0" indent="0" algn="ctr">
              <a:buNone/>
              <a:defRPr sz="2800" b="1" spc="-50" baseline="0">
                <a:solidFill>
                  <a:schemeClr val="accent1"/>
                </a:solidFill>
                <a:latin typeface="Arial" pitchFamily="34" charset="0"/>
                <a:cs typeface="Arial" pitchFamily="34" charset="0"/>
              </a:defRPr>
            </a:lvl1pPr>
          </a:lstStyle>
          <a:p>
            <a:pPr lvl="0"/>
            <a:r>
              <a:rPr lang="en-US" dirty="0" err="1"/>
              <a:t>Titre</a:t>
            </a:r>
            <a:r>
              <a:rPr lang="en-US" dirty="0"/>
              <a:t> de </a:t>
            </a:r>
            <a:r>
              <a:rPr lang="en-US" dirty="0" err="1"/>
              <a:t>chapitre</a:t>
            </a:r>
            <a:r>
              <a:rPr lang="en-US" dirty="0"/>
              <a:t>.</a:t>
            </a:r>
          </a:p>
        </p:txBody>
      </p:sp>
      <p:sp>
        <p:nvSpPr>
          <p:cNvPr id="96" name="Text Placeholder 95"/>
          <p:cNvSpPr>
            <a:spLocks noGrp="1"/>
          </p:cNvSpPr>
          <p:nvPr>
            <p:ph type="body" sz="quarter" idx="11" hasCustomPrompt="1"/>
          </p:nvPr>
        </p:nvSpPr>
        <p:spPr>
          <a:xfrm>
            <a:off x="2311990" y="3429000"/>
            <a:ext cx="5282021" cy="261610"/>
          </a:xfrm>
          <a:prstGeom prst="rect">
            <a:avLst/>
          </a:prstGeom>
        </p:spPr>
        <p:txBody>
          <a:bodyPr>
            <a:spAutoFit/>
          </a:bodyPr>
          <a:lstStyle>
            <a:lvl1pPr marL="0" indent="0" algn="ctr" defTabSz="914400" rtl="0" eaLnBrk="1" latinLnBrk="0" hangingPunct="1">
              <a:lnSpc>
                <a:spcPct val="110000"/>
              </a:lnSpc>
              <a:spcBef>
                <a:spcPct val="20000"/>
              </a:spcBef>
              <a:buFont typeface="Arial" pitchFamily="34" charset="0"/>
              <a:buNone/>
              <a:defRPr lang="fr-FR" sz="1000" kern="3000" baseline="0" dirty="0" smtClean="0">
                <a:solidFill>
                  <a:schemeClr val="tx1"/>
                </a:solidFill>
                <a:latin typeface="Arial" panose="020B0604020202020204" pitchFamily="34" charset="0"/>
                <a:ea typeface="+mn-ea"/>
                <a:cs typeface="Arial" pitchFamily="34" charset="0"/>
              </a:defRPr>
            </a:lvl1pPr>
          </a:lstStyle>
          <a:p>
            <a:pPr lvl="0"/>
            <a:r>
              <a:rPr lang="fr-FR" dirty="0"/>
              <a:t>Sous-titre de chapitre</a:t>
            </a:r>
          </a:p>
        </p:txBody>
      </p:sp>
      <p:grpSp>
        <p:nvGrpSpPr>
          <p:cNvPr id="46" name="Group 45"/>
          <p:cNvGrpSpPr/>
          <p:nvPr userDrawn="1"/>
        </p:nvGrpSpPr>
        <p:grpSpPr>
          <a:xfrm>
            <a:off x="344488" y="6560415"/>
            <a:ext cx="1345776" cy="216623"/>
            <a:chOff x="1667390" y="5261506"/>
            <a:chExt cx="2969477" cy="477982"/>
          </a:xfrm>
        </p:grpSpPr>
        <p:sp>
          <p:nvSpPr>
            <p:cNvPr id="47"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48"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49"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0"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1"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2"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3"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4"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5"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6"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7"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8"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9"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0"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1"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2"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3"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4"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5"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grpSp>
      <p:sp>
        <p:nvSpPr>
          <p:cNvPr id="3" name="Text Placeholder 2"/>
          <p:cNvSpPr>
            <a:spLocks noGrp="1"/>
          </p:cNvSpPr>
          <p:nvPr>
            <p:ph type="body" sz="quarter" idx="66" hasCustomPrompt="1"/>
          </p:nvPr>
        </p:nvSpPr>
        <p:spPr>
          <a:xfrm>
            <a:off x="4430713" y="2190750"/>
            <a:ext cx="1044575" cy="522288"/>
          </a:xfrm>
        </p:spPr>
        <p:txBody>
          <a:bodyPr anchor="ctr">
            <a:noAutofit/>
          </a:bodyPr>
          <a:lstStyle>
            <a:lvl1pPr algn="ctr">
              <a:defRPr sz="7200" i="1">
                <a:solidFill>
                  <a:schemeClr val="tx1"/>
                </a:solidFill>
                <a:latin typeface="Georgia" panose="02040502050405020303" pitchFamily="18" charset="0"/>
              </a:defRPr>
            </a:lvl1pPr>
          </a:lstStyle>
          <a:p>
            <a:pPr lvl="0"/>
            <a:r>
              <a:rPr lang="fr-FR" dirty="0"/>
              <a:t>1</a:t>
            </a:r>
          </a:p>
        </p:txBody>
      </p:sp>
      <p:sp>
        <p:nvSpPr>
          <p:cNvPr id="32"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lang="fr-FR"/>
              <a:t>© 2016 – Etude sur l’accompagnement des têtes de réseau associatives</a:t>
            </a:r>
            <a:endParaRPr lang="fr-FR" dirty="0"/>
          </a:p>
        </p:txBody>
      </p:sp>
      <p:sp>
        <p:nvSpPr>
          <p:cNvPr id="33"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62334A45-AD38-4934-8958-85C3A273E7A0}" type="datetime1">
              <a:rPr lang="fr-FR" smtClean="0"/>
              <a:t>09/06/2017</a:t>
            </a:fld>
            <a:endParaRPr lang="fr-FR" dirty="0"/>
          </a:p>
        </p:txBody>
      </p:sp>
      <p:sp>
        <p:nvSpPr>
          <p:cNvPr id="28"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spTree>
    <p:extLst>
      <p:ext uri="{BB962C8B-B14F-4D97-AF65-F5344CB8AC3E}">
        <p14:creationId xmlns:p14="http://schemas.microsoft.com/office/powerpoint/2010/main" val="3021097684"/>
      </p:ext>
    </p:extLst>
  </p:cSld>
  <p:clrMapOvr>
    <a:masterClrMapping/>
  </p:clrMapOvr>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ddresse">
    <p:spTree>
      <p:nvGrpSpPr>
        <p:cNvPr id="1" name=""/>
        <p:cNvGrpSpPr/>
        <p:nvPr/>
      </p:nvGrpSpPr>
      <p:grpSpPr>
        <a:xfrm>
          <a:off x="0" y="0"/>
          <a:ext cx="0" cy="0"/>
          <a:chOff x="0" y="0"/>
          <a:chExt cx="0" cy="0"/>
        </a:xfrm>
      </p:grpSpPr>
      <p:sp>
        <p:nvSpPr>
          <p:cNvPr id="2" name="TextBox 1"/>
          <p:cNvSpPr txBox="1"/>
          <p:nvPr userDrawn="1"/>
        </p:nvSpPr>
        <p:spPr>
          <a:xfrm>
            <a:off x="1568740" y="4852750"/>
            <a:ext cx="4983062" cy="1600438"/>
          </a:xfrm>
          <a:prstGeom prst="rect">
            <a:avLst/>
          </a:prstGeom>
          <a:noFill/>
        </p:spPr>
        <p:txBody>
          <a:bodyPr wrap="square" rtlCol="0">
            <a:spAutoFit/>
          </a:bodyPr>
          <a:lstStyle/>
          <a:p>
            <a:r>
              <a:rPr lang="fr-FR" sz="1400" kern="3000" spc="-40" dirty="0">
                <a:solidFill>
                  <a:srgbClr val="B20E10"/>
                </a:solidFill>
                <a:cs typeface="Arial" pitchFamily="34" charset="0"/>
              </a:rPr>
              <a:t>EUROGROUP CONSULTING FRANCE</a:t>
            </a:r>
          </a:p>
          <a:p>
            <a:r>
              <a:rPr lang="fr-FR" sz="1400" kern="3000" spc="-40" dirty="0">
                <a:solidFill>
                  <a:srgbClr val="B20E10"/>
                </a:solidFill>
                <a:cs typeface="Arial" pitchFamily="34" charset="0"/>
              </a:rPr>
              <a:t>TOUR VISTA</a:t>
            </a:r>
          </a:p>
          <a:p>
            <a:r>
              <a:rPr lang="fr-FR" sz="1400" kern="3000" spc="-40" dirty="0">
                <a:solidFill>
                  <a:srgbClr val="B20E10"/>
                </a:solidFill>
                <a:cs typeface="Arial" pitchFamily="34" charset="0"/>
              </a:rPr>
              <a:t>52/54 QUAI DE DION BOUTON</a:t>
            </a:r>
          </a:p>
          <a:p>
            <a:r>
              <a:rPr lang="fr-FR" sz="1400" kern="3000" spc="-40" dirty="0">
                <a:solidFill>
                  <a:srgbClr val="B20E10"/>
                </a:solidFill>
                <a:cs typeface="Arial" pitchFamily="34" charset="0"/>
              </a:rPr>
              <a:t>92806 PUTEAUX CEDEX</a:t>
            </a:r>
          </a:p>
          <a:p>
            <a:r>
              <a:rPr lang="fr-FR" sz="1400" kern="3000" spc="-40" dirty="0">
                <a:solidFill>
                  <a:srgbClr val="B20E10"/>
                </a:solidFill>
                <a:cs typeface="Arial" pitchFamily="34" charset="0"/>
              </a:rPr>
              <a:t>TEL. : + 33 (0)1 49 07 57 00 - FAX : +33 (0)1 49 07 57 57</a:t>
            </a:r>
          </a:p>
          <a:p>
            <a:r>
              <a:rPr lang="fr-FR" sz="1400" kern="3000" spc="-40" dirty="0">
                <a:solidFill>
                  <a:srgbClr val="B20E10"/>
                </a:solidFill>
                <a:cs typeface="Arial" pitchFamily="34" charset="0"/>
              </a:rPr>
              <a:t>EMAIL : INFO@EUROGROUPCONSULTING.FR</a:t>
            </a:r>
          </a:p>
          <a:p>
            <a:r>
              <a:rPr lang="fr-FR" sz="1400" kern="3000" spc="-40" dirty="0">
                <a:solidFill>
                  <a:srgbClr val="B20E10"/>
                </a:solidFill>
                <a:cs typeface="Arial" pitchFamily="34" charset="0"/>
              </a:rPr>
              <a:t>WWW.EUROGROUPCONSULTING.FR</a:t>
            </a:r>
          </a:p>
        </p:txBody>
      </p:sp>
    </p:spTree>
    <p:extLst>
      <p:ext uri="{BB962C8B-B14F-4D97-AF65-F5344CB8AC3E}">
        <p14:creationId xmlns:p14="http://schemas.microsoft.com/office/powerpoint/2010/main" val="111071828"/>
      </p:ext>
    </p:extLst>
  </p:cSld>
  <p:clrMapOvr>
    <a:masterClrMapping/>
  </p:clrMapOvr>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uide 1/3">
    <p:spTree>
      <p:nvGrpSpPr>
        <p:cNvPr id="1" name=""/>
        <p:cNvGrpSpPr/>
        <p:nvPr/>
      </p:nvGrpSpPr>
      <p:grpSpPr>
        <a:xfrm>
          <a:off x="0" y="0"/>
          <a:ext cx="0" cy="0"/>
          <a:chOff x="0" y="0"/>
          <a:chExt cx="0" cy="0"/>
        </a:xfrm>
      </p:grpSpPr>
      <p:sp>
        <p:nvSpPr>
          <p:cNvPr id="8" name="TextBox 7"/>
          <p:cNvSpPr txBox="1"/>
          <p:nvPr userDrawn="1"/>
        </p:nvSpPr>
        <p:spPr>
          <a:xfrm>
            <a:off x="439270" y="888246"/>
            <a:ext cx="3101787" cy="964880"/>
          </a:xfrm>
          <a:prstGeom prst="rect">
            <a:avLst/>
          </a:prstGeom>
          <a:noFill/>
        </p:spPr>
        <p:txBody>
          <a:bodyPr wrap="square" rtlCol="0">
            <a:spAutoFit/>
          </a:bodyPr>
          <a:lstStyle/>
          <a:p>
            <a:pPr algn="just">
              <a:lnSpc>
                <a:spcPct val="90000"/>
              </a:lnSpc>
              <a:spcBef>
                <a:spcPts val="1000"/>
              </a:spcBef>
            </a:pPr>
            <a:r>
              <a:rPr lang="fr-FR" sz="900" kern="3000" dirty="0">
                <a:solidFill>
                  <a:srgbClr val="383934"/>
                </a:solidFill>
                <a:cs typeface="Arial" pitchFamily="34" charset="0"/>
              </a:rPr>
              <a:t>Nous vous recommandons de partir de cette présentation et de supprimer les slides dont vous ne vous servez pas plutôt que de partir d’une présentation vide et d’ajouter des dispositions. Ceci pour éviter d’avoir à recréer les slides </a:t>
            </a:r>
            <a:r>
              <a:rPr lang="fr-FR" sz="900" i="1" kern="3000" dirty="0">
                <a:solidFill>
                  <a:srgbClr val="383934"/>
                </a:solidFill>
                <a:cs typeface="Arial" pitchFamily="34" charset="0"/>
              </a:rPr>
              <a:t>Sommaire</a:t>
            </a:r>
            <a:r>
              <a:rPr lang="fr-FR" sz="900" kern="3000" dirty="0">
                <a:solidFill>
                  <a:srgbClr val="383934"/>
                </a:solidFill>
                <a:cs typeface="Arial" pitchFamily="34" charset="0"/>
              </a:rPr>
              <a:t> et ceux comportant des </a:t>
            </a:r>
            <a:r>
              <a:rPr lang="fr-FR" sz="900" i="1" kern="3000" dirty="0">
                <a:solidFill>
                  <a:srgbClr val="383934"/>
                </a:solidFill>
                <a:cs typeface="Arial" pitchFamily="34" charset="0"/>
              </a:rPr>
              <a:t>Graphs </a:t>
            </a:r>
            <a:r>
              <a:rPr lang="fr-FR" sz="900" kern="3000" dirty="0">
                <a:solidFill>
                  <a:srgbClr val="383934"/>
                </a:solidFill>
                <a:cs typeface="Arial" pitchFamily="34" charset="0"/>
              </a:rPr>
              <a:t>ou des </a:t>
            </a:r>
            <a:r>
              <a:rPr lang="fr-FR" sz="900" i="1" kern="3000" dirty="0">
                <a:solidFill>
                  <a:srgbClr val="383934"/>
                </a:solidFill>
                <a:cs typeface="Arial" pitchFamily="34" charset="0"/>
              </a:rPr>
              <a:t>Pictogrammes</a:t>
            </a:r>
            <a:r>
              <a:rPr lang="fr-FR" sz="900" kern="3000" dirty="0">
                <a:solidFill>
                  <a:srgbClr val="383934"/>
                </a:solidFill>
                <a:cs typeface="Arial" pitchFamily="34" charset="0"/>
              </a:rPr>
              <a:t> qui ne peuvent pas être entièrement recrées sous forme de disposition.</a:t>
            </a:r>
          </a:p>
        </p:txBody>
      </p:sp>
      <p:sp>
        <p:nvSpPr>
          <p:cNvPr id="9" name="TextBox 8"/>
          <p:cNvSpPr txBox="1"/>
          <p:nvPr userDrawn="1"/>
        </p:nvSpPr>
        <p:spPr>
          <a:xfrm>
            <a:off x="304801" y="689440"/>
            <a:ext cx="1586753"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1. Prise en main</a:t>
            </a:r>
          </a:p>
        </p:txBody>
      </p:sp>
      <p:sp>
        <p:nvSpPr>
          <p:cNvPr id="10" name="TextBox 9"/>
          <p:cNvSpPr txBox="1"/>
          <p:nvPr userDrawn="1"/>
        </p:nvSpPr>
        <p:spPr>
          <a:xfrm>
            <a:off x="4833213" y="689440"/>
            <a:ext cx="1586753"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4. Ajout de visuels</a:t>
            </a:r>
          </a:p>
        </p:txBody>
      </p:sp>
      <p:sp>
        <p:nvSpPr>
          <p:cNvPr id="11" name="TextBox 10"/>
          <p:cNvSpPr txBox="1"/>
          <p:nvPr userDrawn="1"/>
        </p:nvSpPr>
        <p:spPr>
          <a:xfrm>
            <a:off x="4833213" y="4341523"/>
            <a:ext cx="2160493"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5. Utilisation de pictogrammes</a:t>
            </a:r>
          </a:p>
        </p:txBody>
      </p:sp>
      <p:sp>
        <p:nvSpPr>
          <p:cNvPr id="12" name="TextBox 11"/>
          <p:cNvSpPr txBox="1"/>
          <p:nvPr userDrawn="1"/>
        </p:nvSpPr>
        <p:spPr>
          <a:xfrm>
            <a:off x="4833213" y="5654439"/>
            <a:ext cx="4529738"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6. Titres, sous-titres et exergues</a:t>
            </a:r>
          </a:p>
        </p:txBody>
      </p:sp>
      <p:sp>
        <p:nvSpPr>
          <p:cNvPr id="13" name="TextBox 12"/>
          <p:cNvSpPr txBox="1"/>
          <p:nvPr userDrawn="1"/>
        </p:nvSpPr>
        <p:spPr>
          <a:xfrm>
            <a:off x="304801" y="2108189"/>
            <a:ext cx="1586753"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2. Dispositions</a:t>
            </a:r>
          </a:p>
        </p:txBody>
      </p:sp>
      <p:sp>
        <p:nvSpPr>
          <p:cNvPr id="14" name="TextBox 13"/>
          <p:cNvSpPr txBox="1"/>
          <p:nvPr userDrawn="1"/>
        </p:nvSpPr>
        <p:spPr>
          <a:xfrm>
            <a:off x="439270" y="2325171"/>
            <a:ext cx="3101787" cy="590931"/>
          </a:xfrm>
          <a:prstGeom prst="rect">
            <a:avLst/>
          </a:prstGeom>
          <a:noFill/>
        </p:spPr>
        <p:txBody>
          <a:bodyPr wrap="square" rtlCol="0">
            <a:spAutoFit/>
          </a:bodyPr>
          <a:lstStyle/>
          <a:p>
            <a:pPr algn="just">
              <a:lnSpc>
                <a:spcPct val="90000"/>
              </a:lnSpc>
              <a:spcBef>
                <a:spcPts val="1000"/>
              </a:spcBef>
            </a:pPr>
            <a:r>
              <a:rPr lang="fr-FR" sz="900" kern="3000" dirty="0">
                <a:solidFill>
                  <a:srgbClr val="383934"/>
                </a:solidFill>
                <a:cs typeface="Arial" pitchFamily="34" charset="0"/>
              </a:rPr>
              <a:t>30 dispositions sont utilisables et entièrement modifiables, se référer au slide suivant pour les visualiser, ou cliquer sur « Nouveau Slide » pour choisir une disposition et l’insérer.</a:t>
            </a:r>
          </a:p>
        </p:txBody>
      </p:sp>
      <p:sp>
        <p:nvSpPr>
          <p:cNvPr id="15" name="TextBox 14"/>
          <p:cNvSpPr txBox="1"/>
          <p:nvPr userDrawn="1"/>
        </p:nvSpPr>
        <p:spPr>
          <a:xfrm>
            <a:off x="304801" y="3046515"/>
            <a:ext cx="1855693"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3. Remplissage de contenu</a:t>
            </a:r>
          </a:p>
        </p:txBody>
      </p:sp>
      <p:sp>
        <p:nvSpPr>
          <p:cNvPr id="16" name="TextBox 15"/>
          <p:cNvSpPr txBox="1"/>
          <p:nvPr userDrawn="1"/>
        </p:nvSpPr>
        <p:spPr>
          <a:xfrm>
            <a:off x="439270" y="3263497"/>
            <a:ext cx="3101787" cy="590931"/>
          </a:xfrm>
          <a:prstGeom prst="rect">
            <a:avLst/>
          </a:prstGeom>
          <a:noFill/>
        </p:spPr>
        <p:txBody>
          <a:bodyPr wrap="square" rtlCol="0">
            <a:spAutoFit/>
          </a:bodyPr>
          <a:lstStyle/>
          <a:p>
            <a:pPr algn="just">
              <a:lnSpc>
                <a:spcPct val="90000"/>
              </a:lnSpc>
              <a:spcBef>
                <a:spcPts val="1000"/>
              </a:spcBef>
            </a:pPr>
            <a:r>
              <a:rPr lang="fr-FR" sz="900" kern="3000" dirty="0">
                <a:solidFill>
                  <a:srgbClr val="383934"/>
                </a:solidFill>
                <a:cs typeface="Arial" pitchFamily="34" charset="0"/>
              </a:rPr>
              <a:t>Chaque disposition est pré-remplie par du texte afin de visualiser un exemple d’information. </a:t>
            </a:r>
            <a:r>
              <a:rPr lang="fr-FR" sz="900" b="1" kern="3000" dirty="0">
                <a:solidFill>
                  <a:srgbClr val="383934"/>
                </a:solidFill>
                <a:cs typeface="Arial" pitchFamily="34" charset="0"/>
              </a:rPr>
              <a:t>Attention à remplir chaque </a:t>
            </a:r>
            <a:r>
              <a:rPr lang="fr-FR" sz="900" b="1" i="1" kern="3000" dirty="0">
                <a:solidFill>
                  <a:srgbClr val="383934"/>
                </a:solidFill>
                <a:cs typeface="Arial" pitchFamily="34" charset="0"/>
              </a:rPr>
              <a:t>Espace Réservé</a:t>
            </a:r>
            <a:r>
              <a:rPr lang="fr-FR" sz="900" kern="3000" dirty="0">
                <a:solidFill>
                  <a:srgbClr val="383934"/>
                </a:solidFill>
                <a:cs typeface="Arial" pitchFamily="34" charset="0"/>
              </a:rPr>
              <a:t> </a:t>
            </a:r>
            <a:r>
              <a:rPr lang="fr-FR" sz="900" i="1" kern="3000" dirty="0">
                <a:solidFill>
                  <a:srgbClr val="383934"/>
                </a:solidFill>
                <a:cs typeface="Arial" pitchFamily="34" charset="0"/>
              </a:rPr>
              <a:t>(</a:t>
            </a:r>
            <a:r>
              <a:rPr lang="fr-FR" sz="900" i="1" kern="3000" dirty="0" err="1">
                <a:solidFill>
                  <a:srgbClr val="383934"/>
                </a:solidFill>
                <a:cs typeface="Arial" pitchFamily="34" charset="0"/>
              </a:rPr>
              <a:t>placeholder</a:t>
            </a:r>
            <a:r>
              <a:rPr lang="fr-FR" sz="900" i="1" kern="3000" dirty="0">
                <a:solidFill>
                  <a:srgbClr val="383934"/>
                </a:solidFill>
                <a:cs typeface="Arial" pitchFamily="34" charset="0"/>
              </a:rPr>
              <a:t>). Le texte pré rempli n’apparaîtra pas à l’impression ni à l’export PDF.</a:t>
            </a:r>
          </a:p>
        </p:txBody>
      </p:sp>
      <p:pic>
        <p:nvPicPr>
          <p:cNvPr id="17" name="Picture 16"/>
          <p:cNvPicPr>
            <a:picLocks noChangeAspect="1"/>
          </p:cNvPicPr>
          <p:nvPr userDrawn="1"/>
        </p:nvPicPr>
        <p:blipFill>
          <a:blip r:embed="rId2"/>
          <a:stretch>
            <a:fillRect/>
          </a:stretch>
        </p:blipFill>
        <p:spPr>
          <a:xfrm>
            <a:off x="472844" y="3896459"/>
            <a:ext cx="1519605" cy="1381876"/>
          </a:xfrm>
          <a:prstGeom prst="rect">
            <a:avLst/>
          </a:prstGeom>
          <a:ln>
            <a:solidFill>
              <a:schemeClr val="tx1">
                <a:lumMod val="10000"/>
                <a:lumOff val="90000"/>
              </a:schemeClr>
            </a:solidFill>
          </a:ln>
        </p:spPr>
      </p:pic>
      <p:sp>
        <p:nvSpPr>
          <p:cNvPr id="18" name="TextBox 17"/>
          <p:cNvSpPr txBox="1"/>
          <p:nvPr userDrawn="1"/>
        </p:nvSpPr>
        <p:spPr>
          <a:xfrm>
            <a:off x="2038989" y="3896459"/>
            <a:ext cx="1672399" cy="2343206"/>
          </a:xfrm>
          <a:prstGeom prst="rect">
            <a:avLst/>
          </a:prstGeom>
          <a:noFill/>
        </p:spPr>
        <p:txBody>
          <a:bodyPr wrap="square" rtlCol="0">
            <a:spAutoFit/>
          </a:bodyPr>
          <a:lstStyle/>
          <a:p>
            <a:pPr>
              <a:lnSpc>
                <a:spcPct val="90000"/>
              </a:lnSpc>
              <a:spcBef>
                <a:spcPts val="1000"/>
              </a:spcBef>
            </a:pPr>
            <a:r>
              <a:rPr lang="fr-FR" sz="900" kern="3000" dirty="0">
                <a:solidFill>
                  <a:srgbClr val="383934"/>
                </a:solidFill>
                <a:cs typeface="Arial" pitchFamily="34" charset="0"/>
              </a:rPr>
              <a:t>Exemple : </a:t>
            </a:r>
            <a:br>
              <a:rPr lang="fr-FR" sz="900" i="1" kern="3000" dirty="0">
                <a:solidFill>
                  <a:srgbClr val="383934"/>
                </a:solidFill>
                <a:cs typeface="Arial" pitchFamily="34" charset="0"/>
              </a:rPr>
            </a:br>
            <a:r>
              <a:rPr lang="fr-FR" sz="900" i="1" kern="3000" dirty="0">
                <a:solidFill>
                  <a:srgbClr val="383934"/>
                </a:solidFill>
                <a:cs typeface="Arial" pitchFamily="34" charset="0"/>
              </a:rPr>
              <a:t>Ici, vous devez cliquer sur le cercle afin d’éditer le chiffre par le caractère de votre choix. </a:t>
            </a:r>
          </a:p>
          <a:p>
            <a:pPr>
              <a:lnSpc>
                <a:spcPct val="90000"/>
              </a:lnSpc>
              <a:spcBef>
                <a:spcPts val="1000"/>
              </a:spcBef>
            </a:pPr>
            <a:r>
              <a:rPr lang="fr-FR" sz="900" i="1" kern="3000" dirty="0">
                <a:solidFill>
                  <a:srgbClr val="383934"/>
                </a:solidFill>
                <a:cs typeface="Arial" pitchFamily="34" charset="0"/>
              </a:rPr>
              <a:t>Vous devez également cliquer sur la zone de texte, qui disparaîtra aussitôt pour vous laisser la remplir par votre contenu.</a:t>
            </a:r>
          </a:p>
          <a:p>
            <a:pPr>
              <a:lnSpc>
                <a:spcPct val="90000"/>
              </a:lnSpc>
              <a:spcBef>
                <a:spcPts val="1000"/>
              </a:spcBef>
            </a:pPr>
            <a:r>
              <a:rPr lang="fr-FR" sz="900" i="1" kern="3000" dirty="0">
                <a:solidFill>
                  <a:srgbClr val="383934"/>
                </a:solidFill>
                <a:cs typeface="Arial" pitchFamily="34" charset="0"/>
              </a:rPr>
              <a:t>Une fois le contenu rempli, les pointillés autour des Espaces Réservés disparaissent, vous confirmant que vous avez bien inséré du contenu.</a:t>
            </a:r>
          </a:p>
        </p:txBody>
      </p:sp>
      <p:pic>
        <p:nvPicPr>
          <p:cNvPr id="19" name="Picture 18"/>
          <p:cNvPicPr>
            <a:picLocks noChangeAspect="1"/>
          </p:cNvPicPr>
          <p:nvPr userDrawn="1"/>
        </p:nvPicPr>
        <p:blipFill rotWithShape="1">
          <a:blip r:embed="rId3"/>
          <a:srcRect r="51330" b="9566"/>
          <a:stretch/>
        </p:blipFill>
        <p:spPr>
          <a:xfrm>
            <a:off x="472843" y="5345441"/>
            <a:ext cx="1519605" cy="1306371"/>
          </a:xfrm>
          <a:prstGeom prst="rect">
            <a:avLst/>
          </a:prstGeom>
          <a:ln>
            <a:solidFill>
              <a:schemeClr val="tx1">
                <a:lumMod val="10000"/>
                <a:lumOff val="90000"/>
              </a:schemeClr>
            </a:solidFill>
          </a:ln>
        </p:spPr>
      </p:pic>
      <p:cxnSp>
        <p:nvCxnSpPr>
          <p:cNvPr id="20" name="Straight Arrow Connector 19"/>
          <p:cNvCxnSpPr/>
          <p:nvPr userDrawn="1"/>
        </p:nvCxnSpPr>
        <p:spPr>
          <a:xfrm flipH="1" flipV="1">
            <a:off x="1585913" y="5782359"/>
            <a:ext cx="484289" cy="3511"/>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userDrawn="1"/>
        </p:nvCxnSpPr>
        <p:spPr>
          <a:xfrm flipH="1" flipV="1">
            <a:off x="1891554" y="5205820"/>
            <a:ext cx="178648" cy="576539"/>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4958717" y="888246"/>
            <a:ext cx="2658580" cy="341632"/>
          </a:xfrm>
          <a:prstGeom prst="rect">
            <a:avLst/>
          </a:prstGeom>
          <a:noFill/>
        </p:spPr>
        <p:txBody>
          <a:bodyPr wrap="square" rtlCol="0">
            <a:spAutoFit/>
          </a:bodyPr>
          <a:lstStyle/>
          <a:p>
            <a:pPr algn="just">
              <a:lnSpc>
                <a:spcPct val="90000"/>
              </a:lnSpc>
              <a:spcBef>
                <a:spcPts val="1000"/>
              </a:spcBef>
            </a:pPr>
            <a:r>
              <a:rPr lang="fr-FR" sz="900" kern="3000" dirty="0">
                <a:solidFill>
                  <a:srgbClr val="383934"/>
                </a:solidFill>
                <a:cs typeface="Arial" pitchFamily="34" charset="0"/>
              </a:rPr>
              <a:t>Pour ajouter un visuel dans un Espace Réservé, il vous suffit de cliquer sur l’icône Image.</a:t>
            </a:r>
          </a:p>
        </p:txBody>
      </p:sp>
      <p:sp>
        <p:nvSpPr>
          <p:cNvPr id="23" name="Rectangle 22"/>
          <p:cNvSpPr/>
          <p:nvPr userDrawn="1"/>
        </p:nvSpPr>
        <p:spPr>
          <a:xfrm>
            <a:off x="431798" y="3869396"/>
            <a:ext cx="835485" cy="215444"/>
          </a:xfrm>
          <a:prstGeom prst="rect">
            <a:avLst/>
          </a:prstGeom>
        </p:spPr>
        <p:txBody>
          <a:bodyPr wrap="none">
            <a:spAutoFit/>
          </a:bodyPr>
          <a:lstStyle/>
          <a:p>
            <a:r>
              <a:rPr lang="fr-FR" sz="800" b="1" kern="3000" dirty="0">
                <a:solidFill>
                  <a:srgbClr val="383934"/>
                </a:solidFill>
                <a:cs typeface="Arial" pitchFamily="34" charset="0"/>
              </a:rPr>
              <a:t>Avant édition</a:t>
            </a:r>
            <a:endParaRPr lang="fr-FR" sz="1600" b="1" dirty="0">
              <a:solidFill>
                <a:srgbClr val="383934"/>
              </a:solidFill>
            </a:endParaRPr>
          </a:p>
        </p:txBody>
      </p:sp>
      <p:sp>
        <p:nvSpPr>
          <p:cNvPr id="24" name="Rectangle 23"/>
          <p:cNvSpPr/>
          <p:nvPr userDrawn="1"/>
        </p:nvSpPr>
        <p:spPr>
          <a:xfrm>
            <a:off x="431798" y="6443625"/>
            <a:ext cx="841897" cy="215444"/>
          </a:xfrm>
          <a:prstGeom prst="rect">
            <a:avLst/>
          </a:prstGeom>
        </p:spPr>
        <p:txBody>
          <a:bodyPr wrap="none">
            <a:spAutoFit/>
          </a:bodyPr>
          <a:lstStyle/>
          <a:p>
            <a:r>
              <a:rPr lang="fr-FR" sz="800" b="1" kern="3000" dirty="0">
                <a:solidFill>
                  <a:srgbClr val="383934"/>
                </a:solidFill>
                <a:cs typeface="Arial" pitchFamily="34" charset="0"/>
              </a:rPr>
              <a:t>Après édition</a:t>
            </a:r>
            <a:endParaRPr lang="fr-FR" sz="1600" b="1" dirty="0">
              <a:solidFill>
                <a:srgbClr val="383934"/>
              </a:solidFill>
            </a:endParaRPr>
          </a:p>
        </p:txBody>
      </p:sp>
      <p:pic>
        <p:nvPicPr>
          <p:cNvPr id="25" name="Picture 24"/>
          <p:cNvPicPr>
            <a:picLocks noChangeAspect="1"/>
          </p:cNvPicPr>
          <p:nvPr userDrawn="1"/>
        </p:nvPicPr>
        <p:blipFill rotWithShape="1">
          <a:blip r:embed="rId4"/>
          <a:srcRect r="21801"/>
          <a:stretch/>
        </p:blipFill>
        <p:spPr>
          <a:xfrm>
            <a:off x="4985613" y="1247829"/>
            <a:ext cx="946479" cy="1080000"/>
          </a:xfrm>
          <a:prstGeom prst="rect">
            <a:avLst/>
          </a:prstGeom>
          <a:ln>
            <a:solidFill>
              <a:schemeClr val="tx1">
                <a:lumMod val="10000"/>
                <a:lumOff val="90000"/>
              </a:schemeClr>
            </a:solidFill>
          </a:ln>
        </p:spPr>
      </p:pic>
      <p:pic>
        <p:nvPicPr>
          <p:cNvPr id="26" name="Picture 25"/>
          <p:cNvPicPr>
            <a:picLocks noChangeAspect="1"/>
          </p:cNvPicPr>
          <p:nvPr userDrawn="1"/>
        </p:nvPicPr>
        <p:blipFill>
          <a:blip r:embed="rId5"/>
          <a:stretch>
            <a:fillRect/>
          </a:stretch>
        </p:blipFill>
        <p:spPr>
          <a:xfrm>
            <a:off x="6419966" y="1247829"/>
            <a:ext cx="1334118" cy="1080000"/>
          </a:xfrm>
          <a:prstGeom prst="rect">
            <a:avLst/>
          </a:prstGeom>
          <a:ln>
            <a:solidFill>
              <a:schemeClr val="tx1">
                <a:lumMod val="10000"/>
                <a:lumOff val="90000"/>
              </a:schemeClr>
            </a:solidFill>
          </a:ln>
        </p:spPr>
      </p:pic>
      <p:pic>
        <p:nvPicPr>
          <p:cNvPr id="27" name="Picture 26"/>
          <p:cNvPicPr>
            <a:picLocks noChangeAspect="1"/>
          </p:cNvPicPr>
          <p:nvPr userDrawn="1"/>
        </p:nvPicPr>
        <p:blipFill>
          <a:blip r:embed="rId6"/>
          <a:stretch>
            <a:fillRect/>
          </a:stretch>
        </p:blipFill>
        <p:spPr>
          <a:xfrm>
            <a:off x="8243188" y="1229878"/>
            <a:ext cx="984531" cy="1080000"/>
          </a:xfrm>
          <a:prstGeom prst="rect">
            <a:avLst/>
          </a:prstGeom>
          <a:ln>
            <a:solidFill>
              <a:schemeClr val="tx1">
                <a:lumMod val="10000"/>
                <a:lumOff val="90000"/>
              </a:schemeClr>
            </a:solidFill>
          </a:ln>
        </p:spPr>
      </p:pic>
      <p:cxnSp>
        <p:nvCxnSpPr>
          <p:cNvPr id="28" name="Straight Arrow Connector 27"/>
          <p:cNvCxnSpPr/>
          <p:nvPr userDrawn="1"/>
        </p:nvCxnSpPr>
        <p:spPr>
          <a:xfrm>
            <a:off x="6015318" y="1769878"/>
            <a:ext cx="304800"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userDrawn="1"/>
        </p:nvCxnSpPr>
        <p:spPr>
          <a:xfrm>
            <a:off x="7844118" y="1769878"/>
            <a:ext cx="304800"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userDrawn="1"/>
        </p:nvSpPr>
        <p:spPr>
          <a:xfrm>
            <a:off x="4898442" y="2352979"/>
            <a:ext cx="1120820" cy="230832"/>
          </a:xfrm>
          <a:prstGeom prst="rect">
            <a:avLst/>
          </a:prstGeom>
        </p:spPr>
        <p:txBody>
          <a:bodyPr wrap="none">
            <a:spAutoFit/>
          </a:bodyPr>
          <a:lstStyle/>
          <a:p>
            <a:pPr algn="ctr"/>
            <a:r>
              <a:rPr lang="fr-FR" sz="900" i="1" kern="3000" dirty="0">
                <a:solidFill>
                  <a:srgbClr val="383934"/>
                </a:solidFill>
                <a:cs typeface="Arial" pitchFamily="34" charset="0"/>
              </a:rPr>
              <a:t>Cliquez sur l’icône</a:t>
            </a:r>
            <a:endParaRPr lang="fr-FR" dirty="0">
              <a:solidFill>
                <a:srgbClr val="383934"/>
              </a:solidFill>
            </a:endParaRPr>
          </a:p>
        </p:txBody>
      </p:sp>
      <p:sp>
        <p:nvSpPr>
          <p:cNvPr id="31" name="Rectangle 30"/>
          <p:cNvSpPr/>
          <p:nvPr userDrawn="1"/>
        </p:nvSpPr>
        <p:spPr>
          <a:xfrm>
            <a:off x="6398378" y="2352979"/>
            <a:ext cx="1377300" cy="230832"/>
          </a:xfrm>
          <a:prstGeom prst="rect">
            <a:avLst/>
          </a:prstGeom>
        </p:spPr>
        <p:txBody>
          <a:bodyPr wrap="none">
            <a:spAutoFit/>
          </a:bodyPr>
          <a:lstStyle/>
          <a:p>
            <a:pPr algn="ctr"/>
            <a:r>
              <a:rPr lang="fr-FR" sz="900" i="1" kern="3000" dirty="0">
                <a:solidFill>
                  <a:srgbClr val="383934"/>
                </a:solidFill>
                <a:cs typeface="Arial" pitchFamily="34" charset="0"/>
              </a:rPr>
              <a:t>Choisissez votre image</a:t>
            </a:r>
            <a:endParaRPr lang="fr-FR" dirty="0">
              <a:solidFill>
                <a:srgbClr val="383934"/>
              </a:solidFill>
            </a:endParaRPr>
          </a:p>
        </p:txBody>
      </p:sp>
      <p:sp>
        <p:nvSpPr>
          <p:cNvPr id="32" name="Rectangle 31"/>
          <p:cNvSpPr/>
          <p:nvPr userDrawn="1"/>
        </p:nvSpPr>
        <p:spPr>
          <a:xfrm>
            <a:off x="7941884" y="2352979"/>
            <a:ext cx="1614545" cy="313932"/>
          </a:xfrm>
          <a:prstGeom prst="rect">
            <a:avLst/>
          </a:prstGeom>
        </p:spPr>
        <p:txBody>
          <a:bodyPr wrap="none">
            <a:spAutoFit/>
          </a:bodyPr>
          <a:lstStyle/>
          <a:p>
            <a:pPr algn="ctr">
              <a:lnSpc>
                <a:spcPct val="80000"/>
              </a:lnSpc>
            </a:pPr>
            <a:r>
              <a:rPr lang="fr-FR" sz="900" i="1" kern="3000" dirty="0">
                <a:solidFill>
                  <a:srgbClr val="383934"/>
                </a:solidFill>
                <a:cs typeface="Arial" pitchFamily="34" charset="0"/>
              </a:rPr>
              <a:t>Votre image prend la forme </a:t>
            </a:r>
            <a:br>
              <a:rPr lang="fr-FR" sz="900" i="1" kern="3000" dirty="0">
                <a:solidFill>
                  <a:srgbClr val="383934"/>
                </a:solidFill>
                <a:cs typeface="Arial" pitchFamily="34" charset="0"/>
              </a:rPr>
            </a:br>
            <a:r>
              <a:rPr lang="fr-FR" sz="900" i="1" kern="3000" dirty="0">
                <a:solidFill>
                  <a:srgbClr val="383934"/>
                </a:solidFill>
                <a:cs typeface="Arial" pitchFamily="34" charset="0"/>
              </a:rPr>
              <a:t>réservée</a:t>
            </a:r>
            <a:endParaRPr lang="fr-FR" dirty="0">
              <a:solidFill>
                <a:srgbClr val="383934"/>
              </a:solidFill>
            </a:endParaRPr>
          </a:p>
        </p:txBody>
      </p:sp>
      <p:cxnSp>
        <p:nvCxnSpPr>
          <p:cNvPr id="33" name="Straight Arrow Connector 32"/>
          <p:cNvCxnSpPr/>
          <p:nvPr userDrawn="1"/>
        </p:nvCxnSpPr>
        <p:spPr>
          <a:xfrm>
            <a:off x="8767483" y="2644589"/>
            <a:ext cx="0" cy="161365"/>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userDrawn="1"/>
        </p:nvPicPr>
        <p:blipFill>
          <a:blip r:embed="rId7"/>
          <a:stretch>
            <a:fillRect/>
          </a:stretch>
        </p:blipFill>
        <p:spPr>
          <a:xfrm>
            <a:off x="8038762" y="2834335"/>
            <a:ext cx="1457442" cy="1075268"/>
          </a:xfrm>
          <a:prstGeom prst="rect">
            <a:avLst/>
          </a:prstGeom>
          <a:ln>
            <a:solidFill>
              <a:schemeClr val="tx1">
                <a:lumMod val="10000"/>
                <a:lumOff val="90000"/>
              </a:schemeClr>
            </a:solidFill>
          </a:ln>
        </p:spPr>
      </p:pic>
      <p:sp>
        <p:nvSpPr>
          <p:cNvPr id="35" name="Rectangle 34"/>
          <p:cNvSpPr/>
          <p:nvPr userDrawn="1"/>
        </p:nvSpPr>
        <p:spPr>
          <a:xfrm>
            <a:off x="7656558" y="3901482"/>
            <a:ext cx="2185214" cy="314510"/>
          </a:xfrm>
          <a:prstGeom prst="rect">
            <a:avLst/>
          </a:prstGeom>
        </p:spPr>
        <p:txBody>
          <a:bodyPr wrap="none">
            <a:spAutoFit/>
          </a:bodyPr>
          <a:lstStyle/>
          <a:p>
            <a:pPr algn="ctr">
              <a:lnSpc>
                <a:spcPct val="80000"/>
              </a:lnSpc>
            </a:pPr>
            <a:r>
              <a:rPr lang="fr-FR" sz="900" i="1" kern="3000" dirty="0">
                <a:solidFill>
                  <a:srgbClr val="383934"/>
                </a:solidFill>
                <a:cs typeface="Arial" pitchFamily="34" charset="0"/>
              </a:rPr>
              <a:t>Vous pouvez toujours recadrer l’image </a:t>
            </a:r>
            <a:br>
              <a:rPr lang="fr-FR" sz="900" i="1" kern="3000" dirty="0">
                <a:solidFill>
                  <a:srgbClr val="383934"/>
                </a:solidFill>
                <a:cs typeface="Arial" pitchFamily="34" charset="0"/>
              </a:rPr>
            </a:br>
            <a:r>
              <a:rPr lang="fr-FR" sz="900" i="1" kern="3000" dirty="0">
                <a:solidFill>
                  <a:srgbClr val="383934"/>
                </a:solidFill>
                <a:cs typeface="Arial" pitchFamily="34" charset="0"/>
              </a:rPr>
              <a:t>en utilisant la fonction « </a:t>
            </a:r>
            <a:r>
              <a:rPr lang="fr-FR" sz="900" i="1" kern="3000" dirty="0" err="1">
                <a:solidFill>
                  <a:srgbClr val="383934"/>
                </a:solidFill>
                <a:cs typeface="Arial" pitchFamily="34" charset="0"/>
              </a:rPr>
              <a:t>Crop</a:t>
            </a:r>
            <a:r>
              <a:rPr lang="fr-FR" sz="900" i="1" kern="3000" dirty="0">
                <a:solidFill>
                  <a:srgbClr val="383934"/>
                </a:solidFill>
                <a:cs typeface="Arial" pitchFamily="34" charset="0"/>
              </a:rPr>
              <a:t> »</a:t>
            </a:r>
          </a:p>
        </p:txBody>
      </p:sp>
      <p:cxnSp>
        <p:nvCxnSpPr>
          <p:cNvPr id="36" name="Straight Arrow Connector 35"/>
          <p:cNvCxnSpPr/>
          <p:nvPr userDrawn="1"/>
        </p:nvCxnSpPr>
        <p:spPr>
          <a:xfrm flipH="1">
            <a:off x="7277426" y="3371969"/>
            <a:ext cx="564812"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userDrawn="1"/>
        </p:nvPicPr>
        <p:blipFill>
          <a:blip r:embed="rId8"/>
          <a:stretch>
            <a:fillRect/>
          </a:stretch>
        </p:blipFill>
        <p:spPr>
          <a:xfrm>
            <a:off x="6042212" y="2840502"/>
            <a:ext cx="1029176" cy="1080000"/>
          </a:xfrm>
          <a:prstGeom prst="rect">
            <a:avLst/>
          </a:prstGeom>
          <a:ln>
            <a:solidFill>
              <a:schemeClr val="tx1">
                <a:lumMod val="10000"/>
                <a:lumOff val="90000"/>
              </a:schemeClr>
            </a:solidFill>
          </a:ln>
        </p:spPr>
      </p:pic>
      <p:sp>
        <p:nvSpPr>
          <p:cNvPr id="38" name="Rectangle 37"/>
          <p:cNvSpPr/>
          <p:nvPr userDrawn="1"/>
        </p:nvSpPr>
        <p:spPr>
          <a:xfrm>
            <a:off x="5464962" y="3901482"/>
            <a:ext cx="2185214" cy="314510"/>
          </a:xfrm>
          <a:prstGeom prst="rect">
            <a:avLst/>
          </a:prstGeom>
        </p:spPr>
        <p:txBody>
          <a:bodyPr wrap="none">
            <a:spAutoFit/>
          </a:bodyPr>
          <a:lstStyle/>
          <a:p>
            <a:pPr algn="ctr">
              <a:lnSpc>
                <a:spcPct val="80000"/>
              </a:lnSpc>
            </a:pPr>
            <a:r>
              <a:rPr lang="fr-FR" sz="900" i="1" kern="3000" dirty="0">
                <a:solidFill>
                  <a:srgbClr val="383934"/>
                </a:solidFill>
                <a:cs typeface="Arial" pitchFamily="34" charset="0"/>
              </a:rPr>
              <a:t>Vous pouvez recommencer l’opération </a:t>
            </a:r>
            <a:br>
              <a:rPr lang="fr-FR" sz="900" i="1" kern="3000" dirty="0">
                <a:solidFill>
                  <a:srgbClr val="383934"/>
                </a:solidFill>
                <a:cs typeface="Arial" pitchFamily="34" charset="0"/>
              </a:rPr>
            </a:br>
            <a:r>
              <a:rPr lang="fr-FR" sz="900" i="1" kern="3000" dirty="0">
                <a:solidFill>
                  <a:srgbClr val="383934"/>
                </a:solidFill>
                <a:cs typeface="Arial" pitchFamily="34" charset="0"/>
              </a:rPr>
              <a:t>en supprimant simplement l’image.</a:t>
            </a:r>
          </a:p>
        </p:txBody>
      </p:sp>
      <p:sp>
        <p:nvSpPr>
          <p:cNvPr id="39" name="TextBox 38"/>
          <p:cNvSpPr txBox="1"/>
          <p:nvPr userDrawn="1"/>
        </p:nvSpPr>
        <p:spPr>
          <a:xfrm>
            <a:off x="4958716" y="4513220"/>
            <a:ext cx="4750060" cy="466281"/>
          </a:xfrm>
          <a:prstGeom prst="rect">
            <a:avLst/>
          </a:prstGeom>
          <a:noFill/>
        </p:spPr>
        <p:txBody>
          <a:bodyPr wrap="square" rtlCol="0">
            <a:spAutoFit/>
          </a:bodyPr>
          <a:lstStyle/>
          <a:p>
            <a:pPr algn="just">
              <a:lnSpc>
                <a:spcPct val="90000"/>
              </a:lnSpc>
              <a:spcBef>
                <a:spcPts val="1000"/>
              </a:spcBef>
            </a:pPr>
            <a:r>
              <a:rPr lang="fr-FR" sz="900" kern="3000" dirty="0">
                <a:solidFill>
                  <a:srgbClr val="383934"/>
                </a:solidFill>
                <a:cs typeface="Arial" pitchFamily="34" charset="0"/>
              </a:rPr>
              <a:t>Les trois slides finaux regroupent des pictogrammes par thème. Vous pouviez copier, coller et modifier la couleur des pictogrammes. Ils sont étirables et déformables à l’infini sans perte de qualité et peuvent supporter toutes les fonctions d’édition de formes.</a:t>
            </a:r>
          </a:p>
        </p:txBody>
      </p:sp>
      <p:grpSp>
        <p:nvGrpSpPr>
          <p:cNvPr id="40" name="Group 55"/>
          <p:cNvGrpSpPr>
            <a:grpSpLocks noChangeAspect="1"/>
          </p:cNvGrpSpPr>
          <p:nvPr userDrawn="1"/>
        </p:nvGrpSpPr>
        <p:grpSpPr bwMode="auto">
          <a:xfrm>
            <a:off x="5065641" y="5105581"/>
            <a:ext cx="268359" cy="287587"/>
            <a:chOff x="4504" y="3161"/>
            <a:chExt cx="321" cy="344"/>
          </a:xfrm>
          <a:solidFill>
            <a:schemeClr val="tx1"/>
          </a:solidFill>
        </p:grpSpPr>
        <p:sp>
          <p:nvSpPr>
            <p:cNvPr id="41" name="Freeform 56"/>
            <p:cNvSpPr>
              <a:spLocks/>
            </p:cNvSpPr>
            <p:nvPr/>
          </p:nvSpPr>
          <p:spPr bwMode="auto">
            <a:xfrm>
              <a:off x="4504" y="3201"/>
              <a:ext cx="321" cy="304"/>
            </a:xfrm>
            <a:custGeom>
              <a:avLst/>
              <a:gdLst>
                <a:gd name="T0" fmla="*/ 40 w 56"/>
                <a:gd name="T1" fmla="*/ 0 h 53"/>
                <a:gd name="T2" fmla="*/ 40 w 56"/>
                <a:gd name="T3" fmla="*/ 9 h 53"/>
                <a:gd name="T4" fmla="*/ 48 w 56"/>
                <a:gd name="T5" fmla="*/ 25 h 53"/>
                <a:gd name="T6" fmla="*/ 28 w 56"/>
                <a:gd name="T7" fmla="*/ 45 h 53"/>
                <a:gd name="T8" fmla="*/ 8 w 56"/>
                <a:gd name="T9" fmla="*/ 25 h 53"/>
                <a:gd name="T10" fmla="*/ 16 w 56"/>
                <a:gd name="T11" fmla="*/ 9 h 53"/>
                <a:gd name="T12" fmla="*/ 16 w 56"/>
                <a:gd name="T13" fmla="*/ 0 h 53"/>
                <a:gd name="T14" fmla="*/ 0 w 56"/>
                <a:gd name="T15" fmla="*/ 25 h 53"/>
                <a:gd name="T16" fmla="*/ 28 w 56"/>
                <a:gd name="T17" fmla="*/ 53 h 53"/>
                <a:gd name="T18" fmla="*/ 56 w 56"/>
                <a:gd name="T19" fmla="*/ 25 h 53"/>
                <a:gd name="T20" fmla="*/ 40 w 56"/>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3">
                  <a:moveTo>
                    <a:pt x="40" y="0"/>
                  </a:moveTo>
                  <a:cubicBezTo>
                    <a:pt x="40" y="9"/>
                    <a:pt x="40" y="9"/>
                    <a:pt x="40" y="9"/>
                  </a:cubicBezTo>
                  <a:cubicBezTo>
                    <a:pt x="45" y="13"/>
                    <a:pt x="48" y="18"/>
                    <a:pt x="48" y="25"/>
                  </a:cubicBezTo>
                  <a:cubicBezTo>
                    <a:pt x="48" y="36"/>
                    <a:pt x="39" y="45"/>
                    <a:pt x="28" y="45"/>
                  </a:cubicBezTo>
                  <a:cubicBezTo>
                    <a:pt x="17" y="45"/>
                    <a:pt x="8" y="36"/>
                    <a:pt x="8" y="25"/>
                  </a:cubicBezTo>
                  <a:cubicBezTo>
                    <a:pt x="8" y="18"/>
                    <a:pt x="11" y="13"/>
                    <a:pt x="16" y="9"/>
                  </a:cubicBezTo>
                  <a:cubicBezTo>
                    <a:pt x="16" y="0"/>
                    <a:pt x="16" y="0"/>
                    <a:pt x="16" y="0"/>
                  </a:cubicBezTo>
                  <a:cubicBezTo>
                    <a:pt x="7" y="4"/>
                    <a:pt x="0" y="14"/>
                    <a:pt x="0" y="25"/>
                  </a:cubicBezTo>
                  <a:cubicBezTo>
                    <a:pt x="0" y="40"/>
                    <a:pt x="13" y="53"/>
                    <a:pt x="28" y="53"/>
                  </a:cubicBezTo>
                  <a:cubicBezTo>
                    <a:pt x="43" y="53"/>
                    <a:pt x="56" y="40"/>
                    <a:pt x="56" y="25"/>
                  </a:cubicBezTo>
                  <a:cubicBezTo>
                    <a:pt x="56" y="14"/>
                    <a:pt x="49" y="4"/>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42" name="Freeform 57"/>
            <p:cNvSpPr>
              <a:spLocks/>
            </p:cNvSpPr>
            <p:nvPr/>
          </p:nvSpPr>
          <p:spPr bwMode="auto">
            <a:xfrm>
              <a:off x="4641" y="3161"/>
              <a:ext cx="46" cy="184"/>
            </a:xfrm>
            <a:custGeom>
              <a:avLst/>
              <a:gdLst>
                <a:gd name="T0" fmla="*/ 8 w 8"/>
                <a:gd name="T1" fmla="*/ 28 h 32"/>
                <a:gd name="T2" fmla="*/ 8 w 8"/>
                <a:gd name="T3" fmla="*/ 4 h 32"/>
                <a:gd name="T4" fmla="*/ 4 w 8"/>
                <a:gd name="T5" fmla="*/ 0 h 32"/>
                <a:gd name="T6" fmla="*/ 0 w 8"/>
                <a:gd name="T7" fmla="*/ 4 h 32"/>
                <a:gd name="T8" fmla="*/ 0 w 8"/>
                <a:gd name="T9" fmla="*/ 28 h 32"/>
                <a:gd name="T10" fmla="*/ 4 w 8"/>
                <a:gd name="T11" fmla="*/ 32 h 32"/>
                <a:gd name="T12" fmla="*/ 8 w 8"/>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8" y="28"/>
                  </a:moveTo>
                  <a:cubicBezTo>
                    <a:pt x="8" y="4"/>
                    <a:pt x="8" y="4"/>
                    <a:pt x="8" y="4"/>
                  </a:cubicBezTo>
                  <a:cubicBezTo>
                    <a:pt x="8" y="2"/>
                    <a:pt x="6" y="0"/>
                    <a:pt x="4" y="0"/>
                  </a:cubicBezTo>
                  <a:cubicBezTo>
                    <a:pt x="2" y="0"/>
                    <a:pt x="0" y="2"/>
                    <a:pt x="0" y="4"/>
                  </a:cubicBezTo>
                  <a:cubicBezTo>
                    <a:pt x="0" y="28"/>
                    <a:pt x="0" y="28"/>
                    <a:pt x="0" y="28"/>
                  </a:cubicBezTo>
                  <a:cubicBezTo>
                    <a:pt x="0" y="30"/>
                    <a:pt x="2" y="32"/>
                    <a:pt x="4" y="32"/>
                  </a:cubicBezTo>
                  <a:cubicBezTo>
                    <a:pt x="6" y="32"/>
                    <a:pt x="8" y="30"/>
                    <a:pt x="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grpSp>
      <p:grpSp>
        <p:nvGrpSpPr>
          <p:cNvPr id="43" name="Group 55"/>
          <p:cNvGrpSpPr>
            <a:grpSpLocks noChangeAspect="1"/>
          </p:cNvGrpSpPr>
          <p:nvPr userDrawn="1"/>
        </p:nvGrpSpPr>
        <p:grpSpPr bwMode="auto">
          <a:xfrm>
            <a:off x="6062287" y="4964865"/>
            <a:ext cx="486637" cy="521505"/>
            <a:chOff x="4504" y="3161"/>
            <a:chExt cx="321" cy="344"/>
          </a:xfrm>
          <a:solidFill>
            <a:srgbClr val="00DE64"/>
          </a:solidFill>
        </p:grpSpPr>
        <p:sp>
          <p:nvSpPr>
            <p:cNvPr id="44" name="Freeform 56"/>
            <p:cNvSpPr>
              <a:spLocks/>
            </p:cNvSpPr>
            <p:nvPr/>
          </p:nvSpPr>
          <p:spPr bwMode="auto">
            <a:xfrm>
              <a:off x="4504" y="3201"/>
              <a:ext cx="321" cy="304"/>
            </a:xfrm>
            <a:custGeom>
              <a:avLst/>
              <a:gdLst>
                <a:gd name="T0" fmla="*/ 40 w 56"/>
                <a:gd name="T1" fmla="*/ 0 h 53"/>
                <a:gd name="T2" fmla="*/ 40 w 56"/>
                <a:gd name="T3" fmla="*/ 9 h 53"/>
                <a:gd name="T4" fmla="*/ 48 w 56"/>
                <a:gd name="T5" fmla="*/ 25 h 53"/>
                <a:gd name="T6" fmla="*/ 28 w 56"/>
                <a:gd name="T7" fmla="*/ 45 h 53"/>
                <a:gd name="T8" fmla="*/ 8 w 56"/>
                <a:gd name="T9" fmla="*/ 25 h 53"/>
                <a:gd name="T10" fmla="*/ 16 w 56"/>
                <a:gd name="T11" fmla="*/ 9 h 53"/>
                <a:gd name="T12" fmla="*/ 16 w 56"/>
                <a:gd name="T13" fmla="*/ 0 h 53"/>
                <a:gd name="T14" fmla="*/ 0 w 56"/>
                <a:gd name="T15" fmla="*/ 25 h 53"/>
                <a:gd name="T16" fmla="*/ 28 w 56"/>
                <a:gd name="T17" fmla="*/ 53 h 53"/>
                <a:gd name="T18" fmla="*/ 56 w 56"/>
                <a:gd name="T19" fmla="*/ 25 h 53"/>
                <a:gd name="T20" fmla="*/ 40 w 56"/>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3">
                  <a:moveTo>
                    <a:pt x="40" y="0"/>
                  </a:moveTo>
                  <a:cubicBezTo>
                    <a:pt x="40" y="9"/>
                    <a:pt x="40" y="9"/>
                    <a:pt x="40" y="9"/>
                  </a:cubicBezTo>
                  <a:cubicBezTo>
                    <a:pt x="45" y="13"/>
                    <a:pt x="48" y="18"/>
                    <a:pt x="48" y="25"/>
                  </a:cubicBezTo>
                  <a:cubicBezTo>
                    <a:pt x="48" y="36"/>
                    <a:pt x="39" y="45"/>
                    <a:pt x="28" y="45"/>
                  </a:cubicBezTo>
                  <a:cubicBezTo>
                    <a:pt x="17" y="45"/>
                    <a:pt x="8" y="36"/>
                    <a:pt x="8" y="25"/>
                  </a:cubicBezTo>
                  <a:cubicBezTo>
                    <a:pt x="8" y="18"/>
                    <a:pt x="11" y="13"/>
                    <a:pt x="16" y="9"/>
                  </a:cubicBezTo>
                  <a:cubicBezTo>
                    <a:pt x="16" y="0"/>
                    <a:pt x="16" y="0"/>
                    <a:pt x="16" y="0"/>
                  </a:cubicBezTo>
                  <a:cubicBezTo>
                    <a:pt x="7" y="4"/>
                    <a:pt x="0" y="14"/>
                    <a:pt x="0" y="25"/>
                  </a:cubicBezTo>
                  <a:cubicBezTo>
                    <a:pt x="0" y="40"/>
                    <a:pt x="13" y="53"/>
                    <a:pt x="28" y="53"/>
                  </a:cubicBezTo>
                  <a:cubicBezTo>
                    <a:pt x="43" y="53"/>
                    <a:pt x="56" y="40"/>
                    <a:pt x="56" y="25"/>
                  </a:cubicBezTo>
                  <a:cubicBezTo>
                    <a:pt x="56" y="14"/>
                    <a:pt x="49" y="4"/>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45" name="Freeform 57"/>
            <p:cNvSpPr>
              <a:spLocks/>
            </p:cNvSpPr>
            <p:nvPr/>
          </p:nvSpPr>
          <p:spPr bwMode="auto">
            <a:xfrm>
              <a:off x="4641" y="3161"/>
              <a:ext cx="46" cy="184"/>
            </a:xfrm>
            <a:custGeom>
              <a:avLst/>
              <a:gdLst>
                <a:gd name="T0" fmla="*/ 8 w 8"/>
                <a:gd name="T1" fmla="*/ 28 h 32"/>
                <a:gd name="T2" fmla="*/ 8 w 8"/>
                <a:gd name="T3" fmla="*/ 4 h 32"/>
                <a:gd name="T4" fmla="*/ 4 w 8"/>
                <a:gd name="T5" fmla="*/ 0 h 32"/>
                <a:gd name="T6" fmla="*/ 0 w 8"/>
                <a:gd name="T7" fmla="*/ 4 h 32"/>
                <a:gd name="T8" fmla="*/ 0 w 8"/>
                <a:gd name="T9" fmla="*/ 28 h 32"/>
                <a:gd name="T10" fmla="*/ 4 w 8"/>
                <a:gd name="T11" fmla="*/ 32 h 32"/>
                <a:gd name="T12" fmla="*/ 8 w 8"/>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8" y="28"/>
                  </a:moveTo>
                  <a:cubicBezTo>
                    <a:pt x="8" y="4"/>
                    <a:pt x="8" y="4"/>
                    <a:pt x="8" y="4"/>
                  </a:cubicBezTo>
                  <a:cubicBezTo>
                    <a:pt x="8" y="2"/>
                    <a:pt x="6" y="0"/>
                    <a:pt x="4" y="0"/>
                  </a:cubicBezTo>
                  <a:cubicBezTo>
                    <a:pt x="2" y="0"/>
                    <a:pt x="0" y="2"/>
                    <a:pt x="0" y="4"/>
                  </a:cubicBezTo>
                  <a:cubicBezTo>
                    <a:pt x="0" y="28"/>
                    <a:pt x="0" y="28"/>
                    <a:pt x="0" y="28"/>
                  </a:cubicBezTo>
                  <a:cubicBezTo>
                    <a:pt x="0" y="30"/>
                    <a:pt x="2" y="32"/>
                    <a:pt x="4" y="32"/>
                  </a:cubicBezTo>
                  <a:cubicBezTo>
                    <a:pt x="6" y="32"/>
                    <a:pt x="8" y="30"/>
                    <a:pt x="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grpSp>
      <p:grpSp>
        <p:nvGrpSpPr>
          <p:cNvPr id="46" name="Group 55"/>
          <p:cNvGrpSpPr>
            <a:grpSpLocks noChangeAspect="1"/>
          </p:cNvGrpSpPr>
          <p:nvPr userDrawn="1"/>
        </p:nvGrpSpPr>
        <p:grpSpPr bwMode="auto">
          <a:xfrm>
            <a:off x="7277211" y="4964865"/>
            <a:ext cx="486637" cy="521505"/>
            <a:chOff x="4504" y="3161"/>
            <a:chExt cx="321" cy="344"/>
          </a:xfrm>
          <a:solidFill>
            <a:srgbClr val="E73137"/>
          </a:solidFill>
        </p:grpSpPr>
        <p:sp>
          <p:nvSpPr>
            <p:cNvPr id="47" name="Freeform 56"/>
            <p:cNvSpPr>
              <a:spLocks/>
            </p:cNvSpPr>
            <p:nvPr/>
          </p:nvSpPr>
          <p:spPr bwMode="auto">
            <a:xfrm>
              <a:off x="4504" y="3201"/>
              <a:ext cx="321" cy="304"/>
            </a:xfrm>
            <a:custGeom>
              <a:avLst/>
              <a:gdLst>
                <a:gd name="T0" fmla="*/ 40 w 56"/>
                <a:gd name="T1" fmla="*/ 0 h 53"/>
                <a:gd name="T2" fmla="*/ 40 w 56"/>
                <a:gd name="T3" fmla="*/ 9 h 53"/>
                <a:gd name="T4" fmla="*/ 48 w 56"/>
                <a:gd name="T5" fmla="*/ 25 h 53"/>
                <a:gd name="T6" fmla="*/ 28 w 56"/>
                <a:gd name="T7" fmla="*/ 45 h 53"/>
                <a:gd name="T8" fmla="*/ 8 w 56"/>
                <a:gd name="T9" fmla="*/ 25 h 53"/>
                <a:gd name="T10" fmla="*/ 16 w 56"/>
                <a:gd name="T11" fmla="*/ 9 h 53"/>
                <a:gd name="T12" fmla="*/ 16 w 56"/>
                <a:gd name="T13" fmla="*/ 0 h 53"/>
                <a:gd name="T14" fmla="*/ 0 w 56"/>
                <a:gd name="T15" fmla="*/ 25 h 53"/>
                <a:gd name="T16" fmla="*/ 28 w 56"/>
                <a:gd name="T17" fmla="*/ 53 h 53"/>
                <a:gd name="T18" fmla="*/ 56 w 56"/>
                <a:gd name="T19" fmla="*/ 25 h 53"/>
                <a:gd name="T20" fmla="*/ 40 w 56"/>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3">
                  <a:moveTo>
                    <a:pt x="40" y="0"/>
                  </a:moveTo>
                  <a:cubicBezTo>
                    <a:pt x="40" y="9"/>
                    <a:pt x="40" y="9"/>
                    <a:pt x="40" y="9"/>
                  </a:cubicBezTo>
                  <a:cubicBezTo>
                    <a:pt x="45" y="13"/>
                    <a:pt x="48" y="18"/>
                    <a:pt x="48" y="25"/>
                  </a:cubicBezTo>
                  <a:cubicBezTo>
                    <a:pt x="48" y="36"/>
                    <a:pt x="39" y="45"/>
                    <a:pt x="28" y="45"/>
                  </a:cubicBezTo>
                  <a:cubicBezTo>
                    <a:pt x="17" y="45"/>
                    <a:pt x="8" y="36"/>
                    <a:pt x="8" y="25"/>
                  </a:cubicBezTo>
                  <a:cubicBezTo>
                    <a:pt x="8" y="18"/>
                    <a:pt x="11" y="13"/>
                    <a:pt x="16" y="9"/>
                  </a:cubicBezTo>
                  <a:cubicBezTo>
                    <a:pt x="16" y="0"/>
                    <a:pt x="16" y="0"/>
                    <a:pt x="16" y="0"/>
                  </a:cubicBezTo>
                  <a:cubicBezTo>
                    <a:pt x="7" y="4"/>
                    <a:pt x="0" y="14"/>
                    <a:pt x="0" y="25"/>
                  </a:cubicBezTo>
                  <a:cubicBezTo>
                    <a:pt x="0" y="40"/>
                    <a:pt x="13" y="53"/>
                    <a:pt x="28" y="53"/>
                  </a:cubicBezTo>
                  <a:cubicBezTo>
                    <a:pt x="43" y="53"/>
                    <a:pt x="56" y="40"/>
                    <a:pt x="56" y="25"/>
                  </a:cubicBezTo>
                  <a:cubicBezTo>
                    <a:pt x="56" y="14"/>
                    <a:pt x="49" y="4"/>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48" name="Freeform 57"/>
            <p:cNvSpPr>
              <a:spLocks/>
            </p:cNvSpPr>
            <p:nvPr/>
          </p:nvSpPr>
          <p:spPr bwMode="auto">
            <a:xfrm>
              <a:off x="4641" y="3161"/>
              <a:ext cx="46" cy="184"/>
            </a:xfrm>
            <a:custGeom>
              <a:avLst/>
              <a:gdLst>
                <a:gd name="T0" fmla="*/ 8 w 8"/>
                <a:gd name="T1" fmla="*/ 28 h 32"/>
                <a:gd name="T2" fmla="*/ 8 w 8"/>
                <a:gd name="T3" fmla="*/ 4 h 32"/>
                <a:gd name="T4" fmla="*/ 4 w 8"/>
                <a:gd name="T5" fmla="*/ 0 h 32"/>
                <a:gd name="T6" fmla="*/ 0 w 8"/>
                <a:gd name="T7" fmla="*/ 4 h 32"/>
                <a:gd name="T8" fmla="*/ 0 w 8"/>
                <a:gd name="T9" fmla="*/ 28 h 32"/>
                <a:gd name="T10" fmla="*/ 4 w 8"/>
                <a:gd name="T11" fmla="*/ 32 h 32"/>
                <a:gd name="T12" fmla="*/ 8 w 8"/>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8" y="28"/>
                  </a:moveTo>
                  <a:cubicBezTo>
                    <a:pt x="8" y="4"/>
                    <a:pt x="8" y="4"/>
                    <a:pt x="8" y="4"/>
                  </a:cubicBezTo>
                  <a:cubicBezTo>
                    <a:pt x="8" y="2"/>
                    <a:pt x="6" y="0"/>
                    <a:pt x="4" y="0"/>
                  </a:cubicBezTo>
                  <a:cubicBezTo>
                    <a:pt x="2" y="0"/>
                    <a:pt x="0" y="2"/>
                    <a:pt x="0" y="4"/>
                  </a:cubicBezTo>
                  <a:cubicBezTo>
                    <a:pt x="0" y="28"/>
                    <a:pt x="0" y="28"/>
                    <a:pt x="0" y="28"/>
                  </a:cubicBezTo>
                  <a:cubicBezTo>
                    <a:pt x="0" y="30"/>
                    <a:pt x="2" y="32"/>
                    <a:pt x="4" y="32"/>
                  </a:cubicBezTo>
                  <a:cubicBezTo>
                    <a:pt x="6" y="32"/>
                    <a:pt x="8" y="30"/>
                    <a:pt x="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grpSp>
      <p:grpSp>
        <p:nvGrpSpPr>
          <p:cNvPr id="49" name="Group 55"/>
          <p:cNvGrpSpPr>
            <a:grpSpLocks noChangeAspect="1"/>
          </p:cNvGrpSpPr>
          <p:nvPr userDrawn="1"/>
        </p:nvGrpSpPr>
        <p:grpSpPr bwMode="auto">
          <a:xfrm>
            <a:off x="8492134" y="4964865"/>
            <a:ext cx="486637" cy="521505"/>
            <a:chOff x="4504" y="3161"/>
            <a:chExt cx="321" cy="344"/>
          </a:xfrm>
          <a:solidFill>
            <a:schemeClr val="tx2">
              <a:lumMod val="10000"/>
              <a:lumOff val="90000"/>
            </a:schemeClr>
          </a:solidFill>
        </p:grpSpPr>
        <p:sp>
          <p:nvSpPr>
            <p:cNvPr id="50" name="Freeform 56"/>
            <p:cNvSpPr>
              <a:spLocks/>
            </p:cNvSpPr>
            <p:nvPr/>
          </p:nvSpPr>
          <p:spPr bwMode="auto">
            <a:xfrm>
              <a:off x="4504" y="3201"/>
              <a:ext cx="321" cy="304"/>
            </a:xfrm>
            <a:custGeom>
              <a:avLst/>
              <a:gdLst>
                <a:gd name="T0" fmla="*/ 40 w 56"/>
                <a:gd name="T1" fmla="*/ 0 h 53"/>
                <a:gd name="T2" fmla="*/ 40 w 56"/>
                <a:gd name="T3" fmla="*/ 9 h 53"/>
                <a:gd name="T4" fmla="*/ 48 w 56"/>
                <a:gd name="T5" fmla="*/ 25 h 53"/>
                <a:gd name="T6" fmla="*/ 28 w 56"/>
                <a:gd name="T7" fmla="*/ 45 h 53"/>
                <a:gd name="T8" fmla="*/ 8 w 56"/>
                <a:gd name="T9" fmla="*/ 25 h 53"/>
                <a:gd name="T10" fmla="*/ 16 w 56"/>
                <a:gd name="T11" fmla="*/ 9 h 53"/>
                <a:gd name="T12" fmla="*/ 16 w 56"/>
                <a:gd name="T13" fmla="*/ 0 h 53"/>
                <a:gd name="T14" fmla="*/ 0 w 56"/>
                <a:gd name="T15" fmla="*/ 25 h 53"/>
                <a:gd name="T16" fmla="*/ 28 w 56"/>
                <a:gd name="T17" fmla="*/ 53 h 53"/>
                <a:gd name="T18" fmla="*/ 56 w 56"/>
                <a:gd name="T19" fmla="*/ 25 h 53"/>
                <a:gd name="T20" fmla="*/ 40 w 56"/>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3">
                  <a:moveTo>
                    <a:pt x="40" y="0"/>
                  </a:moveTo>
                  <a:cubicBezTo>
                    <a:pt x="40" y="9"/>
                    <a:pt x="40" y="9"/>
                    <a:pt x="40" y="9"/>
                  </a:cubicBezTo>
                  <a:cubicBezTo>
                    <a:pt x="45" y="13"/>
                    <a:pt x="48" y="18"/>
                    <a:pt x="48" y="25"/>
                  </a:cubicBezTo>
                  <a:cubicBezTo>
                    <a:pt x="48" y="36"/>
                    <a:pt x="39" y="45"/>
                    <a:pt x="28" y="45"/>
                  </a:cubicBezTo>
                  <a:cubicBezTo>
                    <a:pt x="17" y="45"/>
                    <a:pt x="8" y="36"/>
                    <a:pt x="8" y="25"/>
                  </a:cubicBezTo>
                  <a:cubicBezTo>
                    <a:pt x="8" y="18"/>
                    <a:pt x="11" y="13"/>
                    <a:pt x="16" y="9"/>
                  </a:cubicBezTo>
                  <a:cubicBezTo>
                    <a:pt x="16" y="0"/>
                    <a:pt x="16" y="0"/>
                    <a:pt x="16" y="0"/>
                  </a:cubicBezTo>
                  <a:cubicBezTo>
                    <a:pt x="7" y="4"/>
                    <a:pt x="0" y="14"/>
                    <a:pt x="0" y="25"/>
                  </a:cubicBezTo>
                  <a:cubicBezTo>
                    <a:pt x="0" y="40"/>
                    <a:pt x="13" y="53"/>
                    <a:pt x="28" y="53"/>
                  </a:cubicBezTo>
                  <a:cubicBezTo>
                    <a:pt x="43" y="53"/>
                    <a:pt x="56" y="40"/>
                    <a:pt x="56" y="25"/>
                  </a:cubicBezTo>
                  <a:cubicBezTo>
                    <a:pt x="56" y="14"/>
                    <a:pt x="49" y="4"/>
                    <a:pt x="40" y="0"/>
                  </a:cubicBezTo>
                  <a:close/>
                </a:path>
              </a:pathLst>
            </a:custGeom>
            <a:grpFill/>
            <a:ln w="28575">
              <a:solidFill>
                <a:schemeClr val="tx1">
                  <a:lumMod val="75000"/>
                  <a:lumOff val="25000"/>
                </a:schemeClr>
              </a:solidFill>
              <a:round/>
              <a:headEnd/>
              <a:tailEnd/>
            </a:ln>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sp>
          <p:nvSpPr>
            <p:cNvPr id="51" name="Freeform 57"/>
            <p:cNvSpPr>
              <a:spLocks/>
            </p:cNvSpPr>
            <p:nvPr/>
          </p:nvSpPr>
          <p:spPr bwMode="auto">
            <a:xfrm>
              <a:off x="4641" y="3161"/>
              <a:ext cx="46" cy="184"/>
            </a:xfrm>
            <a:custGeom>
              <a:avLst/>
              <a:gdLst>
                <a:gd name="T0" fmla="*/ 8 w 8"/>
                <a:gd name="T1" fmla="*/ 28 h 32"/>
                <a:gd name="T2" fmla="*/ 8 w 8"/>
                <a:gd name="T3" fmla="*/ 4 h 32"/>
                <a:gd name="T4" fmla="*/ 4 w 8"/>
                <a:gd name="T5" fmla="*/ 0 h 32"/>
                <a:gd name="T6" fmla="*/ 0 w 8"/>
                <a:gd name="T7" fmla="*/ 4 h 32"/>
                <a:gd name="T8" fmla="*/ 0 w 8"/>
                <a:gd name="T9" fmla="*/ 28 h 32"/>
                <a:gd name="T10" fmla="*/ 4 w 8"/>
                <a:gd name="T11" fmla="*/ 32 h 32"/>
                <a:gd name="T12" fmla="*/ 8 w 8"/>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8" y="28"/>
                  </a:moveTo>
                  <a:cubicBezTo>
                    <a:pt x="8" y="4"/>
                    <a:pt x="8" y="4"/>
                    <a:pt x="8" y="4"/>
                  </a:cubicBezTo>
                  <a:cubicBezTo>
                    <a:pt x="8" y="2"/>
                    <a:pt x="6" y="0"/>
                    <a:pt x="4" y="0"/>
                  </a:cubicBezTo>
                  <a:cubicBezTo>
                    <a:pt x="2" y="0"/>
                    <a:pt x="0" y="2"/>
                    <a:pt x="0" y="4"/>
                  </a:cubicBezTo>
                  <a:cubicBezTo>
                    <a:pt x="0" y="28"/>
                    <a:pt x="0" y="28"/>
                    <a:pt x="0" y="28"/>
                  </a:cubicBezTo>
                  <a:cubicBezTo>
                    <a:pt x="0" y="30"/>
                    <a:pt x="2" y="32"/>
                    <a:pt x="4" y="32"/>
                  </a:cubicBezTo>
                  <a:cubicBezTo>
                    <a:pt x="6" y="32"/>
                    <a:pt x="8" y="30"/>
                    <a:pt x="8" y="28"/>
                  </a:cubicBezTo>
                  <a:close/>
                </a:path>
              </a:pathLst>
            </a:custGeom>
            <a:grpFill/>
            <a:ln w="28575">
              <a:solidFill>
                <a:schemeClr val="tx1">
                  <a:lumMod val="75000"/>
                  <a:lumOff val="25000"/>
                </a:schemeClr>
              </a:solidFill>
              <a:round/>
              <a:headEnd/>
              <a:tailEnd/>
            </a:ln>
            <a:extLst/>
          </p:spPr>
          <p:txBody>
            <a:bodyPr vert="horz" wrap="square" lIns="91440" tIns="45720" rIns="91440" bIns="45720" numCol="1" anchor="t" anchorCtr="0" compatLnSpc="1">
              <a:prstTxWarp prst="textNoShape">
                <a:avLst/>
              </a:prstTxWarp>
            </a:bodyPr>
            <a:lstStyle/>
            <a:p>
              <a:endParaRPr lang="fr-FR">
                <a:solidFill>
                  <a:srgbClr val="383934"/>
                </a:solidFill>
              </a:endParaRPr>
            </a:p>
          </p:txBody>
        </p:sp>
      </p:grpSp>
      <p:cxnSp>
        <p:nvCxnSpPr>
          <p:cNvPr id="52" name="Straight Arrow Connector 51"/>
          <p:cNvCxnSpPr/>
          <p:nvPr userDrawn="1"/>
        </p:nvCxnSpPr>
        <p:spPr>
          <a:xfrm>
            <a:off x="5484729" y="5266094"/>
            <a:ext cx="283720"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userDrawn="1"/>
        </p:nvCxnSpPr>
        <p:spPr>
          <a:xfrm>
            <a:off x="6803305" y="5266094"/>
            <a:ext cx="283720"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userDrawn="1"/>
        </p:nvCxnSpPr>
        <p:spPr>
          <a:xfrm>
            <a:off x="8038762" y="5266094"/>
            <a:ext cx="283720"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userDrawn="1"/>
        </p:nvPicPr>
        <p:blipFill>
          <a:blip r:embed="rId9"/>
          <a:stretch>
            <a:fillRect/>
          </a:stretch>
        </p:blipFill>
        <p:spPr>
          <a:xfrm>
            <a:off x="4962862" y="6176806"/>
            <a:ext cx="1521524" cy="238415"/>
          </a:xfrm>
          <a:prstGeom prst="rect">
            <a:avLst/>
          </a:prstGeom>
        </p:spPr>
      </p:pic>
      <p:pic>
        <p:nvPicPr>
          <p:cNvPr id="56" name="Picture 55"/>
          <p:cNvPicPr>
            <a:picLocks noChangeAspect="1"/>
          </p:cNvPicPr>
          <p:nvPr userDrawn="1"/>
        </p:nvPicPr>
        <p:blipFill>
          <a:blip r:embed="rId10"/>
          <a:stretch>
            <a:fillRect/>
          </a:stretch>
        </p:blipFill>
        <p:spPr>
          <a:xfrm>
            <a:off x="6932812" y="6155546"/>
            <a:ext cx="1801882" cy="429020"/>
          </a:xfrm>
          <a:prstGeom prst="rect">
            <a:avLst/>
          </a:prstGeom>
        </p:spPr>
      </p:pic>
      <p:sp>
        <p:nvSpPr>
          <p:cNvPr id="57" name="Rectangle 56"/>
          <p:cNvSpPr/>
          <p:nvPr userDrawn="1"/>
        </p:nvSpPr>
        <p:spPr>
          <a:xfrm>
            <a:off x="4958716" y="5813914"/>
            <a:ext cx="4953000" cy="341632"/>
          </a:xfrm>
          <a:prstGeom prst="rect">
            <a:avLst/>
          </a:prstGeom>
        </p:spPr>
        <p:txBody>
          <a:bodyPr>
            <a:spAutoFit/>
          </a:bodyPr>
          <a:lstStyle/>
          <a:p>
            <a:pPr>
              <a:lnSpc>
                <a:spcPct val="90000"/>
              </a:lnSpc>
              <a:spcBef>
                <a:spcPts val="1000"/>
              </a:spcBef>
            </a:pPr>
            <a:r>
              <a:rPr lang="fr-FR" sz="900" i="1" kern="3000" dirty="0">
                <a:solidFill>
                  <a:srgbClr val="383934"/>
                </a:solidFill>
                <a:cs typeface="Arial" pitchFamily="34" charset="0"/>
              </a:rPr>
              <a:t>Ces éléments sont pensés pour être édités sur une ou plusieurs lignes sans </a:t>
            </a:r>
            <a:br>
              <a:rPr lang="fr-FR" sz="900" i="1" kern="3000" dirty="0">
                <a:solidFill>
                  <a:srgbClr val="383934"/>
                </a:solidFill>
                <a:cs typeface="Arial" pitchFamily="34" charset="0"/>
              </a:rPr>
            </a:br>
            <a:r>
              <a:rPr lang="fr-FR" sz="900" i="1" kern="3000" dirty="0">
                <a:solidFill>
                  <a:srgbClr val="383934"/>
                </a:solidFill>
                <a:cs typeface="Arial" pitchFamily="34" charset="0"/>
              </a:rPr>
              <a:t>chevaucher d’autres éléments, inutile de les repositionner.</a:t>
            </a:r>
          </a:p>
        </p:txBody>
      </p:sp>
      <p:sp>
        <p:nvSpPr>
          <p:cNvPr id="59" name="TextBox 58"/>
          <p:cNvSpPr txBox="1"/>
          <p:nvPr userDrawn="1"/>
        </p:nvSpPr>
        <p:spPr>
          <a:xfrm>
            <a:off x="344488" y="113070"/>
            <a:ext cx="2672959" cy="338554"/>
          </a:xfrm>
          <a:prstGeom prst="rect">
            <a:avLst/>
          </a:prstGeom>
          <a:noFill/>
        </p:spPr>
        <p:txBody>
          <a:bodyPr wrap="square" lIns="0" rtlCol="0">
            <a:spAutoFit/>
          </a:bodyPr>
          <a:lstStyle/>
          <a:p>
            <a:pPr>
              <a:lnSpc>
                <a:spcPct val="80000"/>
              </a:lnSpc>
              <a:spcBef>
                <a:spcPts val="1000"/>
              </a:spcBef>
              <a:buFont typeface="Arial" panose="020B0604020202020204" pitchFamily="34" charset="0"/>
              <a:buNone/>
            </a:pPr>
            <a:r>
              <a:rPr lang="fr-FR" sz="2000" b="1" spc="-50" dirty="0">
                <a:solidFill>
                  <a:srgbClr val="383934"/>
                </a:solidFill>
                <a:cs typeface="Arial" pitchFamily="34" charset="0"/>
              </a:rPr>
              <a:t>Guide</a:t>
            </a:r>
            <a:r>
              <a:rPr lang="fr-FR" sz="2000" b="1" spc="-50" dirty="0">
                <a:solidFill>
                  <a:sysClr val="windowText" lastClr="000000">
                    <a:lumMod val="85000"/>
                    <a:lumOff val="15000"/>
                  </a:sysClr>
                </a:solidFill>
                <a:cs typeface="Arial" pitchFamily="34" charset="0"/>
              </a:rPr>
              <a:t> </a:t>
            </a:r>
            <a:r>
              <a:rPr lang="fr-FR" sz="2000" b="1" spc="-50" dirty="0">
                <a:solidFill>
                  <a:srgbClr val="B20E10"/>
                </a:solidFill>
                <a:cs typeface="Arial" pitchFamily="34" charset="0"/>
              </a:rPr>
              <a:t>d’utilisation</a:t>
            </a:r>
          </a:p>
        </p:txBody>
      </p:sp>
    </p:spTree>
    <p:extLst>
      <p:ext uri="{BB962C8B-B14F-4D97-AF65-F5344CB8AC3E}">
        <p14:creationId xmlns:p14="http://schemas.microsoft.com/office/powerpoint/2010/main" val="2230463676"/>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uide 2/3">
    <p:spTree>
      <p:nvGrpSpPr>
        <p:cNvPr id="1" name=""/>
        <p:cNvGrpSpPr/>
        <p:nvPr/>
      </p:nvGrpSpPr>
      <p:grpSpPr>
        <a:xfrm>
          <a:off x="0" y="0"/>
          <a:ext cx="0" cy="0"/>
          <a:chOff x="0" y="0"/>
          <a:chExt cx="0" cy="0"/>
        </a:xfrm>
      </p:grpSpPr>
      <p:sp>
        <p:nvSpPr>
          <p:cNvPr id="66" name="TextBox 65"/>
          <p:cNvSpPr txBox="1"/>
          <p:nvPr userDrawn="1"/>
        </p:nvSpPr>
        <p:spPr>
          <a:xfrm>
            <a:off x="304801" y="689440"/>
            <a:ext cx="1586753"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7. Thèmes de couleurs</a:t>
            </a:r>
          </a:p>
        </p:txBody>
      </p:sp>
      <p:pic>
        <p:nvPicPr>
          <p:cNvPr id="8" name="Picture 7"/>
          <p:cNvPicPr>
            <a:picLocks noChangeAspect="1"/>
          </p:cNvPicPr>
          <p:nvPr userDrawn="1"/>
        </p:nvPicPr>
        <p:blipFill rotWithShape="1">
          <a:blip r:embed="rId2"/>
          <a:srcRect l="-1" r="950" b="37398"/>
          <a:stretch/>
        </p:blipFill>
        <p:spPr>
          <a:xfrm>
            <a:off x="363538" y="997989"/>
            <a:ext cx="1679575" cy="1467068"/>
          </a:xfrm>
          <a:prstGeom prst="rect">
            <a:avLst/>
          </a:prstGeom>
        </p:spPr>
      </p:pic>
      <p:sp>
        <p:nvSpPr>
          <p:cNvPr id="65" name="TextBox 64"/>
          <p:cNvSpPr txBox="1"/>
          <p:nvPr userDrawn="1"/>
        </p:nvSpPr>
        <p:spPr>
          <a:xfrm>
            <a:off x="2102064" y="997988"/>
            <a:ext cx="1724746" cy="1540422"/>
          </a:xfrm>
          <a:prstGeom prst="rect">
            <a:avLst/>
          </a:prstGeom>
          <a:noFill/>
        </p:spPr>
        <p:txBody>
          <a:bodyPr wrap="square" rtlCol="0">
            <a:spAutoFit/>
          </a:bodyPr>
          <a:lstStyle/>
          <a:p>
            <a:pPr>
              <a:lnSpc>
                <a:spcPct val="90000"/>
              </a:lnSpc>
              <a:spcBef>
                <a:spcPts val="600"/>
              </a:spcBef>
            </a:pPr>
            <a:r>
              <a:rPr lang="fr-FR" sz="900" i="1" kern="3000" dirty="0">
                <a:solidFill>
                  <a:srgbClr val="383934"/>
                </a:solidFill>
                <a:cs typeface="Arial" pitchFamily="34" charset="0"/>
              </a:rPr>
              <a:t>Les couleurs d’</a:t>
            </a:r>
            <a:r>
              <a:rPr lang="fr-FR" sz="900" i="1" kern="3000" dirty="0" err="1">
                <a:solidFill>
                  <a:srgbClr val="383934"/>
                </a:solidFill>
                <a:cs typeface="Arial" pitchFamily="34" charset="0"/>
              </a:rPr>
              <a:t>Eurogroup</a:t>
            </a:r>
            <a:r>
              <a:rPr lang="fr-FR" sz="900" i="1" kern="3000" dirty="0">
                <a:solidFill>
                  <a:srgbClr val="383934"/>
                </a:solidFill>
                <a:cs typeface="Arial" pitchFamily="34" charset="0"/>
              </a:rPr>
              <a:t> Consulting et leurs déclinaisons sont toutes présentes dans le thème de couleur de la présentation.</a:t>
            </a:r>
          </a:p>
          <a:p>
            <a:pPr>
              <a:lnSpc>
                <a:spcPct val="90000"/>
              </a:lnSpc>
              <a:spcBef>
                <a:spcPts val="600"/>
              </a:spcBef>
            </a:pPr>
            <a:r>
              <a:rPr lang="fr-FR" sz="900" i="1" kern="3000" dirty="0">
                <a:solidFill>
                  <a:srgbClr val="383934"/>
                </a:solidFill>
                <a:cs typeface="Arial" pitchFamily="34" charset="0"/>
              </a:rPr>
              <a:t>Nous recommandons d’écrire en gris très foncé (deuxième couleur) et d’utiliser le rouge d’</a:t>
            </a:r>
            <a:r>
              <a:rPr lang="fr-FR" sz="900" i="1" kern="3000" dirty="0" err="1">
                <a:solidFill>
                  <a:srgbClr val="383934"/>
                </a:solidFill>
                <a:cs typeface="Arial" pitchFamily="34" charset="0"/>
              </a:rPr>
              <a:t>Eurogroup</a:t>
            </a:r>
            <a:r>
              <a:rPr lang="fr-FR" sz="900" i="1" kern="3000" dirty="0">
                <a:solidFill>
                  <a:srgbClr val="383934"/>
                </a:solidFill>
                <a:cs typeface="Arial" pitchFamily="34" charset="0"/>
              </a:rPr>
              <a:t> Consulting pour mettre en avant des éléments (cinquième couleur). </a:t>
            </a:r>
          </a:p>
        </p:txBody>
      </p:sp>
      <p:pic>
        <p:nvPicPr>
          <p:cNvPr id="68" name="Picture 67"/>
          <p:cNvPicPr>
            <a:picLocks noChangeAspect="1"/>
          </p:cNvPicPr>
          <p:nvPr userDrawn="1"/>
        </p:nvPicPr>
        <p:blipFill>
          <a:blip r:embed="rId3"/>
          <a:stretch>
            <a:fillRect/>
          </a:stretch>
        </p:blipFill>
        <p:spPr>
          <a:xfrm>
            <a:off x="4481596" y="906423"/>
            <a:ext cx="2191211" cy="1610866"/>
          </a:xfrm>
          <a:prstGeom prst="rect">
            <a:avLst/>
          </a:prstGeom>
        </p:spPr>
      </p:pic>
      <p:sp>
        <p:nvSpPr>
          <p:cNvPr id="69" name="TextBox 68"/>
          <p:cNvSpPr txBox="1"/>
          <p:nvPr userDrawn="1"/>
        </p:nvSpPr>
        <p:spPr>
          <a:xfrm>
            <a:off x="4481596" y="689440"/>
            <a:ext cx="1586753"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8. Edition de graphs</a:t>
            </a:r>
          </a:p>
        </p:txBody>
      </p:sp>
      <p:sp>
        <p:nvSpPr>
          <p:cNvPr id="70" name="TextBox 69"/>
          <p:cNvSpPr txBox="1"/>
          <p:nvPr userDrawn="1"/>
        </p:nvSpPr>
        <p:spPr>
          <a:xfrm>
            <a:off x="8448739" y="997988"/>
            <a:ext cx="1358648" cy="840230"/>
          </a:xfrm>
          <a:prstGeom prst="rect">
            <a:avLst/>
          </a:prstGeom>
          <a:noFill/>
        </p:spPr>
        <p:txBody>
          <a:bodyPr wrap="square" rtlCol="0">
            <a:spAutoFit/>
          </a:bodyPr>
          <a:lstStyle/>
          <a:p>
            <a:pPr>
              <a:lnSpc>
                <a:spcPct val="90000"/>
              </a:lnSpc>
              <a:spcBef>
                <a:spcPts val="600"/>
              </a:spcBef>
            </a:pPr>
            <a:r>
              <a:rPr lang="fr-FR" sz="900" i="1" kern="3000" dirty="0">
                <a:solidFill>
                  <a:srgbClr val="383934"/>
                </a:solidFill>
                <a:cs typeface="Arial" pitchFamily="34" charset="0"/>
              </a:rPr>
              <a:t>Pour éditer les données d’un graph, faire un clique droit sur la forme, et cliquer sur « éditer les données » ou « </a:t>
            </a:r>
            <a:r>
              <a:rPr lang="fr-FR" sz="900" i="1" kern="3000" dirty="0" err="1">
                <a:solidFill>
                  <a:srgbClr val="383934"/>
                </a:solidFill>
                <a:cs typeface="Arial" pitchFamily="34" charset="0"/>
              </a:rPr>
              <a:t>edit</a:t>
            </a:r>
            <a:r>
              <a:rPr lang="fr-FR" sz="900" i="1" kern="3000" dirty="0">
                <a:solidFill>
                  <a:srgbClr val="383934"/>
                </a:solidFill>
                <a:cs typeface="Arial" pitchFamily="34" charset="0"/>
              </a:rPr>
              <a:t> data ».</a:t>
            </a:r>
          </a:p>
        </p:txBody>
      </p:sp>
      <p:pic>
        <p:nvPicPr>
          <p:cNvPr id="71" name="Picture 70"/>
          <p:cNvPicPr>
            <a:picLocks noChangeAspect="1"/>
          </p:cNvPicPr>
          <p:nvPr userDrawn="1"/>
        </p:nvPicPr>
        <p:blipFill>
          <a:blip r:embed="rId4"/>
          <a:stretch>
            <a:fillRect/>
          </a:stretch>
        </p:blipFill>
        <p:spPr>
          <a:xfrm>
            <a:off x="6879567" y="1063326"/>
            <a:ext cx="1467551" cy="1453963"/>
          </a:xfrm>
          <a:prstGeom prst="rect">
            <a:avLst/>
          </a:prstGeom>
        </p:spPr>
      </p:pic>
      <p:cxnSp>
        <p:nvCxnSpPr>
          <p:cNvPr id="72" name="Straight Arrow Connector 71"/>
          <p:cNvCxnSpPr/>
          <p:nvPr userDrawn="1"/>
        </p:nvCxnSpPr>
        <p:spPr>
          <a:xfrm>
            <a:off x="6112941" y="1867526"/>
            <a:ext cx="780918"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userDrawn="1"/>
        </p:nvSpPr>
        <p:spPr>
          <a:xfrm>
            <a:off x="304801" y="3078479"/>
            <a:ext cx="5886450" cy="744819"/>
          </a:xfrm>
          <a:prstGeom prst="rect">
            <a:avLst/>
          </a:prstGeom>
        </p:spPr>
        <p:txBody>
          <a:bodyPr wrap="square">
            <a:spAutoFit/>
          </a:bodyPr>
          <a:lstStyle/>
          <a:p>
            <a:pPr>
              <a:lnSpc>
                <a:spcPct val="90000"/>
              </a:lnSpc>
              <a:spcBef>
                <a:spcPts val="600"/>
              </a:spcBef>
              <a:buFont typeface="Arial" panose="020B0604020202020204" pitchFamily="34" charset="0"/>
              <a:buNone/>
            </a:pPr>
            <a:r>
              <a:rPr lang="fr-FR" sz="900" i="1" kern="3000" dirty="0">
                <a:solidFill>
                  <a:srgbClr val="383934"/>
                </a:solidFill>
                <a:cs typeface="Arial" pitchFamily="34" charset="0"/>
              </a:rPr>
              <a:t>Sous l’onglet Insertion, dans le groupe Texte cliquez sur En-tête et pied de page.</a:t>
            </a:r>
          </a:p>
          <a:p>
            <a:pPr>
              <a:lnSpc>
                <a:spcPct val="90000"/>
              </a:lnSpc>
              <a:spcBef>
                <a:spcPts val="600"/>
              </a:spcBef>
              <a:buFont typeface="Arial" panose="020B0604020202020204" pitchFamily="34" charset="0"/>
              <a:buNone/>
            </a:pPr>
            <a:r>
              <a:rPr lang="fr-FR" sz="900" i="1" kern="3000" dirty="0">
                <a:solidFill>
                  <a:srgbClr val="383934"/>
                </a:solidFill>
                <a:cs typeface="Arial" pitchFamily="34" charset="0"/>
              </a:rPr>
              <a:t>Dans la boîte de dialogue En-tête et pied de page, sous l’onglet Diapositive, activez la case à cocher Pied de page puis tapez le texte que vous voulez voir centré dans la partie inférieure de la diapositive.</a:t>
            </a:r>
          </a:p>
          <a:p>
            <a:pPr>
              <a:lnSpc>
                <a:spcPct val="90000"/>
              </a:lnSpc>
              <a:spcBef>
                <a:spcPts val="600"/>
              </a:spcBef>
              <a:buFont typeface="Arial" panose="020B0604020202020204" pitchFamily="34" charset="0"/>
              <a:buNone/>
            </a:pPr>
            <a:r>
              <a:rPr lang="fr-FR" sz="900" i="1" kern="3000" dirty="0">
                <a:solidFill>
                  <a:srgbClr val="383934"/>
                </a:solidFill>
                <a:cs typeface="Arial" pitchFamily="34" charset="0"/>
              </a:rPr>
              <a:t>Pour que le pied de page figure sur toutes les diapositives de la présentation, cliquez sur Appliquer partout.</a:t>
            </a:r>
          </a:p>
        </p:txBody>
      </p:sp>
      <p:sp>
        <p:nvSpPr>
          <p:cNvPr id="17" name="TextBox 16"/>
          <p:cNvSpPr txBox="1"/>
          <p:nvPr userDrawn="1"/>
        </p:nvSpPr>
        <p:spPr>
          <a:xfrm>
            <a:off x="304801" y="2807062"/>
            <a:ext cx="2114550"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9. Ajouter un pied de page</a:t>
            </a:r>
          </a:p>
        </p:txBody>
      </p:sp>
      <p:sp>
        <p:nvSpPr>
          <p:cNvPr id="31" name="TextBox 30"/>
          <p:cNvSpPr txBox="1"/>
          <p:nvPr userDrawn="1"/>
        </p:nvSpPr>
        <p:spPr>
          <a:xfrm>
            <a:off x="304801" y="5062022"/>
            <a:ext cx="2059708"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1. Couleurs fondamentales</a:t>
            </a:r>
          </a:p>
        </p:txBody>
      </p:sp>
      <p:sp>
        <p:nvSpPr>
          <p:cNvPr id="32" name="TextBox 31"/>
          <p:cNvSpPr txBox="1"/>
          <p:nvPr userDrawn="1"/>
        </p:nvSpPr>
        <p:spPr>
          <a:xfrm>
            <a:off x="344488" y="4539783"/>
            <a:ext cx="4289322" cy="338554"/>
          </a:xfrm>
          <a:prstGeom prst="rect">
            <a:avLst/>
          </a:prstGeom>
          <a:noFill/>
        </p:spPr>
        <p:txBody>
          <a:bodyPr wrap="square" lIns="0" rtlCol="0">
            <a:spAutoFit/>
          </a:bodyPr>
          <a:lstStyle/>
          <a:p>
            <a:pPr>
              <a:lnSpc>
                <a:spcPct val="80000"/>
              </a:lnSpc>
              <a:spcBef>
                <a:spcPts val="1000"/>
              </a:spcBef>
              <a:buFont typeface="Arial" panose="020B0604020202020204" pitchFamily="34" charset="0"/>
              <a:buNone/>
            </a:pPr>
            <a:r>
              <a:rPr lang="fr-FR" sz="2000" b="1" spc="-50" dirty="0">
                <a:solidFill>
                  <a:srgbClr val="383934"/>
                </a:solidFill>
                <a:cs typeface="Arial" pitchFamily="34" charset="0"/>
              </a:rPr>
              <a:t>Couleurs</a:t>
            </a:r>
            <a:r>
              <a:rPr lang="fr-FR" sz="2000" b="1" spc="-50" dirty="0">
                <a:solidFill>
                  <a:sysClr val="windowText" lastClr="000000">
                    <a:lumMod val="85000"/>
                    <a:lumOff val="15000"/>
                  </a:sysClr>
                </a:solidFill>
                <a:cs typeface="Arial" pitchFamily="34" charset="0"/>
              </a:rPr>
              <a:t> </a:t>
            </a:r>
            <a:r>
              <a:rPr lang="fr-FR" sz="2000" b="1" spc="-50" dirty="0" err="1">
                <a:solidFill>
                  <a:srgbClr val="B20E10"/>
                </a:solidFill>
                <a:cs typeface="Arial" pitchFamily="34" charset="0"/>
              </a:rPr>
              <a:t>Eurogroup</a:t>
            </a:r>
            <a:r>
              <a:rPr lang="fr-FR" sz="2000" b="1" spc="-50" dirty="0">
                <a:solidFill>
                  <a:srgbClr val="B20E10"/>
                </a:solidFill>
                <a:cs typeface="Arial" pitchFamily="34" charset="0"/>
              </a:rPr>
              <a:t> Consulting</a:t>
            </a:r>
          </a:p>
        </p:txBody>
      </p:sp>
      <p:sp>
        <p:nvSpPr>
          <p:cNvPr id="36" name="TextBox 35"/>
          <p:cNvSpPr txBox="1"/>
          <p:nvPr userDrawn="1"/>
        </p:nvSpPr>
        <p:spPr>
          <a:xfrm>
            <a:off x="8051799" y="5417485"/>
            <a:ext cx="1755587" cy="918713"/>
          </a:xfrm>
          <a:prstGeom prst="rect">
            <a:avLst/>
          </a:prstGeom>
          <a:noFill/>
        </p:spPr>
        <p:txBody>
          <a:bodyPr wrap="square" tIns="0" rtlCol="0">
            <a:spAutoFit/>
          </a:bodyPr>
          <a:lstStyle/>
          <a:p>
            <a:pPr>
              <a:lnSpc>
                <a:spcPct val="90000"/>
              </a:lnSpc>
              <a:spcBef>
                <a:spcPts val="1000"/>
              </a:spcBef>
            </a:pPr>
            <a:r>
              <a:rPr lang="fr-FR" sz="900" i="1" kern="3000" dirty="0">
                <a:solidFill>
                  <a:srgbClr val="383934"/>
                </a:solidFill>
                <a:cs typeface="Arial" pitchFamily="34" charset="0"/>
              </a:rPr>
              <a:t>Ces couleurs sont toutes présentes dans le thème de couleur associé au masque, </a:t>
            </a:r>
            <a:br>
              <a:rPr lang="fr-FR" sz="900" i="1" kern="3000" dirty="0">
                <a:solidFill>
                  <a:srgbClr val="383934"/>
                </a:solidFill>
                <a:cs typeface="Arial" pitchFamily="34" charset="0"/>
              </a:rPr>
            </a:br>
            <a:r>
              <a:rPr lang="fr-FR" sz="900" i="1" kern="3000" dirty="0">
                <a:solidFill>
                  <a:srgbClr val="383934"/>
                </a:solidFill>
                <a:cs typeface="Arial" pitchFamily="34" charset="0"/>
              </a:rPr>
              <a:t>vous les retrouverez par défaut lorsque vous choisissez une couleur pour un texte ou une forme.</a:t>
            </a:r>
          </a:p>
        </p:txBody>
      </p:sp>
      <p:sp>
        <p:nvSpPr>
          <p:cNvPr id="34" name="Rectangle 33"/>
          <p:cNvSpPr/>
          <p:nvPr userDrawn="1"/>
        </p:nvSpPr>
        <p:spPr>
          <a:xfrm>
            <a:off x="1546435" y="5417485"/>
            <a:ext cx="860321" cy="8603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35" name="Rectangle 34"/>
          <p:cNvSpPr/>
          <p:nvPr userDrawn="1"/>
        </p:nvSpPr>
        <p:spPr>
          <a:xfrm>
            <a:off x="520923" y="5417485"/>
            <a:ext cx="860321" cy="860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37" name="TextBox 36"/>
          <p:cNvSpPr txBox="1"/>
          <p:nvPr userDrawn="1"/>
        </p:nvSpPr>
        <p:spPr>
          <a:xfrm>
            <a:off x="2489149" y="5061422"/>
            <a:ext cx="2059708" cy="216982"/>
          </a:xfrm>
          <a:prstGeom prst="rect">
            <a:avLst/>
          </a:prstGeom>
          <a:noFill/>
        </p:spPr>
        <p:txBody>
          <a:bodyPr wrap="square" rtlCol="0">
            <a:spAutoFit/>
          </a:bodyPr>
          <a:lstStyle/>
          <a:p>
            <a:pPr>
              <a:lnSpc>
                <a:spcPct val="90000"/>
              </a:lnSpc>
              <a:spcBef>
                <a:spcPts val="1000"/>
              </a:spcBef>
            </a:pPr>
            <a:r>
              <a:rPr lang="fr-FR" sz="900" b="1" kern="3000" dirty="0">
                <a:solidFill>
                  <a:srgbClr val="B20E10"/>
                </a:solidFill>
                <a:cs typeface="Arial" pitchFamily="34" charset="0"/>
              </a:rPr>
              <a:t>2. Couleurs complémentaires</a:t>
            </a:r>
          </a:p>
        </p:txBody>
      </p:sp>
      <p:sp>
        <p:nvSpPr>
          <p:cNvPr id="39" name="Rectangle 38"/>
          <p:cNvSpPr/>
          <p:nvPr userDrawn="1"/>
        </p:nvSpPr>
        <p:spPr>
          <a:xfrm>
            <a:off x="2571947" y="5417485"/>
            <a:ext cx="863567" cy="863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0" name="Rectangle 39"/>
          <p:cNvSpPr/>
          <p:nvPr userDrawn="1"/>
        </p:nvSpPr>
        <p:spPr>
          <a:xfrm>
            <a:off x="3600705" y="5417485"/>
            <a:ext cx="863567" cy="8635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1" name="Rectangle 40"/>
          <p:cNvSpPr/>
          <p:nvPr userDrawn="1"/>
        </p:nvSpPr>
        <p:spPr>
          <a:xfrm>
            <a:off x="4629463" y="5417485"/>
            <a:ext cx="863567" cy="8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2" name="Rectangle 41"/>
          <p:cNvSpPr/>
          <p:nvPr userDrawn="1"/>
        </p:nvSpPr>
        <p:spPr>
          <a:xfrm>
            <a:off x="5658221" y="5417485"/>
            <a:ext cx="863567" cy="8635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3" name="Rectangle 42"/>
          <p:cNvSpPr/>
          <p:nvPr userDrawn="1"/>
        </p:nvSpPr>
        <p:spPr>
          <a:xfrm>
            <a:off x="6686978" y="5417485"/>
            <a:ext cx="863567" cy="8635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Tree>
    <p:extLst>
      <p:ext uri="{BB962C8B-B14F-4D97-AF65-F5344CB8AC3E}">
        <p14:creationId xmlns:p14="http://schemas.microsoft.com/office/powerpoint/2010/main" val="20287323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Visuel Full screen">
    <p:spTree>
      <p:nvGrpSpPr>
        <p:cNvPr id="1" name=""/>
        <p:cNvGrpSpPr/>
        <p:nvPr/>
      </p:nvGrpSpPr>
      <p:grpSpPr>
        <a:xfrm>
          <a:off x="0" y="0"/>
          <a:ext cx="0" cy="0"/>
          <a:chOff x="0" y="0"/>
          <a:chExt cx="0" cy="0"/>
        </a:xfrm>
      </p:grpSpPr>
      <p:sp>
        <p:nvSpPr>
          <p:cNvPr id="26" name="Espace réservé pour une image  2"/>
          <p:cNvSpPr>
            <a:spLocks noGrp="1"/>
          </p:cNvSpPr>
          <p:nvPr>
            <p:ph type="pic" sz="quarter" idx="13"/>
          </p:nvPr>
        </p:nvSpPr>
        <p:spPr>
          <a:xfrm>
            <a:off x="0" y="0"/>
            <a:ext cx="9906000" cy="6858000"/>
          </a:xfrm>
          <a:prstGeom prst="rect">
            <a:avLst/>
          </a:prstGeom>
          <a:solidFill>
            <a:schemeClr val="bg1">
              <a:lumMod val="85000"/>
            </a:schemeClr>
          </a:solidFill>
          <a:ln>
            <a:noFill/>
          </a:ln>
        </p:spPr>
        <p:txBody>
          <a:bodyPr/>
          <a:lstStyle>
            <a:lvl1pPr marL="0" indent="0">
              <a:buNone/>
              <a:defRPr/>
            </a:lvl1pPr>
          </a:lstStyle>
          <a:p>
            <a:r>
              <a:rPr lang="fr-FR"/>
              <a:t>Cliquez sur l'icône pour ajouter une image</a:t>
            </a:r>
          </a:p>
        </p:txBody>
      </p:sp>
    </p:spTree>
    <p:extLst>
      <p:ext uri="{BB962C8B-B14F-4D97-AF65-F5344CB8AC3E}">
        <p14:creationId xmlns:p14="http://schemas.microsoft.com/office/powerpoint/2010/main" val="104410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ragraphe + Kicker + Réfs D">
    <p:spTree>
      <p:nvGrpSpPr>
        <p:cNvPr id="1" name=""/>
        <p:cNvGrpSpPr/>
        <p:nvPr/>
      </p:nvGrpSpPr>
      <p:grpSpPr>
        <a:xfrm>
          <a:off x="0" y="0"/>
          <a:ext cx="0" cy="0"/>
          <a:chOff x="0" y="0"/>
          <a:chExt cx="0" cy="0"/>
        </a:xfrm>
      </p:grpSpPr>
      <p:sp>
        <p:nvSpPr>
          <p:cNvPr id="10" name="Espace réservé du texte 9"/>
          <p:cNvSpPr>
            <a:spLocks noGrp="1"/>
          </p:cNvSpPr>
          <p:nvPr>
            <p:ph type="body" sz="quarter" idx="66"/>
          </p:nvPr>
        </p:nvSpPr>
        <p:spPr>
          <a:xfrm>
            <a:off x="344488" y="1052513"/>
            <a:ext cx="7135812" cy="5256212"/>
          </a:xfrm>
        </p:spPr>
        <p:txBody>
          <a:bodyPr lIns="0"/>
          <a:lstStyle>
            <a:lvl1pPr>
              <a:defRPr sz="1200">
                <a:solidFill>
                  <a:schemeClr val="tx1"/>
                </a:solidFill>
              </a:defRPr>
            </a:lvl1pPr>
            <a:lvl2pPr>
              <a:defRPr sz="1100"/>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6" name="Text Placeholder 13"/>
          <p:cNvSpPr>
            <a:spLocks noGrp="1"/>
          </p:cNvSpPr>
          <p:nvPr>
            <p:ph type="body" sz="quarter" idx="46" hasCustomPrompt="1"/>
          </p:nvPr>
        </p:nvSpPr>
        <p:spPr>
          <a:xfrm>
            <a:off x="7658100" y="5265266"/>
            <a:ext cx="1903411" cy="1043459"/>
          </a:xfrm>
          <a:prstGeom prst="rect">
            <a:avLst/>
          </a:prstGeom>
          <a:ln>
            <a:noFill/>
          </a:ln>
        </p:spPr>
        <p:txBody>
          <a:bodyPr tIns="0">
            <a:noAutofit/>
          </a:bodyPr>
          <a:lstStyle>
            <a:lvl1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lang="fr-FR" sz="800" kern="1200" baseline="0" dirty="0" smtClean="0">
                <a:solidFill>
                  <a:schemeClr val="tx1"/>
                </a:solidFill>
                <a:latin typeface="Arial" panose="020B0604020202020204" pitchFamily="34" charset="0"/>
                <a:ea typeface="+mn-ea"/>
                <a:cs typeface="+mn-cs"/>
              </a:defRPr>
            </a:lvl1pPr>
          </a:lstStyle>
          <a:p>
            <a:pPr lvl="0"/>
            <a:r>
              <a:rPr lang="fr-FR" dirty="0"/>
              <a:t>Exemples de références.</a:t>
            </a:r>
          </a:p>
          <a:p>
            <a:pPr lvl="0"/>
            <a:r>
              <a:rPr lang="fr-FR" dirty="0"/>
              <a:t>Exemples de références.</a:t>
            </a:r>
          </a:p>
          <a:p>
            <a:pPr lvl="0"/>
            <a:r>
              <a:rPr lang="fr-FR" dirty="0"/>
              <a:t>Exemples de références.</a:t>
            </a:r>
          </a:p>
          <a:p>
            <a:pPr lvl="0"/>
            <a:r>
              <a:rPr lang="fr-FR" dirty="0"/>
              <a:t>Exemples de références.</a:t>
            </a:r>
          </a:p>
          <a:p>
            <a:pPr lvl="0"/>
            <a:r>
              <a:rPr lang="fr-FR" dirty="0"/>
              <a:t>Exemples de références.</a:t>
            </a:r>
          </a:p>
          <a:p>
            <a:pPr lvl="0"/>
            <a:r>
              <a:rPr lang="fr-FR" dirty="0"/>
              <a:t>Exemples de références.</a:t>
            </a:r>
          </a:p>
        </p:txBody>
      </p:sp>
      <p:grpSp>
        <p:nvGrpSpPr>
          <p:cNvPr id="3" name="Group 4"/>
          <p:cNvGrpSpPr>
            <a:grpSpLocks noChangeAspect="1"/>
          </p:cNvGrpSpPr>
          <p:nvPr userDrawn="1"/>
        </p:nvGrpSpPr>
        <p:grpSpPr bwMode="auto">
          <a:xfrm>
            <a:off x="7768965" y="1117403"/>
            <a:ext cx="210779" cy="183287"/>
            <a:chOff x="841" y="545"/>
            <a:chExt cx="253" cy="220"/>
          </a:xfrm>
          <a:solidFill>
            <a:schemeClr val="accent1"/>
          </a:solidFill>
        </p:grpSpPr>
        <p:sp>
          <p:nvSpPr>
            <p:cNvPr id="5" name="Freeform 5"/>
            <p:cNvSpPr>
              <a:spLocks/>
            </p:cNvSpPr>
            <p:nvPr userDrawn="1"/>
          </p:nvSpPr>
          <p:spPr bwMode="auto">
            <a:xfrm>
              <a:off x="841" y="545"/>
              <a:ext cx="117" cy="220"/>
            </a:xfrm>
            <a:custGeom>
              <a:avLst/>
              <a:gdLst>
                <a:gd name="T0" fmla="*/ 22 w 48"/>
                <a:gd name="T1" fmla="*/ 41 h 90"/>
                <a:gd name="T2" fmla="*/ 33 w 48"/>
                <a:gd name="T3" fmla="*/ 25 h 90"/>
                <a:gd name="T4" fmla="*/ 33 w 48"/>
                <a:gd name="T5" fmla="*/ 0 h 90"/>
                <a:gd name="T6" fmla="*/ 0 w 48"/>
                <a:gd name="T7" fmla="*/ 49 h 90"/>
                <a:gd name="T8" fmla="*/ 0 w 48"/>
                <a:gd name="T9" fmla="*/ 90 h 90"/>
                <a:gd name="T10" fmla="*/ 48 w 48"/>
                <a:gd name="T11" fmla="*/ 90 h 90"/>
                <a:gd name="T12" fmla="*/ 48 w 48"/>
                <a:gd name="T13" fmla="*/ 49 h 90"/>
                <a:gd name="T14" fmla="*/ 22 w 48"/>
                <a:gd name="T15" fmla="*/ 49 h 90"/>
                <a:gd name="T16" fmla="*/ 22 w 48"/>
                <a:gd name="T17" fmla="*/ 4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90">
                  <a:moveTo>
                    <a:pt x="22" y="41"/>
                  </a:moveTo>
                  <a:cubicBezTo>
                    <a:pt x="22" y="28"/>
                    <a:pt x="22" y="25"/>
                    <a:pt x="33" y="25"/>
                  </a:cubicBezTo>
                  <a:cubicBezTo>
                    <a:pt x="33" y="0"/>
                    <a:pt x="33" y="0"/>
                    <a:pt x="33" y="0"/>
                  </a:cubicBezTo>
                  <a:cubicBezTo>
                    <a:pt x="7" y="0"/>
                    <a:pt x="0" y="18"/>
                    <a:pt x="0" y="49"/>
                  </a:cubicBezTo>
                  <a:cubicBezTo>
                    <a:pt x="0" y="90"/>
                    <a:pt x="0" y="90"/>
                    <a:pt x="0" y="90"/>
                  </a:cubicBezTo>
                  <a:cubicBezTo>
                    <a:pt x="48" y="90"/>
                    <a:pt x="48" y="90"/>
                    <a:pt x="48" y="90"/>
                  </a:cubicBezTo>
                  <a:cubicBezTo>
                    <a:pt x="48" y="49"/>
                    <a:pt x="48" y="49"/>
                    <a:pt x="48" y="49"/>
                  </a:cubicBezTo>
                  <a:cubicBezTo>
                    <a:pt x="22" y="49"/>
                    <a:pt x="22" y="49"/>
                    <a:pt x="22" y="49"/>
                  </a:cubicBezTo>
                  <a:lnTo>
                    <a:pt x="22"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 name="Freeform 6"/>
            <p:cNvSpPr>
              <a:spLocks/>
            </p:cNvSpPr>
            <p:nvPr userDrawn="1"/>
          </p:nvSpPr>
          <p:spPr bwMode="auto">
            <a:xfrm>
              <a:off x="977" y="545"/>
              <a:ext cx="117" cy="220"/>
            </a:xfrm>
            <a:custGeom>
              <a:avLst/>
              <a:gdLst>
                <a:gd name="T0" fmla="*/ 22 w 48"/>
                <a:gd name="T1" fmla="*/ 49 h 90"/>
                <a:gd name="T2" fmla="*/ 22 w 48"/>
                <a:gd name="T3" fmla="*/ 41 h 90"/>
                <a:gd name="T4" fmla="*/ 33 w 48"/>
                <a:gd name="T5" fmla="*/ 25 h 90"/>
                <a:gd name="T6" fmla="*/ 33 w 48"/>
                <a:gd name="T7" fmla="*/ 0 h 90"/>
                <a:gd name="T8" fmla="*/ 0 w 48"/>
                <a:gd name="T9" fmla="*/ 49 h 90"/>
                <a:gd name="T10" fmla="*/ 0 w 48"/>
                <a:gd name="T11" fmla="*/ 90 h 90"/>
                <a:gd name="T12" fmla="*/ 48 w 48"/>
                <a:gd name="T13" fmla="*/ 90 h 90"/>
                <a:gd name="T14" fmla="*/ 48 w 48"/>
                <a:gd name="T15" fmla="*/ 49 h 90"/>
                <a:gd name="T16" fmla="*/ 22 w 48"/>
                <a:gd name="T17" fmla="*/ 4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90">
                  <a:moveTo>
                    <a:pt x="22" y="49"/>
                  </a:moveTo>
                  <a:cubicBezTo>
                    <a:pt x="22" y="41"/>
                    <a:pt x="22" y="41"/>
                    <a:pt x="22" y="41"/>
                  </a:cubicBezTo>
                  <a:cubicBezTo>
                    <a:pt x="22" y="28"/>
                    <a:pt x="22" y="25"/>
                    <a:pt x="33" y="25"/>
                  </a:cubicBezTo>
                  <a:cubicBezTo>
                    <a:pt x="33" y="0"/>
                    <a:pt x="33" y="0"/>
                    <a:pt x="33" y="0"/>
                  </a:cubicBezTo>
                  <a:cubicBezTo>
                    <a:pt x="7" y="0"/>
                    <a:pt x="0" y="18"/>
                    <a:pt x="0" y="49"/>
                  </a:cubicBezTo>
                  <a:cubicBezTo>
                    <a:pt x="0" y="90"/>
                    <a:pt x="0" y="90"/>
                    <a:pt x="0" y="90"/>
                  </a:cubicBezTo>
                  <a:cubicBezTo>
                    <a:pt x="48" y="90"/>
                    <a:pt x="48" y="90"/>
                    <a:pt x="48" y="90"/>
                  </a:cubicBezTo>
                  <a:cubicBezTo>
                    <a:pt x="48" y="49"/>
                    <a:pt x="48" y="49"/>
                    <a:pt x="48" y="49"/>
                  </a:cubicBezTo>
                  <a:lnTo>
                    <a:pt x="22"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cxnSp>
        <p:nvCxnSpPr>
          <p:cNvPr id="15" name="Straight Connector 14"/>
          <p:cNvCxnSpPr/>
          <p:nvPr userDrawn="1"/>
        </p:nvCxnSpPr>
        <p:spPr>
          <a:xfrm>
            <a:off x="7658100" y="5069869"/>
            <a:ext cx="1904400" cy="0"/>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33"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a:t>
            </a:r>
          </a:p>
        </p:txBody>
      </p:sp>
      <p:sp>
        <p:nvSpPr>
          <p:cNvPr id="8" name="Text Placeholder 7"/>
          <p:cNvSpPr>
            <a:spLocks noGrp="1"/>
          </p:cNvSpPr>
          <p:nvPr>
            <p:ph type="body" sz="quarter" idx="67" hasCustomPrompt="1"/>
          </p:nvPr>
        </p:nvSpPr>
        <p:spPr>
          <a:xfrm>
            <a:off x="7658100" y="1438164"/>
            <a:ext cx="1903413" cy="3090077"/>
          </a:xfrm>
        </p:spPr>
        <p:txBody>
          <a:bodyPr>
            <a:spAutoFit/>
          </a:bodyPr>
          <a:lstStyle>
            <a:lvl1pPr>
              <a:defRPr sz="1200" i="1">
                <a:solidFill>
                  <a:schemeClr val="tx1"/>
                </a:solidFill>
                <a:latin typeface="Georgia" panose="02040502050405020303" pitchFamily="18" charset="0"/>
              </a:defRPr>
            </a:lvl1pPr>
            <a:lvl2pPr>
              <a:defRPr sz="1200" i="1">
                <a:latin typeface="Georgia" panose="02040502050405020303" pitchFamily="18" charset="0"/>
              </a:defRPr>
            </a:lvl2pPr>
            <a:lvl3pPr>
              <a:defRPr sz="1200" i="1">
                <a:latin typeface="Georgia" panose="02040502050405020303" pitchFamily="18" charset="0"/>
              </a:defRPr>
            </a:lvl3pPr>
            <a:lvl4pPr>
              <a:defRPr sz="1200" i="1">
                <a:latin typeface="Georgia" panose="02040502050405020303" pitchFamily="18" charset="0"/>
              </a:defRPr>
            </a:lvl4pPr>
            <a:lvl5pPr>
              <a:defRPr sz="1200" i="1">
                <a:latin typeface="Georgia" panose="02040502050405020303" pitchFamily="18" charset="0"/>
              </a:defRPr>
            </a:lvl5pPr>
          </a:lstStyle>
          <a:p>
            <a:pPr lvl="0"/>
            <a:r>
              <a:rPr lang="en-US" dirty="0"/>
              <a:t>Lorem ipsum dolor sit amet, consectetuer adipiscing elit. Maecenas porttitor congue massa. Fusce posuere, magna sed pulvinar ultricies, purus lectus malesuada libero, sit amet commodo magna eros quis urna.</a:t>
            </a:r>
          </a:p>
          <a:p>
            <a:pPr lvl="0"/>
            <a:endParaRPr lang="en-US" dirty="0"/>
          </a:p>
          <a:p>
            <a:pPr lvl="0"/>
            <a:r>
              <a:rPr lang="en-US" dirty="0"/>
              <a:t>Nunc viverra imperdiet enim. Fusce est. Vivamus a </a:t>
            </a:r>
            <a:r>
              <a:rPr lang="en-US" dirty="0" err="1"/>
              <a:t>tellus</a:t>
            </a:r>
            <a:r>
              <a:rPr lang="en-US" dirty="0"/>
              <a:t>.</a:t>
            </a:r>
          </a:p>
        </p:txBody>
      </p:sp>
      <p:grpSp>
        <p:nvGrpSpPr>
          <p:cNvPr id="34" name="Group 45"/>
          <p:cNvGrpSpPr/>
          <p:nvPr userDrawn="1"/>
        </p:nvGrpSpPr>
        <p:grpSpPr>
          <a:xfrm>
            <a:off x="344488" y="6560415"/>
            <a:ext cx="1345776" cy="216623"/>
            <a:chOff x="1667390" y="5261506"/>
            <a:chExt cx="2969477" cy="477982"/>
          </a:xfrm>
        </p:grpSpPr>
        <p:sp>
          <p:nvSpPr>
            <p:cNvPr id="43"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7"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8"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9"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0"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1"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2"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3"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4"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5"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6"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7"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8"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9"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70"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71"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72"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73"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74"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grpSp>
      <p:sp>
        <p:nvSpPr>
          <p:cNvPr id="37"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lang="fr-FR"/>
              <a:t>© 2016 – Etude sur l’accompagnement des têtes de réseau associatives</a:t>
            </a:r>
            <a:endParaRPr lang="fr-FR" dirty="0"/>
          </a:p>
        </p:txBody>
      </p:sp>
      <p:sp>
        <p:nvSpPr>
          <p:cNvPr id="38"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DF9C24E1-7F73-4D78-BD66-66303CE7BCCD}" type="datetime1">
              <a:rPr lang="fr-FR" smtClean="0"/>
              <a:t>09/06/2017</a:t>
            </a:fld>
            <a:endParaRPr lang="fr-FR" dirty="0"/>
          </a:p>
        </p:txBody>
      </p:sp>
      <p:sp>
        <p:nvSpPr>
          <p:cNvPr id="35"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spTree>
    <p:extLst>
      <p:ext uri="{BB962C8B-B14F-4D97-AF65-F5344CB8AC3E}">
        <p14:creationId xmlns:p14="http://schemas.microsoft.com/office/powerpoint/2010/main" val="2708648908"/>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ragraphe seul">
    <p:spTree>
      <p:nvGrpSpPr>
        <p:cNvPr id="1" name=""/>
        <p:cNvGrpSpPr/>
        <p:nvPr/>
      </p:nvGrpSpPr>
      <p:grpSpPr>
        <a:xfrm>
          <a:off x="0" y="0"/>
          <a:ext cx="0" cy="0"/>
          <a:chOff x="0" y="0"/>
          <a:chExt cx="0" cy="0"/>
        </a:xfrm>
      </p:grpSpPr>
      <p:sp>
        <p:nvSpPr>
          <p:cNvPr id="6"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a:t>
            </a:r>
          </a:p>
        </p:txBody>
      </p:sp>
      <p:sp>
        <p:nvSpPr>
          <p:cNvPr id="29" name="Espace réservé du texte 9"/>
          <p:cNvSpPr>
            <a:spLocks noGrp="1"/>
          </p:cNvSpPr>
          <p:nvPr>
            <p:ph type="body" sz="quarter" idx="66"/>
          </p:nvPr>
        </p:nvSpPr>
        <p:spPr>
          <a:xfrm>
            <a:off x="344487" y="1049698"/>
            <a:ext cx="9217025" cy="5259027"/>
          </a:xfrm>
        </p:spPr>
        <p:txBody>
          <a:bodyPr lIns="0"/>
          <a:lstStyle>
            <a:lvl1pPr>
              <a:defRPr sz="1200"/>
            </a:lvl1pPr>
            <a:lvl2pPr>
              <a:defRPr sz="1100"/>
            </a:lvl2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grpSp>
        <p:nvGrpSpPr>
          <p:cNvPr id="27" name="Group 45"/>
          <p:cNvGrpSpPr/>
          <p:nvPr userDrawn="1"/>
        </p:nvGrpSpPr>
        <p:grpSpPr>
          <a:xfrm>
            <a:off x="344488" y="6560415"/>
            <a:ext cx="1345776" cy="216623"/>
            <a:chOff x="1667390" y="5261506"/>
            <a:chExt cx="2969477" cy="477982"/>
          </a:xfrm>
        </p:grpSpPr>
        <p:sp>
          <p:nvSpPr>
            <p:cNvPr id="28"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32"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1"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2"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3"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4"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5"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6"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7"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8"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9"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0"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1"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2"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3"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4"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5"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6"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7"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grpSp>
      <p:sp>
        <p:nvSpPr>
          <p:cNvPr id="33"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lang="fr-FR"/>
              <a:t>© 2016 – Etude sur l’accompagnement des têtes de réseau associatives</a:t>
            </a:r>
            <a:endParaRPr lang="fr-FR" dirty="0"/>
          </a:p>
        </p:txBody>
      </p:sp>
      <p:sp>
        <p:nvSpPr>
          <p:cNvPr id="34"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13F4C693-5AA6-41A9-97AA-35D4A093AD7A}" type="datetime1">
              <a:rPr lang="fr-FR" smtClean="0"/>
              <a:t>09/06/2017</a:t>
            </a:fld>
            <a:endParaRPr lang="fr-FR" dirty="0"/>
          </a:p>
        </p:txBody>
      </p:sp>
      <p:sp>
        <p:nvSpPr>
          <p:cNvPr id="30"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spTree>
    <p:extLst>
      <p:ext uri="{BB962C8B-B14F-4D97-AF65-F5344CB8AC3E}">
        <p14:creationId xmlns:p14="http://schemas.microsoft.com/office/powerpoint/2010/main" val="3856902850"/>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us-titre + Paragraphe">
    <p:spTree>
      <p:nvGrpSpPr>
        <p:cNvPr id="1" name=""/>
        <p:cNvGrpSpPr/>
        <p:nvPr/>
      </p:nvGrpSpPr>
      <p:grpSpPr>
        <a:xfrm>
          <a:off x="0" y="0"/>
          <a:ext cx="0" cy="0"/>
          <a:chOff x="0" y="0"/>
          <a:chExt cx="0" cy="0"/>
        </a:xfrm>
      </p:grpSpPr>
      <p:sp>
        <p:nvSpPr>
          <p:cNvPr id="6"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a:t>
            </a:r>
          </a:p>
        </p:txBody>
      </p:sp>
      <p:sp>
        <p:nvSpPr>
          <p:cNvPr id="29" name="Espace réservé du texte 9"/>
          <p:cNvSpPr>
            <a:spLocks noGrp="1"/>
          </p:cNvSpPr>
          <p:nvPr>
            <p:ph type="body" sz="quarter" idx="66"/>
          </p:nvPr>
        </p:nvSpPr>
        <p:spPr>
          <a:xfrm>
            <a:off x="344487" y="1485900"/>
            <a:ext cx="9217025" cy="4822825"/>
          </a:xfrm>
        </p:spPr>
        <p:txBody>
          <a:bodyPr lIns="0"/>
          <a:lstStyle>
            <a:lvl1pPr>
              <a:defRPr sz="1200">
                <a:solidFill>
                  <a:schemeClr val="tx1"/>
                </a:solidFill>
              </a:defRPr>
            </a:lvl1pPr>
            <a:lvl2pPr>
              <a:defRPr sz="11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7" name="Text Placeholder 7"/>
          <p:cNvSpPr>
            <a:spLocks noGrp="1"/>
          </p:cNvSpPr>
          <p:nvPr>
            <p:ph type="body" sz="quarter" idx="67" hasCustomPrompt="1"/>
          </p:nvPr>
        </p:nvSpPr>
        <p:spPr>
          <a:xfrm>
            <a:off x="344489" y="810780"/>
            <a:ext cx="7198244" cy="498598"/>
          </a:xfrm>
        </p:spPr>
        <p:txBody>
          <a:bodyPr wrap="square" lIns="0" anchor="t">
            <a:spAutoFit/>
          </a:bodyPr>
          <a:lstStyle>
            <a:lvl1pPr marL="0" marR="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sz="1200" i="1">
                <a:solidFill>
                  <a:schemeClr val="tx1"/>
                </a:solidFill>
                <a:latin typeface="Georgia" panose="02040502050405020303" pitchFamily="18" charset="0"/>
              </a:defRPr>
            </a:lvl1pPr>
            <a:lvl2pPr>
              <a:defRPr sz="1200" i="1">
                <a:latin typeface="Georgia" panose="02040502050405020303" pitchFamily="18" charset="0"/>
              </a:defRPr>
            </a:lvl2pPr>
            <a:lvl3pPr>
              <a:defRPr sz="1200" i="1">
                <a:latin typeface="Georgia" panose="02040502050405020303" pitchFamily="18" charset="0"/>
              </a:defRPr>
            </a:lvl3pPr>
            <a:lvl4pPr>
              <a:defRPr sz="1200" i="1">
                <a:latin typeface="Georgia" panose="02040502050405020303" pitchFamily="18" charset="0"/>
              </a:defRPr>
            </a:lvl4pPr>
            <a:lvl5pPr>
              <a:defRPr sz="1200" i="1">
                <a:latin typeface="Georgia" panose="02040502050405020303" pitchFamily="18" charset="0"/>
              </a:defRPr>
            </a:lvl5pPr>
          </a:lstStyle>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lang="en-US" dirty="0"/>
              <a:t>Lorem ipsum dolor sit amet, consectetuer adipiscing elit. Maecenas porttitor congue massa.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p>
        </p:txBody>
      </p:sp>
      <p:grpSp>
        <p:nvGrpSpPr>
          <p:cNvPr id="28" name="Group 45"/>
          <p:cNvGrpSpPr/>
          <p:nvPr userDrawn="1"/>
        </p:nvGrpSpPr>
        <p:grpSpPr>
          <a:xfrm>
            <a:off x="344488" y="6560415"/>
            <a:ext cx="1345776" cy="216623"/>
            <a:chOff x="1667390" y="5261506"/>
            <a:chExt cx="2969477" cy="477982"/>
          </a:xfrm>
        </p:grpSpPr>
        <p:sp>
          <p:nvSpPr>
            <p:cNvPr id="32"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1"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2"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3"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4"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5"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6"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7"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8"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9"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0"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1"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2"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3"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4"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5"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6"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7"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8"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grpSp>
      <p:sp>
        <p:nvSpPr>
          <p:cNvPr id="33"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lang="fr-FR"/>
              <a:t>© 2016 – Etude sur l’accompagnement des têtes de réseau associatives</a:t>
            </a:r>
            <a:endParaRPr lang="fr-FR" dirty="0"/>
          </a:p>
        </p:txBody>
      </p:sp>
      <p:sp>
        <p:nvSpPr>
          <p:cNvPr id="34"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7517CAD0-9D84-413B-B473-7B63E73BF155}" type="datetime1">
              <a:rPr lang="fr-FR" smtClean="0"/>
              <a:t>09/06/2017</a:t>
            </a:fld>
            <a:endParaRPr lang="fr-FR" dirty="0"/>
          </a:p>
        </p:txBody>
      </p:sp>
      <p:sp>
        <p:nvSpPr>
          <p:cNvPr id="30"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spTree>
    <p:extLst>
      <p:ext uri="{BB962C8B-B14F-4D97-AF65-F5344CB8AC3E}">
        <p14:creationId xmlns:p14="http://schemas.microsoft.com/office/powerpoint/2010/main" val="2085349353"/>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Titres + 2 Paragraphes">
    <p:spTree>
      <p:nvGrpSpPr>
        <p:cNvPr id="1" name=""/>
        <p:cNvGrpSpPr/>
        <p:nvPr/>
      </p:nvGrpSpPr>
      <p:grpSpPr>
        <a:xfrm>
          <a:off x="0" y="0"/>
          <a:ext cx="0" cy="0"/>
          <a:chOff x="0" y="0"/>
          <a:chExt cx="0" cy="0"/>
        </a:xfrm>
      </p:grpSpPr>
      <p:sp>
        <p:nvSpPr>
          <p:cNvPr id="7" name="Espace réservé du texte 6"/>
          <p:cNvSpPr>
            <a:spLocks noGrp="1"/>
          </p:cNvSpPr>
          <p:nvPr>
            <p:ph type="body" sz="quarter" idx="70"/>
          </p:nvPr>
        </p:nvSpPr>
        <p:spPr>
          <a:xfrm>
            <a:off x="344488" y="4460784"/>
            <a:ext cx="9217025" cy="1847941"/>
          </a:xfrm>
        </p:spPr>
        <p:txBody>
          <a:bodyPr lIns="0">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69"/>
          </p:nvPr>
        </p:nvSpPr>
        <p:spPr>
          <a:xfrm>
            <a:off x="344487" y="1663699"/>
            <a:ext cx="9229725" cy="1849747"/>
          </a:xfrm>
        </p:spPr>
        <p:txBody>
          <a:bodyPr lIns="0">
            <a:noAutofit/>
          </a:bodyPr>
          <a:lstStyle>
            <a:lvl1pPr>
              <a:defRPr>
                <a:solidFill>
                  <a:schemeClr val="tx1"/>
                </a:solidFill>
              </a:defRPr>
            </a:lvl1pPr>
            <a:lvl2pPr>
              <a:defRPr>
                <a:solidFill>
                  <a:schemeClr val="accent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9" name="Text Placeholder 13"/>
          <p:cNvSpPr>
            <a:spLocks noGrp="1"/>
          </p:cNvSpPr>
          <p:nvPr>
            <p:ph type="body" sz="quarter" idx="45" hasCustomPrompt="1"/>
          </p:nvPr>
        </p:nvSpPr>
        <p:spPr>
          <a:xfrm>
            <a:off x="344488" y="1028208"/>
            <a:ext cx="5864471" cy="542926"/>
          </a:xfrm>
          <a:prstGeom prst="rect">
            <a:avLst/>
          </a:prstGeom>
        </p:spPr>
        <p:txBody>
          <a:bodyPr lIns="0" tIns="0" anchor="b">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20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Titre de paragraphe</a:t>
            </a:r>
          </a:p>
        </p:txBody>
      </p:sp>
      <p:sp>
        <p:nvSpPr>
          <p:cNvPr id="13" name="Text Placeholder 13"/>
          <p:cNvSpPr>
            <a:spLocks noGrp="1"/>
          </p:cNvSpPr>
          <p:nvPr>
            <p:ph type="body" sz="quarter" idx="65" hasCustomPrompt="1"/>
          </p:nvPr>
        </p:nvSpPr>
        <p:spPr>
          <a:xfrm>
            <a:off x="344488" y="3842014"/>
            <a:ext cx="5864471" cy="542926"/>
          </a:xfrm>
          <a:prstGeom prst="rect">
            <a:avLst/>
          </a:prstGeom>
        </p:spPr>
        <p:txBody>
          <a:bodyPr lIns="0" tIns="0" anchor="b">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fr-FR" sz="2000" b="0" i="1" kern="3000" spc="-50" baseline="0" dirty="0">
                <a:solidFill>
                  <a:schemeClr val="accent1"/>
                </a:solidFill>
                <a:latin typeface="Georgia" panose="02040502050405020303" pitchFamily="18" charset="0"/>
                <a:ea typeface="+mn-ea"/>
                <a:cs typeface="Arial" pitchFamily="34" charset="0"/>
              </a:defRPr>
            </a:lvl1pPr>
          </a:lstStyle>
          <a:p>
            <a:pPr lvl="0"/>
            <a:r>
              <a:rPr lang="fr-FR" dirty="0"/>
              <a:t>Titre de paragraphe</a:t>
            </a:r>
          </a:p>
        </p:txBody>
      </p:sp>
      <p:sp>
        <p:nvSpPr>
          <p:cNvPr id="30" name="Text Placeholder 15"/>
          <p:cNvSpPr>
            <a:spLocks noGrp="1"/>
          </p:cNvSpPr>
          <p:nvPr>
            <p:ph type="body" sz="quarter" idx="39" hasCustomPrompt="1"/>
          </p:nvPr>
        </p:nvSpPr>
        <p:spPr>
          <a:xfrm>
            <a:off x="344488" y="112513"/>
            <a:ext cx="7198244" cy="550218"/>
          </a:xfrm>
          <a:prstGeom prst="rect">
            <a:avLst/>
          </a:prstGeom>
        </p:spPr>
        <p:txBody>
          <a:bodyPr lIns="0" anchor="t" anchorCtr="0">
            <a:noAutofit/>
          </a:bodyPr>
          <a:lstStyle>
            <a:lvl1pPr marL="0" indent="0">
              <a:lnSpc>
                <a:spcPct val="80000"/>
              </a:lnSpc>
              <a:buNone/>
              <a:defRPr kumimoji="0" lang="fr-FR" sz="2000" b="1" i="0" u="none" strike="noStrike" kern="1200" cap="none" spc="-50" normalizeH="0" baseline="0" dirty="0">
                <a:ln>
                  <a:noFill/>
                </a:ln>
                <a:solidFill>
                  <a:schemeClr val="tx1"/>
                </a:solidFill>
                <a:effectLst/>
                <a:uLnTx/>
                <a:uFillTx/>
                <a:latin typeface="Arial" pitchFamily="34" charset="0"/>
                <a:ea typeface="+mn-ea"/>
                <a:cs typeface="Arial" pitchFamily="34" charset="0"/>
              </a:defRPr>
            </a:lvl1pPr>
          </a:lstStyle>
          <a:p>
            <a:pPr lvl="0"/>
            <a:r>
              <a:rPr lang="fr-FR" dirty="0"/>
              <a:t>Titre de slide</a:t>
            </a:r>
          </a:p>
        </p:txBody>
      </p:sp>
      <p:grpSp>
        <p:nvGrpSpPr>
          <p:cNvPr id="31" name="Group 45"/>
          <p:cNvGrpSpPr/>
          <p:nvPr userDrawn="1"/>
        </p:nvGrpSpPr>
        <p:grpSpPr>
          <a:xfrm>
            <a:off x="344488" y="6560415"/>
            <a:ext cx="1345776" cy="216623"/>
            <a:chOff x="1667390" y="5261506"/>
            <a:chExt cx="2969477" cy="477982"/>
          </a:xfrm>
        </p:grpSpPr>
        <p:sp>
          <p:nvSpPr>
            <p:cNvPr id="32" name="Freeform 6"/>
            <p:cNvSpPr>
              <a:spLocks/>
            </p:cNvSpPr>
            <p:nvPr userDrawn="1"/>
          </p:nvSpPr>
          <p:spPr bwMode="auto">
            <a:xfrm>
              <a:off x="2954164" y="5600131"/>
              <a:ext cx="178429" cy="136752"/>
            </a:xfrm>
            <a:custGeom>
              <a:avLst/>
              <a:gdLst>
                <a:gd name="T0" fmla="*/ 40 w 58"/>
                <a:gd name="T1" fmla="*/ 44 h 44"/>
                <a:gd name="T2" fmla="*/ 39 w 58"/>
                <a:gd name="T3" fmla="*/ 0 h 44"/>
                <a:gd name="T4" fmla="*/ 56 w 58"/>
                <a:gd name="T5" fmla="*/ 3 h 44"/>
                <a:gd name="T6" fmla="*/ 57 w 58"/>
                <a:gd name="T7" fmla="*/ 9 h 44"/>
                <a:gd name="T8" fmla="*/ 39 w 58"/>
                <a:gd name="T9" fmla="*/ 3 h 44"/>
                <a:gd name="T10" fmla="*/ 40 w 58"/>
                <a:gd name="T11" fmla="*/ 41 h 44"/>
                <a:gd name="T12" fmla="*/ 57 w 58"/>
                <a:gd name="T13" fmla="*/ 35 h 44"/>
                <a:gd name="T14" fmla="*/ 58 w 58"/>
                <a:gd name="T15" fmla="*/ 38 h 44"/>
                <a:gd name="T16" fmla="*/ 40 w 5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33" name="Freeform 7"/>
            <p:cNvSpPr>
              <a:spLocks/>
            </p:cNvSpPr>
            <p:nvPr userDrawn="1"/>
          </p:nvSpPr>
          <p:spPr bwMode="auto">
            <a:xfrm>
              <a:off x="3382654" y="5596224"/>
              <a:ext cx="123728" cy="143264"/>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34" name="Freeform 8"/>
            <p:cNvSpPr>
              <a:spLocks/>
            </p:cNvSpPr>
            <p:nvPr userDrawn="1"/>
          </p:nvSpPr>
          <p:spPr bwMode="auto">
            <a:xfrm>
              <a:off x="3549361" y="5596224"/>
              <a:ext cx="117216" cy="143264"/>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35" name="Freeform 9"/>
            <p:cNvSpPr>
              <a:spLocks/>
            </p:cNvSpPr>
            <p:nvPr userDrawn="1"/>
          </p:nvSpPr>
          <p:spPr bwMode="auto">
            <a:xfrm>
              <a:off x="3894498" y="5600131"/>
              <a:ext cx="97680" cy="136752"/>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6" name="Freeform 10"/>
            <p:cNvSpPr>
              <a:spLocks/>
            </p:cNvSpPr>
            <p:nvPr userDrawn="1"/>
          </p:nvSpPr>
          <p:spPr bwMode="auto">
            <a:xfrm>
              <a:off x="3989573" y="5600131"/>
              <a:ext cx="141962" cy="136752"/>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7" name="Freeform 11"/>
            <p:cNvSpPr>
              <a:spLocks/>
            </p:cNvSpPr>
            <p:nvPr userDrawn="1"/>
          </p:nvSpPr>
          <p:spPr bwMode="auto">
            <a:xfrm>
              <a:off x="4165398" y="5600131"/>
              <a:ext cx="29955" cy="136752"/>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8" name="Freeform 12"/>
            <p:cNvSpPr>
              <a:spLocks/>
            </p:cNvSpPr>
            <p:nvPr userDrawn="1"/>
          </p:nvSpPr>
          <p:spPr bwMode="auto">
            <a:xfrm>
              <a:off x="4257868" y="5596224"/>
              <a:ext cx="131543" cy="143264"/>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59" name="Freeform 13"/>
            <p:cNvSpPr>
              <a:spLocks/>
            </p:cNvSpPr>
            <p:nvPr userDrawn="1"/>
          </p:nvSpPr>
          <p:spPr bwMode="auto">
            <a:xfrm>
              <a:off x="1667390" y="5270623"/>
              <a:ext cx="194058" cy="260481"/>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0" name="Freeform 14"/>
            <p:cNvSpPr>
              <a:spLocks/>
            </p:cNvSpPr>
            <p:nvPr userDrawn="1"/>
          </p:nvSpPr>
          <p:spPr bwMode="auto">
            <a:xfrm>
              <a:off x="1950011" y="5270623"/>
              <a:ext cx="274807" cy="266993"/>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1" name="Freeform 15"/>
            <p:cNvSpPr>
              <a:spLocks/>
            </p:cNvSpPr>
            <p:nvPr userDrawn="1"/>
          </p:nvSpPr>
          <p:spPr bwMode="auto">
            <a:xfrm>
              <a:off x="4054694" y="5270623"/>
              <a:ext cx="273504" cy="266993"/>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2" name="Freeform 16"/>
            <p:cNvSpPr>
              <a:spLocks/>
            </p:cNvSpPr>
            <p:nvPr userDrawn="1"/>
          </p:nvSpPr>
          <p:spPr bwMode="auto">
            <a:xfrm>
              <a:off x="2322498" y="5261506"/>
              <a:ext cx="259178" cy="269597"/>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3" name="Freeform 17"/>
            <p:cNvSpPr>
              <a:spLocks/>
            </p:cNvSpPr>
            <p:nvPr userDrawn="1"/>
          </p:nvSpPr>
          <p:spPr bwMode="auto">
            <a:xfrm>
              <a:off x="2960676" y="5264111"/>
              <a:ext cx="347741" cy="269597"/>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4" name="Freeform 18"/>
            <p:cNvSpPr>
              <a:spLocks/>
            </p:cNvSpPr>
            <p:nvPr userDrawn="1"/>
          </p:nvSpPr>
          <p:spPr bwMode="auto">
            <a:xfrm>
              <a:off x="4429785" y="5270623"/>
              <a:ext cx="207082" cy="260481"/>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5" name="Freeform 19"/>
            <p:cNvSpPr>
              <a:spLocks noEditPoints="1"/>
            </p:cNvSpPr>
            <p:nvPr userDrawn="1"/>
          </p:nvSpPr>
          <p:spPr bwMode="auto">
            <a:xfrm>
              <a:off x="2615539"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6" name="Freeform 20"/>
            <p:cNvSpPr>
              <a:spLocks noEditPoints="1"/>
            </p:cNvSpPr>
            <p:nvPr userDrawn="1"/>
          </p:nvSpPr>
          <p:spPr bwMode="auto">
            <a:xfrm>
              <a:off x="3632715" y="5264111"/>
              <a:ext cx="338625" cy="269597"/>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7" name="Freeform 21"/>
            <p:cNvSpPr>
              <a:spLocks/>
            </p:cNvSpPr>
            <p:nvPr userDrawn="1"/>
          </p:nvSpPr>
          <p:spPr bwMode="auto">
            <a:xfrm>
              <a:off x="3380049" y="5261506"/>
              <a:ext cx="214896" cy="269597"/>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8" name="Freeform 22"/>
            <p:cNvSpPr>
              <a:spLocks/>
            </p:cNvSpPr>
            <p:nvPr userDrawn="1"/>
          </p:nvSpPr>
          <p:spPr bwMode="auto">
            <a:xfrm>
              <a:off x="4398528" y="5600131"/>
              <a:ext cx="179732" cy="136752"/>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69" name="Freeform 23"/>
            <p:cNvSpPr>
              <a:spLocks noEditPoints="1"/>
            </p:cNvSpPr>
            <p:nvPr userDrawn="1"/>
          </p:nvSpPr>
          <p:spPr bwMode="auto">
            <a:xfrm>
              <a:off x="3163850" y="5600131"/>
              <a:ext cx="173220" cy="136752"/>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sp>
          <p:nvSpPr>
            <p:cNvPr id="70" name="Freeform 24"/>
            <p:cNvSpPr>
              <a:spLocks/>
            </p:cNvSpPr>
            <p:nvPr userDrawn="1"/>
          </p:nvSpPr>
          <p:spPr bwMode="auto">
            <a:xfrm>
              <a:off x="3709557" y="5600131"/>
              <a:ext cx="138055" cy="136752"/>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solidFill>
              <a:srgbClr val="B20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endParaRPr>
            </a:p>
          </p:txBody>
        </p:sp>
      </p:grpSp>
      <p:sp>
        <p:nvSpPr>
          <p:cNvPr id="38"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lang="fr-FR"/>
              <a:t>© 2016 – Etude sur l’accompagnement des têtes de réseau associatives</a:t>
            </a:r>
            <a:endParaRPr lang="fr-FR" dirty="0"/>
          </a:p>
        </p:txBody>
      </p:sp>
      <p:sp>
        <p:nvSpPr>
          <p:cNvPr id="39"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D25A761D-A668-45E8-AF4D-FB76B404C3D4}" type="datetime1">
              <a:rPr lang="fr-FR" smtClean="0"/>
              <a:t>09/06/2017</a:t>
            </a:fld>
            <a:endParaRPr lang="fr-FR" dirty="0"/>
          </a:p>
        </p:txBody>
      </p:sp>
      <p:sp>
        <p:nvSpPr>
          <p:cNvPr id="36"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spTree>
    <p:extLst>
      <p:ext uri="{BB962C8B-B14F-4D97-AF65-F5344CB8AC3E}">
        <p14:creationId xmlns:p14="http://schemas.microsoft.com/office/powerpoint/2010/main" val="221927293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theme" Target="../theme/theme3.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lang="fr-FR"/>
              <a:t>© 2016 – Etude sur l’accompagnement des têtes de réseau associatives</a:t>
            </a:r>
            <a:endParaRPr lang="fr-FR" dirty="0"/>
          </a:p>
        </p:txBody>
      </p:sp>
      <p:sp>
        <p:nvSpPr>
          <p:cNvPr id="2"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CEF1F052-6794-44DC-8E68-719B9E9B486E}" type="datetime1">
              <a:rPr lang="fr-FR" smtClean="0"/>
              <a:t>09/06/2017</a:t>
            </a:fld>
            <a:endParaRPr lang="fr-FR" dirty="0"/>
          </a:p>
        </p:txBody>
      </p:sp>
      <p:sp>
        <p:nvSpPr>
          <p:cNvPr id="3" name="Espace réservé du texte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dirty="0"/>
          </a:p>
        </p:txBody>
      </p:sp>
    </p:spTree>
    <p:extLst>
      <p:ext uri="{BB962C8B-B14F-4D97-AF65-F5344CB8AC3E}">
        <p14:creationId xmlns:p14="http://schemas.microsoft.com/office/powerpoint/2010/main" val="1237621715"/>
      </p:ext>
    </p:extLst>
  </p:cSld>
  <p:clrMap bg1="lt1" tx1="dk1" bg2="lt2" tx2="dk2" accent1="accent1" accent2="accent2" accent3="accent3" accent4="accent4" accent5="accent5" accent6="accent6" hlink="hlink" folHlink="folHlink"/>
  <p:sldLayoutIdLst>
    <p:sldLayoutId id="2147483717" r:id="rId1"/>
    <p:sldLayoutId id="2147483695" r:id="rId2"/>
    <p:sldLayoutId id="2147483718" r:id="rId3"/>
    <p:sldLayoutId id="2147483679" r:id="rId4"/>
    <p:sldLayoutId id="2147483662" r:id="rId5"/>
    <p:sldLayoutId id="2147483711" r:id="rId6"/>
    <p:sldLayoutId id="2147483693" r:id="rId7"/>
    <p:sldLayoutId id="2147483715" r:id="rId8"/>
    <p:sldLayoutId id="2147483698" r:id="rId9"/>
    <p:sldLayoutId id="2147483712" r:id="rId10"/>
    <p:sldLayoutId id="2147483704" r:id="rId11"/>
    <p:sldLayoutId id="2147483713" r:id="rId12"/>
    <p:sldLayoutId id="2147483714" r:id="rId13"/>
    <p:sldLayoutId id="2147483705" r:id="rId14"/>
    <p:sldLayoutId id="2147483702" r:id="rId15"/>
    <p:sldLayoutId id="2147483706" r:id="rId16"/>
    <p:sldLayoutId id="2147483707" r:id="rId17"/>
    <p:sldLayoutId id="2147483759" r:id="rId1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600"/>
        </a:spcBef>
        <a:buFont typeface="Arial" panose="020B0604020202020204" pitchFamily="34" charset="0"/>
        <a:buNone/>
        <a:defRPr sz="1200" kern="1200">
          <a:solidFill>
            <a:schemeClr val="tx1"/>
          </a:solidFill>
          <a:latin typeface="+mn-lt"/>
          <a:ea typeface="+mn-ea"/>
          <a:cs typeface="+mn-cs"/>
        </a:defRPr>
      </a:lvl1pPr>
      <a:lvl2pPr marL="269875" indent="-95250" algn="l" defTabSz="914400" rtl="0" eaLnBrk="1" latinLnBrk="0" hangingPunct="1">
        <a:lnSpc>
          <a:spcPct val="110000"/>
        </a:lnSpc>
        <a:spcBef>
          <a:spcPts val="600"/>
        </a:spcBef>
        <a:buFont typeface="Arial" panose="020B0604020202020204" pitchFamily="34" charset="0"/>
        <a:buChar char="•"/>
        <a:defRPr sz="1100" kern="1200">
          <a:solidFill>
            <a:schemeClr val="accent1"/>
          </a:solidFill>
          <a:latin typeface="+mn-lt"/>
          <a:ea typeface="+mn-ea"/>
          <a:cs typeface="+mn-cs"/>
        </a:defRPr>
      </a:lvl2pPr>
      <a:lvl3pPr marL="450850" indent="-88900" algn="l" defTabSz="914400" rtl="0" eaLnBrk="1" latinLnBrk="0" hangingPunct="1">
        <a:lnSpc>
          <a:spcPct val="110000"/>
        </a:lnSpc>
        <a:spcBef>
          <a:spcPts val="300"/>
        </a:spcBef>
        <a:buFont typeface="Courier New" panose="02070309020205020404" pitchFamily="49" charset="0"/>
        <a:buChar char="o"/>
        <a:defRPr sz="1050" kern="1200">
          <a:solidFill>
            <a:schemeClr val="tx1"/>
          </a:solidFill>
          <a:latin typeface="+mn-lt"/>
          <a:ea typeface="+mn-ea"/>
          <a:cs typeface="+mn-cs"/>
        </a:defRPr>
      </a:lvl3pPr>
      <a:lvl4pPr marL="628650" indent="-88900" algn="l" defTabSz="914400" rtl="0" eaLnBrk="1" latinLnBrk="0" hangingPunct="1">
        <a:lnSpc>
          <a:spcPct val="110000"/>
        </a:lnSpc>
        <a:spcBef>
          <a:spcPts val="300"/>
        </a:spcBef>
        <a:buClr>
          <a:schemeClr val="tx1"/>
        </a:buClr>
        <a:buFont typeface="Arial" panose="020B0604020202020204" pitchFamily="34" charset="0"/>
        <a:buChar char="­"/>
        <a:defRPr sz="900" i="1" kern="1200">
          <a:solidFill>
            <a:schemeClr val="tx1"/>
          </a:solidFill>
          <a:latin typeface="+mn-lt"/>
          <a:ea typeface="+mn-ea"/>
          <a:cs typeface="+mn-cs"/>
        </a:defRPr>
      </a:lvl4pPr>
      <a:lvl5pPr marL="812800" indent="-88900" algn="l" defTabSz="914400" rtl="0" eaLnBrk="1" latinLnBrk="0" hangingPunct="1">
        <a:lnSpc>
          <a:spcPct val="110000"/>
        </a:lnSpc>
        <a:spcBef>
          <a:spcPts val="300"/>
        </a:spcBef>
        <a:buFont typeface="Arial" panose="020B0604020202020204" pitchFamily="34" charset="0"/>
        <a:buChar char="•"/>
        <a:defRPr sz="8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63" userDrawn="1">
          <p15:clr>
            <a:srgbClr val="F26B43"/>
          </p15:clr>
        </p15:guide>
        <p15:guide id="2" orient="horz" pos="3974" userDrawn="1">
          <p15:clr>
            <a:srgbClr val="F26B43"/>
          </p15:clr>
        </p15:guide>
        <p15:guide id="3" pos="217" userDrawn="1">
          <p15:clr>
            <a:srgbClr val="F26B43"/>
          </p15:clr>
        </p15:guide>
        <p15:guide id="4" pos="602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2"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CEF1F052-6794-44DC-8E68-719B9E9B486E}" type="datetime1">
              <a:rPr lang="fr-FR" smtClean="0">
                <a:solidFill>
                  <a:srgbClr val="383934"/>
                </a:solidFill>
              </a:rPr>
              <a:pPr/>
              <a:t>09/06/2017</a:t>
            </a:fld>
            <a:endParaRPr lang="fr-FR" dirty="0">
              <a:solidFill>
                <a:srgbClr val="383934"/>
              </a:solidFill>
            </a:endParaRPr>
          </a:p>
        </p:txBody>
      </p:sp>
      <p:sp>
        <p:nvSpPr>
          <p:cNvPr id="3" name="Espace réservé du texte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385367690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600"/>
        </a:spcBef>
        <a:buFont typeface="Arial" panose="020B0604020202020204" pitchFamily="34" charset="0"/>
        <a:buNone/>
        <a:defRPr sz="1200" kern="1200">
          <a:solidFill>
            <a:schemeClr val="tx1"/>
          </a:solidFill>
          <a:latin typeface="+mn-lt"/>
          <a:ea typeface="+mn-ea"/>
          <a:cs typeface="+mn-cs"/>
        </a:defRPr>
      </a:lvl1pPr>
      <a:lvl2pPr marL="269875" indent="-95250" algn="l" defTabSz="914400" rtl="0" eaLnBrk="1" latinLnBrk="0" hangingPunct="1">
        <a:lnSpc>
          <a:spcPct val="110000"/>
        </a:lnSpc>
        <a:spcBef>
          <a:spcPts val="600"/>
        </a:spcBef>
        <a:buFont typeface="Arial" panose="020B0604020202020204" pitchFamily="34" charset="0"/>
        <a:buChar char="•"/>
        <a:defRPr sz="1100" kern="1200">
          <a:solidFill>
            <a:schemeClr val="accent1"/>
          </a:solidFill>
          <a:latin typeface="+mn-lt"/>
          <a:ea typeface="+mn-ea"/>
          <a:cs typeface="+mn-cs"/>
        </a:defRPr>
      </a:lvl2pPr>
      <a:lvl3pPr marL="450850" indent="-88900" algn="l" defTabSz="914400" rtl="0" eaLnBrk="1" latinLnBrk="0" hangingPunct="1">
        <a:lnSpc>
          <a:spcPct val="110000"/>
        </a:lnSpc>
        <a:spcBef>
          <a:spcPts val="300"/>
        </a:spcBef>
        <a:buFont typeface="Courier New" panose="02070309020205020404" pitchFamily="49" charset="0"/>
        <a:buChar char="o"/>
        <a:defRPr sz="1050" kern="1200">
          <a:solidFill>
            <a:schemeClr val="tx1"/>
          </a:solidFill>
          <a:latin typeface="+mn-lt"/>
          <a:ea typeface="+mn-ea"/>
          <a:cs typeface="+mn-cs"/>
        </a:defRPr>
      </a:lvl3pPr>
      <a:lvl4pPr marL="628650" indent="-88900" algn="l" defTabSz="914400" rtl="0" eaLnBrk="1" latinLnBrk="0" hangingPunct="1">
        <a:lnSpc>
          <a:spcPct val="110000"/>
        </a:lnSpc>
        <a:spcBef>
          <a:spcPts val="300"/>
        </a:spcBef>
        <a:buClr>
          <a:schemeClr val="tx1"/>
        </a:buClr>
        <a:buFont typeface="Arial" panose="020B0604020202020204" pitchFamily="34" charset="0"/>
        <a:buChar char="­"/>
        <a:defRPr sz="900" i="1" kern="1200">
          <a:solidFill>
            <a:schemeClr val="tx1"/>
          </a:solidFill>
          <a:latin typeface="+mn-lt"/>
          <a:ea typeface="+mn-ea"/>
          <a:cs typeface="+mn-cs"/>
        </a:defRPr>
      </a:lvl4pPr>
      <a:lvl5pPr marL="812800" indent="-88900" algn="l" defTabSz="914400" rtl="0" eaLnBrk="1" latinLnBrk="0" hangingPunct="1">
        <a:lnSpc>
          <a:spcPct val="110000"/>
        </a:lnSpc>
        <a:spcBef>
          <a:spcPts val="300"/>
        </a:spcBef>
        <a:buFont typeface="Arial" panose="020B0604020202020204" pitchFamily="34" charset="0"/>
        <a:buChar char="•"/>
        <a:defRPr sz="8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63" userDrawn="1">
          <p15:clr>
            <a:srgbClr val="F26B43"/>
          </p15:clr>
        </p15:guide>
        <p15:guide id="2" orient="horz" pos="3974" userDrawn="1">
          <p15:clr>
            <a:srgbClr val="F26B43"/>
          </p15:clr>
        </p15:guide>
        <p15:guide id="3" pos="217" userDrawn="1">
          <p15:clr>
            <a:srgbClr val="F26B43"/>
          </p15:clr>
        </p15:guide>
        <p15:guide id="4" pos="602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885638" y="6520364"/>
            <a:ext cx="5751825" cy="360000"/>
          </a:xfrm>
          <a:prstGeom prst="rect">
            <a:avLst/>
          </a:prstGeom>
        </p:spPr>
        <p:txBody>
          <a:bodyPr vert="horz" lIns="91440" tIns="45720" rIns="91440" bIns="45720" rtlCol="0" anchor="ctr"/>
          <a:lstStyle>
            <a:lvl1pPr marL="0" algn="ctr" defTabSz="914400" rtl="0" eaLnBrk="1" latinLnBrk="0" hangingPunct="1">
              <a:defRPr lang="fr-FR" sz="1000" i="0" kern="1200" smtClean="0">
                <a:solidFill>
                  <a:schemeClr val="tx1"/>
                </a:solidFill>
                <a:latin typeface="Arial" panose="020B0604020202020204" pitchFamily="34" charset="0"/>
                <a:ea typeface="+mn-ea"/>
                <a:cs typeface="+mn-cs"/>
              </a:defRPr>
            </a:lvl1pPr>
          </a:lstStyle>
          <a:p>
            <a:r>
              <a:rPr>
                <a:solidFill>
                  <a:srgbClr val="383934"/>
                </a:solidFill>
              </a:rPr>
              <a:t>© 2016 – Etude sur l’accompagnement des têtes de réseau associatives</a:t>
            </a:r>
            <a:endParaRPr dirty="0">
              <a:solidFill>
                <a:srgbClr val="383934"/>
              </a:solidFill>
            </a:endParaRPr>
          </a:p>
        </p:txBody>
      </p:sp>
      <p:sp>
        <p:nvSpPr>
          <p:cNvPr id="2" name="Date Placeholder 1"/>
          <p:cNvSpPr>
            <a:spLocks noGrp="1"/>
          </p:cNvSpPr>
          <p:nvPr>
            <p:ph type="dt" sz="half" idx="2"/>
          </p:nvPr>
        </p:nvSpPr>
        <p:spPr>
          <a:xfrm>
            <a:off x="7766799" y="6520364"/>
            <a:ext cx="1587500" cy="36000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CEF1F052-6794-44DC-8E68-719B9E9B486E}" type="datetime1">
              <a:rPr lang="fr-FR" smtClean="0">
                <a:solidFill>
                  <a:srgbClr val="383934"/>
                </a:solidFill>
              </a:rPr>
              <a:pPr/>
              <a:t>09/06/2017</a:t>
            </a:fld>
            <a:endParaRPr lang="fr-FR" dirty="0">
              <a:solidFill>
                <a:srgbClr val="383934"/>
              </a:solidFill>
            </a:endParaRPr>
          </a:p>
        </p:txBody>
      </p:sp>
      <p:sp>
        <p:nvSpPr>
          <p:cNvPr id="3" name="Espace réservé du texte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Slide Number Placeholder 5"/>
          <p:cNvSpPr>
            <a:spLocks noGrp="1"/>
          </p:cNvSpPr>
          <p:nvPr>
            <p:ph type="sldNum" sz="quarter" idx="4"/>
          </p:nvPr>
        </p:nvSpPr>
        <p:spPr>
          <a:xfrm>
            <a:off x="9410700" y="6520364"/>
            <a:ext cx="449989" cy="360000"/>
          </a:xfrm>
          <a:prstGeom prst="rect">
            <a:avLst/>
          </a:prstGeom>
        </p:spPr>
        <p:txBody>
          <a:bodyPr vert="horz" lIns="91440" tIns="45720" rIns="91440" bIns="45720" rtlCol="0" anchor="ctr"/>
          <a:lstStyle>
            <a:lvl1pPr algn="r">
              <a:defRPr lang="fr-FR" sz="1000"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a:solidFill>
                  <a:srgbClr val="B20E10"/>
                </a:solidFill>
              </a:rPr>
              <a:pPr/>
              <a:t>‹N°›</a:t>
            </a:fld>
            <a:endParaRPr dirty="0">
              <a:solidFill>
                <a:srgbClr val="B20E10"/>
              </a:solidFill>
            </a:endParaRPr>
          </a:p>
        </p:txBody>
      </p:sp>
    </p:spTree>
    <p:extLst>
      <p:ext uri="{BB962C8B-B14F-4D97-AF65-F5344CB8AC3E}">
        <p14:creationId xmlns:p14="http://schemas.microsoft.com/office/powerpoint/2010/main" val="293153167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600"/>
        </a:spcBef>
        <a:buFont typeface="Arial" panose="020B0604020202020204" pitchFamily="34" charset="0"/>
        <a:buNone/>
        <a:defRPr sz="1200" kern="1200">
          <a:solidFill>
            <a:schemeClr val="tx1"/>
          </a:solidFill>
          <a:latin typeface="+mn-lt"/>
          <a:ea typeface="+mn-ea"/>
          <a:cs typeface="+mn-cs"/>
        </a:defRPr>
      </a:lvl1pPr>
      <a:lvl2pPr marL="269875" indent="-95250" algn="l" defTabSz="914400" rtl="0" eaLnBrk="1" latinLnBrk="0" hangingPunct="1">
        <a:lnSpc>
          <a:spcPct val="110000"/>
        </a:lnSpc>
        <a:spcBef>
          <a:spcPts val="600"/>
        </a:spcBef>
        <a:buFont typeface="Arial" panose="020B0604020202020204" pitchFamily="34" charset="0"/>
        <a:buChar char="•"/>
        <a:defRPr sz="1100" kern="1200">
          <a:solidFill>
            <a:schemeClr val="accent1"/>
          </a:solidFill>
          <a:latin typeface="+mn-lt"/>
          <a:ea typeface="+mn-ea"/>
          <a:cs typeface="+mn-cs"/>
        </a:defRPr>
      </a:lvl2pPr>
      <a:lvl3pPr marL="450850" indent="-88900" algn="l" defTabSz="914400" rtl="0" eaLnBrk="1" latinLnBrk="0" hangingPunct="1">
        <a:lnSpc>
          <a:spcPct val="110000"/>
        </a:lnSpc>
        <a:spcBef>
          <a:spcPts val="300"/>
        </a:spcBef>
        <a:buFont typeface="Courier New" panose="02070309020205020404" pitchFamily="49" charset="0"/>
        <a:buChar char="o"/>
        <a:defRPr sz="1050" kern="1200">
          <a:solidFill>
            <a:schemeClr val="tx1"/>
          </a:solidFill>
          <a:latin typeface="+mn-lt"/>
          <a:ea typeface="+mn-ea"/>
          <a:cs typeface="+mn-cs"/>
        </a:defRPr>
      </a:lvl3pPr>
      <a:lvl4pPr marL="628650" indent="-88900" algn="l" defTabSz="914400" rtl="0" eaLnBrk="1" latinLnBrk="0" hangingPunct="1">
        <a:lnSpc>
          <a:spcPct val="110000"/>
        </a:lnSpc>
        <a:spcBef>
          <a:spcPts val="300"/>
        </a:spcBef>
        <a:buClr>
          <a:schemeClr val="tx1"/>
        </a:buClr>
        <a:buFont typeface="Arial" panose="020B0604020202020204" pitchFamily="34" charset="0"/>
        <a:buChar char="­"/>
        <a:defRPr sz="900" i="1" kern="1200">
          <a:solidFill>
            <a:schemeClr val="tx1"/>
          </a:solidFill>
          <a:latin typeface="+mn-lt"/>
          <a:ea typeface="+mn-ea"/>
          <a:cs typeface="+mn-cs"/>
        </a:defRPr>
      </a:lvl4pPr>
      <a:lvl5pPr marL="812800" indent="-88900" algn="l" defTabSz="914400" rtl="0" eaLnBrk="1" latinLnBrk="0" hangingPunct="1">
        <a:lnSpc>
          <a:spcPct val="110000"/>
        </a:lnSpc>
        <a:spcBef>
          <a:spcPts val="300"/>
        </a:spcBef>
        <a:buFont typeface="Arial" panose="020B0604020202020204" pitchFamily="34" charset="0"/>
        <a:buChar char="•"/>
        <a:defRPr sz="8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63" userDrawn="1">
          <p15:clr>
            <a:srgbClr val="F26B43"/>
          </p15:clr>
        </p15:guide>
        <p15:guide id="2" orient="horz" pos="3974" userDrawn="1">
          <p15:clr>
            <a:srgbClr val="F26B43"/>
          </p15:clr>
        </p15:guide>
        <p15:guide id="3" pos="217" userDrawn="1">
          <p15:clr>
            <a:srgbClr val="F26B43"/>
          </p15:clr>
        </p15:guide>
        <p15:guide id="4" pos="6023"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www.sports.gouv.fr/" TargetMode="External"/><Relationship Id="rId4" Type="http://schemas.openxmlformats.org/officeDocument/2006/relationships/image" Target="../media/image19.jp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chart" Target="../charts/chart5.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6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eg"/><Relationship Id="rId18" Type="http://schemas.openxmlformats.org/officeDocument/2006/relationships/image" Target="../media/image40.png"/><Relationship Id="rId26" Type="http://schemas.openxmlformats.org/officeDocument/2006/relationships/image" Target="../media/image48.png"/><Relationship Id="rId3" Type="http://schemas.openxmlformats.org/officeDocument/2006/relationships/image" Target="../media/image25.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jpeg"/><Relationship Id="rId17" Type="http://schemas.openxmlformats.org/officeDocument/2006/relationships/image" Target="../media/image39.jpeg"/><Relationship Id="rId25" Type="http://schemas.openxmlformats.org/officeDocument/2006/relationships/image" Target="../media/image47.jpeg"/><Relationship Id="rId2" Type="http://schemas.openxmlformats.org/officeDocument/2006/relationships/image" Target="../media/image24.jpeg"/><Relationship Id="rId16" Type="http://schemas.openxmlformats.org/officeDocument/2006/relationships/image" Target="../media/image38.jpeg"/><Relationship Id="rId20" Type="http://schemas.openxmlformats.org/officeDocument/2006/relationships/image" Target="../media/image42.jpeg"/><Relationship Id="rId29"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jpe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jpeg"/><Relationship Id="rId28" Type="http://schemas.openxmlformats.org/officeDocument/2006/relationships/image" Target="../media/image50.jpe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jpeg"/><Relationship Id="rId22" Type="http://schemas.openxmlformats.org/officeDocument/2006/relationships/image" Target="../media/image44.jpeg"/><Relationship Id="rId27" Type="http://schemas.openxmlformats.org/officeDocument/2006/relationships/image" Target="../media/image49.gif"/><Relationship Id="rId30" Type="http://schemas.openxmlformats.org/officeDocument/2006/relationships/image" Target="../media/image52.png"/></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7739" y="0"/>
            <a:ext cx="4438261" cy="68580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 Placeholder 2"/>
          <p:cNvSpPr>
            <a:spLocks noGrp="1"/>
          </p:cNvSpPr>
          <p:nvPr>
            <p:ph type="body" sz="quarter" idx="10"/>
          </p:nvPr>
        </p:nvSpPr>
        <p:spPr>
          <a:xfrm>
            <a:off x="5495830" y="255005"/>
            <a:ext cx="4410170" cy="1865126"/>
          </a:xfrm>
        </p:spPr>
        <p:txBody>
          <a:bodyPr/>
          <a:lstStyle/>
          <a:p>
            <a:r>
              <a:rPr lang="fr-FR" dirty="0">
                <a:latin typeface="Segoe UI Semibold" panose="020B0702040204020203" pitchFamily="34" charset="0"/>
              </a:rPr>
              <a:t>Etude sur la fonction d’accompagnement des têtes de réseau associatives</a:t>
            </a:r>
          </a:p>
        </p:txBody>
      </p:sp>
      <p:sp>
        <p:nvSpPr>
          <p:cNvPr id="4" name="Text Placeholder 3"/>
          <p:cNvSpPr>
            <a:spLocks noGrp="1"/>
          </p:cNvSpPr>
          <p:nvPr>
            <p:ph type="body" sz="quarter" idx="11"/>
          </p:nvPr>
        </p:nvSpPr>
        <p:spPr>
          <a:xfrm>
            <a:off x="5531045" y="2310602"/>
            <a:ext cx="4934747" cy="278538"/>
          </a:xfrm>
        </p:spPr>
        <p:txBody>
          <a:bodyPr/>
          <a:lstStyle/>
          <a:p>
            <a:r>
              <a:rPr lang="fr-FR" dirty="0">
                <a:latin typeface="Segoe UI Light" panose="020B0502040204020203" pitchFamily="34" charset="0"/>
              </a:rPr>
              <a:t>Document de synthèse</a:t>
            </a:r>
          </a:p>
        </p:txBody>
      </p:sp>
      <p:pic>
        <p:nvPicPr>
          <p:cNvPr id="12" name="Image 1" descr="L'art de la mobilis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1035" y="6173521"/>
            <a:ext cx="2523465" cy="141266"/>
          </a:xfrm>
          <a:prstGeom prst="rect">
            <a:avLst/>
          </a:prstGeom>
          <a:solidFill>
            <a:schemeClr val="bg1"/>
          </a:solidFill>
        </p:spPr>
      </p:pic>
      <p:pic>
        <p:nvPicPr>
          <p:cNvPr id="13" name="Espace réservé pour une image  1"/>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2485" r="2485"/>
          <a:stretch>
            <a:fillRect/>
          </a:stretch>
        </p:blipFill>
        <p:spPr>
          <a:xfrm>
            <a:off x="8088691" y="3523225"/>
            <a:ext cx="1556093" cy="852005"/>
          </a:xfrm>
        </p:spPr>
      </p:pic>
      <p:sp>
        <p:nvSpPr>
          <p:cNvPr id="15" name="Text Placeholder 5"/>
          <p:cNvSpPr>
            <a:spLocks noGrp="1"/>
          </p:cNvSpPr>
          <p:nvPr>
            <p:ph type="body" sz="quarter" idx="14"/>
          </p:nvPr>
        </p:nvSpPr>
        <p:spPr>
          <a:xfrm>
            <a:off x="5593464" y="4584489"/>
            <a:ext cx="2250918" cy="249827"/>
          </a:xfrm>
        </p:spPr>
        <p:txBody>
          <a:bodyPr/>
          <a:lstStyle/>
          <a:p>
            <a:r>
              <a:rPr lang="fr-FR" dirty="0"/>
              <a:t>En partenariat avec : </a:t>
            </a:r>
          </a:p>
        </p:txBody>
      </p:sp>
      <p:pic>
        <p:nvPicPr>
          <p:cNvPr id="16" name="Picture 2" descr="Sommair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5195" y="4912071"/>
            <a:ext cx="841144" cy="107771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7"/>
          <a:stretch>
            <a:fillRect/>
          </a:stretch>
        </p:blipFill>
        <p:spPr>
          <a:xfrm>
            <a:off x="5842433" y="3447392"/>
            <a:ext cx="1666667" cy="961905"/>
          </a:xfrm>
          <a:prstGeom prst="rect">
            <a:avLst/>
          </a:prstGeom>
        </p:spPr>
      </p:pic>
      <p:pic>
        <p:nvPicPr>
          <p:cNvPr id="6" name="Image 5"/>
          <p:cNvPicPr>
            <a:picLocks noChangeAspect="1"/>
          </p:cNvPicPr>
          <p:nvPr/>
        </p:nvPicPr>
        <p:blipFill>
          <a:blip r:embed="rId8"/>
          <a:stretch>
            <a:fillRect/>
          </a:stretch>
        </p:blipFill>
        <p:spPr>
          <a:xfrm>
            <a:off x="8088691" y="4834316"/>
            <a:ext cx="1276177" cy="1183065"/>
          </a:xfrm>
          <a:prstGeom prst="rect">
            <a:avLst/>
          </a:prstGeom>
        </p:spPr>
      </p:pic>
    </p:spTree>
    <p:extLst>
      <p:ext uri="{BB962C8B-B14F-4D97-AF65-F5344CB8AC3E}">
        <p14:creationId xmlns:p14="http://schemas.microsoft.com/office/powerpoint/2010/main" val="940556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39"/>
          </p:nvPr>
        </p:nvSpPr>
        <p:spPr>
          <a:xfrm>
            <a:off x="344487" y="112513"/>
            <a:ext cx="8485747" cy="550218"/>
          </a:xfrm>
        </p:spPr>
        <p:txBody>
          <a:bodyPr/>
          <a:lstStyle/>
          <a:p>
            <a:r>
              <a:rPr lang="fr-FR" dirty="0">
                <a:latin typeface="Segoe UI Light" panose="020B0502040204020203" pitchFamily="34" charset="0"/>
              </a:rPr>
              <a:t>Synthèse de la valeur ajoutée des têtes de réseau</a:t>
            </a:r>
          </a:p>
        </p:txBody>
      </p:sp>
      <p:sp>
        <p:nvSpPr>
          <p:cNvPr id="5" name="Espace réservé du numéro de diapositive 4"/>
          <p:cNvSpPr>
            <a:spLocks noGrp="1"/>
          </p:cNvSpPr>
          <p:nvPr>
            <p:ph type="sldNum" sz="quarter" idx="4"/>
          </p:nvPr>
        </p:nvSpPr>
        <p:spPr/>
        <p:txBody>
          <a:bodyPr/>
          <a:lstStyle/>
          <a:p>
            <a:fld id="{12E3212C-99B6-42C2-BE5E-9738E2CE06AD}" type="slidenum">
              <a:rPr lang="fr-FR" smtClean="0">
                <a:latin typeface="Segoe UI Light" panose="020B0502040204020203" pitchFamily="34" charset="0"/>
              </a:rPr>
              <a:pPr/>
              <a:t>9</a:t>
            </a:fld>
            <a:endParaRPr lang="fr-FR" dirty="0">
              <a:latin typeface="Segoe UI Light" panose="020B0502040204020203" pitchFamily="34" charset="0"/>
            </a:endParaRPr>
          </a:p>
        </p:txBody>
      </p:sp>
      <p:sp>
        <p:nvSpPr>
          <p:cNvPr id="79" name="Footer Placeholder 3"/>
          <p:cNvSpPr>
            <a:spLocks noGrp="1"/>
          </p:cNvSpPr>
          <p:nvPr>
            <p:ph type="ftr" sz="quarter" idx="3"/>
          </p:nvPr>
        </p:nvSpPr>
        <p:spPr>
          <a:xfrm>
            <a:off x="1885638" y="6520364"/>
            <a:ext cx="5751825" cy="360000"/>
          </a:xfrm>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graphicFrame>
        <p:nvGraphicFramePr>
          <p:cNvPr id="44" name="Graphique 43"/>
          <p:cNvGraphicFramePr/>
          <p:nvPr>
            <p:extLst>
              <p:ext uri="{D42A27DB-BD31-4B8C-83A1-F6EECF244321}">
                <p14:modId xmlns:p14="http://schemas.microsoft.com/office/powerpoint/2010/main" val="161907127"/>
              </p:ext>
            </p:extLst>
          </p:nvPr>
        </p:nvGraphicFramePr>
        <p:xfrm>
          <a:off x="2350008" y="1478344"/>
          <a:ext cx="4469380" cy="3834320"/>
        </p:xfrm>
        <a:graphic>
          <a:graphicData uri="http://schemas.openxmlformats.org/drawingml/2006/chart">
            <c:chart xmlns:c="http://schemas.openxmlformats.org/drawingml/2006/chart" xmlns:r="http://schemas.openxmlformats.org/officeDocument/2006/relationships" r:id="rId2"/>
          </a:graphicData>
        </a:graphic>
      </p:graphicFrame>
      <p:sp>
        <p:nvSpPr>
          <p:cNvPr id="45" name="Ellipse 44"/>
          <p:cNvSpPr/>
          <p:nvPr/>
        </p:nvSpPr>
        <p:spPr>
          <a:xfrm>
            <a:off x="4178492" y="2843784"/>
            <a:ext cx="1077308" cy="113798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000" b="1">
                <a:solidFill>
                  <a:schemeClr val="tx1"/>
                </a:solidFill>
                <a:latin typeface="Segoe UI Light" panose="020B0502040204020203" pitchFamily="34" charset="0"/>
              </a:rPr>
              <a:t>Valeur ajoutée des têtes de réseau</a:t>
            </a:r>
            <a:endParaRPr lang="fr-FR" sz="1000" b="1" dirty="0">
              <a:solidFill>
                <a:schemeClr val="tx1"/>
              </a:solidFill>
              <a:latin typeface="Segoe UI Light" panose="020B0502040204020203" pitchFamily="34" charset="0"/>
            </a:endParaRPr>
          </a:p>
        </p:txBody>
      </p:sp>
      <p:sp>
        <p:nvSpPr>
          <p:cNvPr id="46" name="ZoneTexte 45"/>
          <p:cNvSpPr txBox="1"/>
          <p:nvPr/>
        </p:nvSpPr>
        <p:spPr>
          <a:xfrm>
            <a:off x="3297494" y="2155231"/>
            <a:ext cx="1419652" cy="253916"/>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50" cap="small" dirty="0">
                <a:latin typeface="Segoe UI Light" panose="020B0502040204020203" pitchFamily="34" charset="0"/>
              </a:rPr>
              <a:t>Le plaidoyer</a:t>
            </a:r>
          </a:p>
        </p:txBody>
      </p:sp>
      <p:sp>
        <p:nvSpPr>
          <p:cNvPr id="47" name="ZoneTexte 46"/>
          <p:cNvSpPr txBox="1"/>
          <p:nvPr/>
        </p:nvSpPr>
        <p:spPr>
          <a:xfrm>
            <a:off x="4717146" y="2155231"/>
            <a:ext cx="1419652" cy="415498"/>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50" cap="small" dirty="0">
                <a:latin typeface="Segoe UI Light" panose="020B0502040204020203" pitchFamily="34" charset="0"/>
              </a:rPr>
              <a:t>La mise en réseau et l’animation</a:t>
            </a:r>
          </a:p>
        </p:txBody>
      </p:sp>
      <p:sp>
        <p:nvSpPr>
          <p:cNvPr id="55" name="ZoneTexte 54"/>
          <p:cNvSpPr txBox="1"/>
          <p:nvPr/>
        </p:nvSpPr>
        <p:spPr>
          <a:xfrm>
            <a:off x="4924052" y="4276167"/>
            <a:ext cx="1005840" cy="415498"/>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50" cap="small">
                <a:latin typeface="Segoe UI Light" panose="020B0502040204020203" pitchFamily="34" charset="0"/>
              </a:rPr>
              <a:t>Le pilotage de projets</a:t>
            </a:r>
            <a:endParaRPr lang="fr-FR" sz="1050" cap="small" dirty="0">
              <a:latin typeface="Segoe UI Light" panose="020B0502040204020203" pitchFamily="34" charset="0"/>
            </a:endParaRPr>
          </a:p>
        </p:txBody>
      </p:sp>
      <p:sp>
        <p:nvSpPr>
          <p:cNvPr id="56" name="ZoneTexte 55"/>
          <p:cNvSpPr txBox="1"/>
          <p:nvPr/>
        </p:nvSpPr>
        <p:spPr>
          <a:xfrm>
            <a:off x="5470692" y="3216566"/>
            <a:ext cx="1005840" cy="253916"/>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50" cap="small">
                <a:latin typeface="Segoe UI Light" panose="020B0502040204020203" pitchFamily="34" charset="0"/>
              </a:rPr>
              <a:t>L’ingénierie</a:t>
            </a:r>
            <a:endParaRPr lang="fr-FR" sz="1050" cap="small" dirty="0">
              <a:latin typeface="Segoe UI Light" panose="020B0502040204020203" pitchFamily="34" charset="0"/>
            </a:endParaRPr>
          </a:p>
        </p:txBody>
      </p:sp>
      <p:sp>
        <p:nvSpPr>
          <p:cNvPr id="57" name="ZoneTexte 56"/>
          <p:cNvSpPr txBox="1"/>
          <p:nvPr/>
        </p:nvSpPr>
        <p:spPr>
          <a:xfrm>
            <a:off x="2974963" y="3135775"/>
            <a:ext cx="1005840" cy="415498"/>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50" cap="small">
                <a:latin typeface="Segoe UI Light" panose="020B0502040204020203" pitchFamily="34" charset="0"/>
              </a:rPr>
              <a:t>La fonction d’opérateur</a:t>
            </a:r>
            <a:endParaRPr lang="fr-FR" sz="1050" cap="small" dirty="0">
              <a:latin typeface="Segoe UI Light" panose="020B0502040204020203" pitchFamily="34" charset="0"/>
            </a:endParaRPr>
          </a:p>
        </p:txBody>
      </p:sp>
      <p:sp>
        <p:nvSpPr>
          <p:cNvPr id="58" name="ZoneTexte 57"/>
          <p:cNvSpPr txBox="1"/>
          <p:nvPr/>
        </p:nvSpPr>
        <p:spPr>
          <a:xfrm>
            <a:off x="3337142" y="4276167"/>
            <a:ext cx="1340356" cy="415498"/>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50" cap="small">
                <a:latin typeface="Segoe UI Light" panose="020B0502040204020203" pitchFamily="34" charset="0"/>
              </a:rPr>
              <a:t>L’accompagnement personnalisé</a:t>
            </a:r>
            <a:endParaRPr lang="fr-FR" sz="1050" cap="small" dirty="0">
              <a:latin typeface="Segoe UI Light" panose="020B0502040204020203" pitchFamily="34" charset="0"/>
            </a:endParaRPr>
          </a:p>
        </p:txBody>
      </p:sp>
      <p:sp>
        <p:nvSpPr>
          <p:cNvPr id="59" name="Rectangle 11"/>
          <p:cNvSpPr>
            <a:spLocks noChangeArrowheads="1"/>
          </p:cNvSpPr>
          <p:nvPr/>
        </p:nvSpPr>
        <p:spPr bwMode="auto">
          <a:xfrm>
            <a:off x="439684" y="1220372"/>
            <a:ext cx="3567636" cy="5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lvl="1" indent="-285750" fontAlgn="base">
              <a:lnSpc>
                <a:spcPts val="1300"/>
              </a:lnSpc>
              <a:spcBef>
                <a:spcPct val="0"/>
              </a:spcBef>
              <a:buClr>
                <a:srgbClr val="B20E10"/>
              </a:buClr>
              <a:buFont typeface="Wingdings 3" pitchFamily="18" charset="2"/>
              <a:buChar char=""/>
              <a:defRPr/>
            </a:pPr>
            <a:r>
              <a:rPr lang="fr-FR" sz="1050" dirty="0">
                <a:solidFill>
                  <a:schemeClr val="tx2"/>
                </a:solidFill>
                <a:latin typeface="Segoe UI Light" panose="020B0502040204020203" pitchFamily="34" charset="0"/>
              </a:rPr>
              <a:t>Le plaidoyer regroupe les activités de </a:t>
            </a:r>
            <a:r>
              <a:rPr lang="fr-FR" sz="1050" b="1" dirty="0">
                <a:solidFill>
                  <a:schemeClr val="tx2"/>
                </a:solidFill>
                <a:latin typeface="Segoe UI Light" panose="020B0502040204020203" pitchFamily="34" charset="0"/>
              </a:rPr>
              <a:t>représentation </a:t>
            </a:r>
            <a:r>
              <a:rPr lang="fr-FR" sz="1050" dirty="0">
                <a:solidFill>
                  <a:schemeClr val="tx2"/>
                </a:solidFill>
                <a:latin typeface="Segoe UI Light" panose="020B0502040204020203" pitchFamily="34" charset="0"/>
              </a:rPr>
              <a:t>des membres, de </a:t>
            </a:r>
            <a:r>
              <a:rPr lang="fr-FR" sz="1050" b="1" dirty="0">
                <a:solidFill>
                  <a:schemeClr val="tx2"/>
                </a:solidFill>
                <a:latin typeface="Segoe UI Light" panose="020B0502040204020203" pitchFamily="34" charset="0"/>
              </a:rPr>
              <a:t>porte-parole</a:t>
            </a:r>
            <a:r>
              <a:rPr lang="fr-FR" sz="1050" dirty="0">
                <a:solidFill>
                  <a:schemeClr val="tx2"/>
                </a:solidFill>
                <a:latin typeface="Segoe UI Light" panose="020B0502040204020203" pitchFamily="34" charset="0"/>
              </a:rPr>
              <a:t> et d’</a:t>
            </a:r>
            <a:r>
              <a:rPr lang="fr-FR" sz="1050" b="1" dirty="0">
                <a:solidFill>
                  <a:schemeClr val="tx2"/>
                </a:solidFill>
                <a:latin typeface="Segoe UI Light" panose="020B0502040204020203" pitchFamily="34" charset="0"/>
              </a:rPr>
              <a:t>influence</a:t>
            </a:r>
            <a:r>
              <a:rPr lang="fr-FR" sz="1050" dirty="0">
                <a:solidFill>
                  <a:schemeClr val="tx2"/>
                </a:solidFill>
                <a:latin typeface="Segoe UI Light" panose="020B0502040204020203" pitchFamily="34" charset="0"/>
              </a:rPr>
              <a:t> auprès des pouvoirs publics comme du grand public. </a:t>
            </a:r>
          </a:p>
        </p:txBody>
      </p:sp>
      <p:sp>
        <p:nvSpPr>
          <p:cNvPr id="60" name="Rectangle 2"/>
          <p:cNvSpPr>
            <a:spLocks noChangeArrowheads="1"/>
          </p:cNvSpPr>
          <p:nvPr/>
        </p:nvSpPr>
        <p:spPr bwMode="auto">
          <a:xfrm>
            <a:off x="5723732" y="1220372"/>
            <a:ext cx="3567600" cy="592470"/>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285750" lvl="1" indent="-285750" fontAlgn="base">
              <a:lnSpc>
                <a:spcPts val="1300"/>
              </a:lnSpc>
              <a:spcBef>
                <a:spcPct val="0"/>
              </a:spcBef>
              <a:buClr>
                <a:srgbClr val="B20E10"/>
              </a:buClr>
              <a:buFont typeface="Wingdings 3" pitchFamily="18" charset="2"/>
              <a:buChar char=""/>
              <a:defRPr/>
            </a:pPr>
            <a:r>
              <a:rPr lang="fr-FR" sz="1050" dirty="0">
                <a:solidFill>
                  <a:schemeClr val="tx2"/>
                </a:solidFill>
                <a:latin typeface="Segoe UI Light" panose="020B0502040204020203" pitchFamily="34" charset="0"/>
              </a:rPr>
              <a:t>La mise en réseau correspond à la fonction d’</a:t>
            </a:r>
            <a:r>
              <a:rPr lang="fr-FR" sz="1050" b="1" dirty="0">
                <a:solidFill>
                  <a:schemeClr val="tx2"/>
                </a:solidFill>
                <a:latin typeface="Segoe UI Light" panose="020B0502040204020203" pitchFamily="34" charset="0"/>
              </a:rPr>
              <a:t>animation</a:t>
            </a:r>
            <a:r>
              <a:rPr lang="fr-FR" sz="1050" dirty="0">
                <a:solidFill>
                  <a:schemeClr val="tx2"/>
                </a:solidFill>
                <a:latin typeface="Segoe UI Light" panose="020B0502040204020203" pitchFamily="34" charset="0"/>
              </a:rPr>
              <a:t> des membres. Elle positionne les têtes de réseau comme </a:t>
            </a:r>
            <a:r>
              <a:rPr lang="fr-FR" sz="1050" b="1" dirty="0">
                <a:solidFill>
                  <a:schemeClr val="tx2"/>
                </a:solidFill>
                <a:latin typeface="Segoe UI Light" panose="020B0502040204020203" pitchFamily="34" charset="0"/>
              </a:rPr>
              <a:t>plateforme d’acteurs</a:t>
            </a:r>
          </a:p>
        </p:txBody>
      </p:sp>
      <p:sp>
        <p:nvSpPr>
          <p:cNvPr id="61" name="Rectangle 2"/>
          <p:cNvSpPr>
            <a:spLocks noChangeArrowheads="1"/>
          </p:cNvSpPr>
          <p:nvPr/>
        </p:nvSpPr>
        <p:spPr bwMode="auto">
          <a:xfrm>
            <a:off x="5723732" y="5236952"/>
            <a:ext cx="3331464" cy="92589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285750" lvl="1" indent="-285750" fontAlgn="base">
              <a:lnSpc>
                <a:spcPts val="1300"/>
              </a:lnSpc>
              <a:spcBef>
                <a:spcPct val="0"/>
              </a:spcBef>
              <a:buClr>
                <a:srgbClr val="B20E10"/>
              </a:buClr>
              <a:buFont typeface="Wingdings 3" pitchFamily="18" charset="2"/>
              <a:buChar char=""/>
              <a:defRPr/>
            </a:pPr>
            <a:r>
              <a:rPr lang="fr-FR" sz="1050" dirty="0">
                <a:solidFill>
                  <a:schemeClr val="tx2"/>
                </a:solidFill>
                <a:latin typeface="Segoe UI Light" panose="020B0502040204020203" pitchFamily="34" charset="0"/>
              </a:rPr>
              <a:t>Cette dimension porte ce qui touche à l</a:t>
            </a:r>
            <a:r>
              <a:rPr lang="fr-FR" sz="1050" b="1" dirty="0">
                <a:solidFill>
                  <a:schemeClr val="tx2"/>
                </a:solidFill>
                <a:latin typeface="Segoe UI Light" panose="020B0502040204020203" pitchFamily="34" charset="0"/>
              </a:rPr>
              <a:t>’incitation</a:t>
            </a:r>
            <a:r>
              <a:rPr lang="fr-FR" sz="1050" dirty="0">
                <a:solidFill>
                  <a:schemeClr val="tx2"/>
                </a:solidFill>
                <a:latin typeface="Segoe UI Light" panose="020B0502040204020203" pitchFamily="34" charset="0"/>
              </a:rPr>
              <a:t>, à la </a:t>
            </a:r>
            <a:r>
              <a:rPr lang="fr-FR" sz="1050" b="1" dirty="0">
                <a:solidFill>
                  <a:schemeClr val="tx2"/>
                </a:solidFill>
                <a:latin typeface="Segoe UI Light" panose="020B0502040204020203" pitchFamily="34" charset="0"/>
              </a:rPr>
              <a:t>coordination</a:t>
            </a:r>
            <a:r>
              <a:rPr lang="fr-FR" sz="1050" dirty="0">
                <a:solidFill>
                  <a:schemeClr val="tx2"/>
                </a:solidFill>
                <a:latin typeface="Segoe UI Light" panose="020B0502040204020203" pitchFamily="34" charset="0"/>
              </a:rPr>
              <a:t> et au </a:t>
            </a:r>
            <a:r>
              <a:rPr lang="fr-FR" sz="1050" b="1" dirty="0">
                <a:solidFill>
                  <a:schemeClr val="tx2"/>
                </a:solidFill>
                <a:latin typeface="Segoe UI Light" panose="020B0502040204020203" pitchFamily="34" charset="0"/>
              </a:rPr>
              <a:t>montage de projets</a:t>
            </a:r>
            <a:r>
              <a:rPr lang="fr-FR" sz="1050" dirty="0">
                <a:solidFill>
                  <a:schemeClr val="tx2"/>
                </a:solidFill>
                <a:latin typeface="Segoe UI Light" panose="020B0502040204020203" pitchFamily="34" charset="0"/>
              </a:rPr>
              <a:t>. Elle positionne les têtes de réseau comme </a:t>
            </a:r>
            <a:r>
              <a:rPr lang="fr-FR" sz="1050" b="1" dirty="0">
                <a:solidFill>
                  <a:schemeClr val="tx2"/>
                </a:solidFill>
                <a:latin typeface="Segoe UI Light" panose="020B0502040204020203" pitchFamily="34" charset="0"/>
              </a:rPr>
              <a:t>plateforme d’actions</a:t>
            </a:r>
            <a:r>
              <a:rPr lang="fr-FR" sz="1050" dirty="0">
                <a:solidFill>
                  <a:schemeClr val="tx2"/>
                </a:solidFill>
                <a:latin typeface="Segoe UI Light" panose="020B0502040204020203" pitchFamily="34" charset="0"/>
              </a:rPr>
              <a:t> au sein desquelles se développent des coopérations autour des projets communs</a:t>
            </a:r>
          </a:p>
        </p:txBody>
      </p:sp>
      <p:sp>
        <p:nvSpPr>
          <p:cNvPr id="62" name="Rectangle 11"/>
          <p:cNvSpPr>
            <a:spLocks noChangeArrowheads="1"/>
          </p:cNvSpPr>
          <p:nvPr/>
        </p:nvSpPr>
        <p:spPr bwMode="auto">
          <a:xfrm>
            <a:off x="6963960" y="2932557"/>
            <a:ext cx="2942040" cy="92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lvl="1" indent="-285750" fontAlgn="base">
              <a:lnSpc>
                <a:spcPts val="1300"/>
              </a:lnSpc>
              <a:spcBef>
                <a:spcPct val="0"/>
              </a:spcBef>
              <a:buClr>
                <a:srgbClr val="B20E10"/>
              </a:buClr>
              <a:buFont typeface="Wingdings 3" pitchFamily="18" charset="2"/>
              <a:buChar char=""/>
              <a:defRPr/>
            </a:pPr>
            <a:r>
              <a:rPr lang="fr-FR" sz="1050" dirty="0">
                <a:solidFill>
                  <a:schemeClr val="tx2"/>
                </a:solidFill>
                <a:latin typeface="Segoe UI Light" panose="020B0502040204020203" pitchFamily="34" charset="0"/>
              </a:rPr>
              <a:t>L’ingénierie comprend les </a:t>
            </a:r>
            <a:r>
              <a:rPr lang="fr-FR" sz="1050" b="1" dirty="0">
                <a:solidFill>
                  <a:schemeClr val="tx2"/>
                </a:solidFill>
                <a:latin typeface="Segoe UI Light" panose="020B0502040204020203" pitchFamily="34" charset="0"/>
              </a:rPr>
              <a:t>activités d’appui opérationnel </a:t>
            </a:r>
            <a:r>
              <a:rPr lang="fr-FR" sz="1050" dirty="0">
                <a:solidFill>
                  <a:schemeClr val="tx2"/>
                </a:solidFill>
                <a:latin typeface="Segoe UI Light" panose="020B0502040204020203" pitchFamily="34" charset="0"/>
              </a:rPr>
              <a:t>des têtes de réseau auprès de leurs membres, par la mise à disposition collective de programmes de formation, de documentation, de supports techniques, …</a:t>
            </a:r>
          </a:p>
        </p:txBody>
      </p:sp>
      <p:sp>
        <p:nvSpPr>
          <p:cNvPr id="63" name="Rectangle 2"/>
          <p:cNvSpPr>
            <a:spLocks noChangeArrowheads="1"/>
          </p:cNvSpPr>
          <p:nvPr/>
        </p:nvSpPr>
        <p:spPr bwMode="auto">
          <a:xfrm>
            <a:off x="446909" y="5236952"/>
            <a:ext cx="3534366" cy="92589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285750" lvl="1" indent="-285750" fontAlgn="base">
              <a:lnSpc>
                <a:spcPts val="1300"/>
              </a:lnSpc>
              <a:spcBef>
                <a:spcPct val="0"/>
              </a:spcBef>
              <a:buClr>
                <a:srgbClr val="B20E10"/>
              </a:buClr>
              <a:buFont typeface="Wingdings 3" pitchFamily="18" charset="2"/>
              <a:buChar char=""/>
              <a:defRPr/>
            </a:pPr>
            <a:r>
              <a:rPr lang="fr-FR" sz="1050" dirty="0">
                <a:solidFill>
                  <a:schemeClr val="tx2"/>
                </a:solidFill>
                <a:latin typeface="Segoe UI Light" panose="020B0502040204020203" pitchFamily="34" charset="0"/>
              </a:rPr>
              <a:t>Cette fonction d’accompagnement caractérise la </a:t>
            </a:r>
            <a:r>
              <a:rPr lang="fr-FR" sz="1050" b="1" dirty="0">
                <a:solidFill>
                  <a:schemeClr val="tx2"/>
                </a:solidFill>
                <a:latin typeface="Segoe UI Light" panose="020B0502040204020203" pitchFamily="34" charset="0"/>
              </a:rPr>
              <a:t>disponibilité</a:t>
            </a:r>
            <a:r>
              <a:rPr lang="fr-FR" sz="1050" dirty="0">
                <a:solidFill>
                  <a:schemeClr val="tx2"/>
                </a:solidFill>
                <a:latin typeface="Segoe UI Light" panose="020B0502040204020203" pitchFamily="34" charset="0"/>
              </a:rPr>
              <a:t> de la tête de réseau pour </a:t>
            </a:r>
            <a:r>
              <a:rPr lang="fr-FR" sz="1050" b="1" dirty="0">
                <a:solidFill>
                  <a:schemeClr val="tx2"/>
                </a:solidFill>
                <a:latin typeface="Segoe UI Light" panose="020B0502040204020203" pitchFamily="34" charset="0"/>
              </a:rPr>
              <a:t>aider ou suppléer individuellement </a:t>
            </a:r>
            <a:r>
              <a:rPr lang="fr-FR" sz="1050" dirty="0">
                <a:solidFill>
                  <a:schemeClr val="tx2"/>
                </a:solidFill>
                <a:latin typeface="Segoe UI Light" panose="020B0502040204020203" pitchFamily="34" charset="0"/>
              </a:rPr>
              <a:t>des acteurs sur le terrain qui font face à des problématiques fortes ou des besoins ponctuels.</a:t>
            </a:r>
          </a:p>
        </p:txBody>
      </p:sp>
      <p:sp>
        <p:nvSpPr>
          <p:cNvPr id="65" name="Rectangle 11"/>
          <p:cNvSpPr>
            <a:spLocks noChangeArrowheads="1"/>
          </p:cNvSpPr>
          <p:nvPr/>
        </p:nvSpPr>
        <p:spPr bwMode="auto">
          <a:xfrm>
            <a:off x="0" y="3015913"/>
            <a:ext cx="2626659" cy="75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lvl="1" indent="-285750" fontAlgn="base">
              <a:lnSpc>
                <a:spcPts val="1300"/>
              </a:lnSpc>
              <a:spcBef>
                <a:spcPct val="0"/>
              </a:spcBef>
              <a:buClr>
                <a:srgbClr val="B20E10"/>
              </a:buClr>
              <a:buFont typeface="Wingdings 3" pitchFamily="18" charset="2"/>
              <a:buChar char=""/>
              <a:defRPr/>
            </a:pPr>
            <a:r>
              <a:rPr lang="fr-FR" sz="1050" dirty="0">
                <a:solidFill>
                  <a:schemeClr val="tx2"/>
                </a:solidFill>
                <a:latin typeface="Segoe UI Light" panose="020B0502040204020203" pitchFamily="34" charset="0"/>
              </a:rPr>
              <a:t>Cette dimension traduit le rôle « </a:t>
            </a:r>
            <a:r>
              <a:rPr lang="fr-FR" sz="1050" b="1" dirty="0">
                <a:solidFill>
                  <a:schemeClr val="tx2"/>
                </a:solidFill>
                <a:latin typeface="Segoe UI Light" panose="020B0502040204020203" pitchFamily="34" charset="0"/>
              </a:rPr>
              <a:t>d’opérateur</a:t>
            </a:r>
            <a:r>
              <a:rPr lang="fr-FR" sz="1050" dirty="0">
                <a:solidFill>
                  <a:schemeClr val="tx2"/>
                </a:solidFill>
                <a:latin typeface="Segoe UI Light" panose="020B0502040204020203" pitchFamily="34" charset="0"/>
              </a:rPr>
              <a:t> » des têtes de réseau qui ont parfois à leur charge la gestion et l’exploitation de structures</a:t>
            </a:r>
          </a:p>
        </p:txBody>
      </p:sp>
    </p:spTree>
    <p:extLst>
      <p:ext uri="{BB962C8B-B14F-4D97-AF65-F5344CB8AC3E}">
        <p14:creationId xmlns:p14="http://schemas.microsoft.com/office/powerpoint/2010/main" val="4265937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39"/>
          </p:nvPr>
        </p:nvSpPr>
        <p:spPr/>
        <p:txBody>
          <a:bodyPr/>
          <a:lstStyle/>
          <a:p>
            <a:r>
              <a:rPr lang="fr-FR" dirty="0">
                <a:latin typeface="Segoe UI Light" panose="020B0502040204020203" pitchFamily="34" charset="0"/>
              </a:rPr>
              <a:t>Le plaidoyer</a:t>
            </a:r>
          </a:p>
        </p:txBody>
      </p:sp>
      <p:sp>
        <p:nvSpPr>
          <p:cNvPr id="4" name="Espace réservé du pied de page 3"/>
          <p:cNvSpPr>
            <a:spLocks noGrp="1"/>
          </p:cNvSpPr>
          <p:nvPr>
            <p:ph type="ftr" sz="quarter" idx="3"/>
          </p:nvPr>
        </p:nvSpPr>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5" name="Espace réservé du numéro de diapositive 4"/>
          <p:cNvSpPr>
            <a:spLocks noGrp="1"/>
          </p:cNvSpPr>
          <p:nvPr>
            <p:ph type="sldNum" sz="quarter" idx="4"/>
          </p:nvPr>
        </p:nvSpPr>
        <p:spPr/>
        <p:txBody>
          <a:bodyPr/>
          <a:lstStyle/>
          <a:p>
            <a:fld id="{12E3212C-99B6-42C2-BE5E-9738E2CE06AD}" type="slidenum">
              <a:rPr lang="fr-FR" smtClean="0">
                <a:latin typeface="Segoe UI Light" panose="020B0502040204020203" pitchFamily="34" charset="0"/>
              </a:rPr>
              <a:pPr/>
              <a:t>10</a:t>
            </a:fld>
            <a:endParaRPr lang="fr-FR" dirty="0">
              <a:latin typeface="Segoe UI Light" panose="020B0502040204020203" pitchFamily="34" charset="0"/>
            </a:endParaRPr>
          </a:p>
        </p:txBody>
      </p:sp>
      <p:sp>
        <p:nvSpPr>
          <p:cNvPr id="8" name="Rectangle à coins arrondis 7"/>
          <p:cNvSpPr/>
          <p:nvPr/>
        </p:nvSpPr>
        <p:spPr>
          <a:xfrm>
            <a:off x="452223" y="1591743"/>
            <a:ext cx="9035933" cy="180000"/>
          </a:xfrm>
          <a:prstGeom prst="roundRect">
            <a:avLst>
              <a:gd name="adj" fmla="val 8188"/>
            </a:avLst>
          </a:prstGeom>
          <a:solidFill>
            <a:srgbClr val="5A7DFF"/>
          </a:solidFill>
          <a:ln>
            <a:noFill/>
          </a:ln>
          <a:effectLst/>
        </p:spPr>
        <p:txBody>
          <a:bodyPr lIns="36000" anchor="ctr"/>
          <a:lstStyle/>
          <a:p>
            <a:pPr marL="0" lvl="1" eaLnBrk="0" hangingPunct="0">
              <a:spcBef>
                <a:spcPts val="0"/>
              </a:spcBef>
              <a:buClr>
                <a:srgbClr val="004494"/>
              </a:buClr>
              <a:defRPr/>
            </a:pPr>
            <a:r>
              <a:rPr lang="fr-FR" altLang="fr-FR" sz="1000" b="1" kern="0" cap="small" dirty="0">
                <a:solidFill>
                  <a:schemeClr val="bg1"/>
                </a:solidFill>
                <a:latin typeface="Segoe UI Light" panose="020B0502040204020203" pitchFamily="34" charset="0"/>
              </a:rPr>
              <a:t>Eléments de contenu</a:t>
            </a:r>
          </a:p>
        </p:txBody>
      </p:sp>
      <p:sp>
        <p:nvSpPr>
          <p:cNvPr id="9" name="ZoneTexte 8"/>
          <p:cNvSpPr txBox="1"/>
          <p:nvPr/>
        </p:nvSpPr>
        <p:spPr>
          <a:xfrm>
            <a:off x="452224" y="1885887"/>
            <a:ext cx="9035933" cy="1169551"/>
          </a:xfrm>
          <a:prstGeom prst="rect">
            <a:avLst/>
          </a:prstGeom>
          <a:noFill/>
        </p:spPr>
        <p:txBody>
          <a:bodyPr wrap="square" rtlCol="0">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b="1" dirty="0">
                <a:solidFill>
                  <a:srgbClr val="707173">
                    <a:lumMod val="75000"/>
                  </a:srgbClr>
                </a:solidFill>
                <a:latin typeface="Segoe UI Light" panose="020B0502040204020203" pitchFamily="34" charset="0"/>
              </a:rPr>
              <a:t>Elaboration et promotion du « discours » </a:t>
            </a:r>
            <a:r>
              <a:rPr lang="fr-FR" sz="1000" dirty="0">
                <a:solidFill>
                  <a:srgbClr val="707173">
                    <a:lumMod val="75000"/>
                  </a:srgbClr>
                </a:solidFill>
                <a:latin typeface="Segoe UI Light" panose="020B0502040204020203" pitchFamily="34" charset="0"/>
              </a:rPr>
              <a:t>auprès des pouvoirs publics (ministères, parlementaires, collectivités territoriales, …), des acteurs institutionnels et du grand public. Cela correspond à une dimension d’action politique qui peut se décliner de nombreuses manières (rencontres avec des personnalités politiques, des membres de cabinets ministériels, des experts, des chercheurs, …)</a:t>
            </a:r>
          </a:p>
          <a:p>
            <a:pPr marL="180975" lvl="1" indent="-177800" eaLnBrk="0" hangingPunct="0">
              <a:spcBef>
                <a:spcPts val="600"/>
              </a:spcBef>
              <a:buClr>
                <a:srgbClr val="FF6600"/>
              </a:buClr>
              <a:buSzPct val="75000"/>
              <a:buFont typeface="Arial" panose="020B0604020202020204" pitchFamily="34" charset="0"/>
              <a:buChar char="»"/>
            </a:pPr>
            <a:r>
              <a:rPr lang="fr-FR" sz="1000" b="1" dirty="0">
                <a:solidFill>
                  <a:srgbClr val="707173">
                    <a:lumMod val="75000"/>
                  </a:srgbClr>
                </a:solidFill>
                <a:latin typeface="Segoe UI Light" panose="020B0502040204020203" pitchFamily="34" charset="0"/>
              </a:rPr>
              <a:t>Représentation</a:t>
            </a:r>
            <a:r>
              <a:rPr lang="fr-FR" sz="1000" dirty="0">
                <a:solidFill>
                  <a:srgbClr val="707173">
                    <a:lumMod val="75000"/>
                  </a:srgbClr>
                </a:solidFill>
                <a:latin typeface="Segoe UI Light" panose="020B0502040204020203" pitchFamily="34" charset="0"/>
              </a:rPr>
              <a:t> des adhérents et participation aux instances dédiées (commissions nationales, comités, …). Le plaidoyer ne se limite pas à la construction du « discours » mais va jusqu’à la prise en charge des responsabilités associées aux thématiques couvertes</a:t>
            </a:r>
          </a:p>
          <a:p>
            <a:pPr marL="450850" lvl="1" eaLnBrk="0" hangingPunct="0">
              <a:spcBef>
                <a:spcPts val="600"/>
              </a:spcBef>
              <a:buClr>
                <a:srgbClr val="FF6600"/>
              </a:buClr>
              <a:buSzPct val="75000"/>
            </a:pPr>
            <a:r>
              <a:rPr lang="fr-FR" sz="1000" dirty="0">
                <a:solidFill>
                  <a:srgbClr val="707173">
                    <a:lumMod val="75000"/>
                  </a:srgbClr>
                </a:solidFill>
                <a:latin typeface="Segoe UI Light" panose="020B0502040204020203" pitchFamily="34" charset="0"/>
              </a:rPr>
              <a:t>Dans cette action de plaidoyer, les têtes de réseau exercent une fonction d</a:t>
            </a:r>
            <a:r>
              <a:rPr lang="fr-FR" sz="1000" b="1" dirty="0">
                <a:solidFill>
                  <a:srgbClr val="707173">
                    <a:lumMod val="75000"/>
                  </a:srgbClr>
                </a:solidFill>
                <a:latin typeface="Segoe UI Light" panose="020B0502040204020203" pitchFamily="34" charset="0"/>
              </a:rPr>
              <a:t>’alerte</a:t>
            </a:r>
            <a:r>
              <a:rPr lang="fr-FR" sz="1000" dirty="0">
                <a:solidFill>
                  <a:srgbClr val="707173">
                    <a:lumMod val="75000"/>
                  </a:srgbClr>
                </a:solidFill>
                <a:latin typeface="Segoe UI Light" panose="020B0502040204020203" pitchFamily="34" charset="0"/>
              </a:rPr>
              <a:t>, d</a:t>
            </a:r>
            <a:r>
              <a:rPr lang="fr-FR" sz="1000" b="1" dirty="0">
                <a:solidFill>
                  <a:srgbClr val="707173">
                    <a:lumMod val="75000"/>
                  </a:srgbClr>
                </a:solidFill>
                <a:latin typeface="Segoe UI Light" panose="020B0502040204020203" pitchFamily="34" charset="0"/>
              </a:rPr>
              <a:t>’expert</a:t>
            </a:r>
            <a:r>
              <a:rPr lang="fr-FR" sz="1000" dirty="0">
                <a:solidFill>
                  <a:srgbClr val="707173">
                    <a:lumMod val="75000"/>
                  </a:srgbClr>
                </a:solidFill>
                <a:latin typeface="Segoe UI Light" panose="020B0502040204020203" pitchFamily="34" charset="0"/>
              </a:rPr>
              <a:t>, de </a:t>
            </a:r>
            <a:r>
              <a:rPr lang="fr-FR" sz="1000" b="1" dirty="0">
                <a:solidFill>
                  <a:srgbClr val="707173">
                    <a:lumMod val="75000"/>
                  </a:srgbClr>
                </a:solidFill>
                <a:latin typeface="Segoe UI Light" panose="020B0502040204020203" pitchFamily="34" charset="0"/>
              </a:rPr>
              <a:t>collecte</a:t>
            </a:r>
            <a:r>
              <a:rPr lang="fr-FR" sz="1000" dirty="0">
                <a:solidFill>
                  <a:srgbClr val="707173">
                    <a:lumMod val="75000"/>
                  </a:srgbClr>
                </a:solidFill>
                <a:latin typeface="Segoe UI Light" panose="020B0502040204020203" pitchFamily="34" charset="0"/>
              </a:rPr>
              <a:t> et </a:t>
            </a:r>
            <a:r>
              <a:rPr lang="fr-FR" sz="1000" b="1" dirty="0">
                <a:solidFill>
                  <a:srgbClr val="707173">
                    <a:lumMod val="75000"/>
                  </a:srgbClr>
                </a:solidFill>
                <a:latin typeface="Segoe UI Light" panose="020B0502040204020203" pitchFamily="34" charset="0"/>
              </a:rPr>
              <a:t>d’analyse de données</a:t>
            </a:r>
          </a:p>
        </p:txBody>
      </p:sp>
      <p:sp>
        <p:nvSpPr>
          <p:cNvPr id="10" name="Rectangle à coins arrondis 9"/>
          <p:cNvSpPr/>
          <p:nvPr/>
        </p:nvSpPr>
        <p:spPr>
          <a:xfrm>
            <a:off x="452223" y="3392253"/>
            <a:ext cx="3642257" cy="180000"/>
          </a:xfrm>
          <a:prstGeom prst="roundRect">
            <a:avLst>
              <a:gd name="adj" fmla="val 8188"/>
            </a:avLst>
          </a:prstGeom>
          <a:solidFill>
            <a:srgbClr val="5A7DFF"/>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Couverture et niveau d’implication des têtes de réseau</a:t>
            </a:r>
          </a:p>
        </p:txBody>
      </p:sp>
      <p:sp>
        <p:nvSpPr>
          <p:cNvPr id="11" name="ZoneTexte 10"/>
          <p:cNvSpPr txBox="1"/>
          <p:nvPr/>
        </p:nvSpPr>
        <p:spPr>
          <a:xfrm>
            <a:off x="452224" y="3670435"/>
            <a:ext cx="3642256" cy="2015936"/>
          </a:xfrm>
          <a:prstGeom prst="rect">
            <a:avLst/>
          </a:prstGeom>
          <a:noFill/>
        </p:spPr>
        <p:txBody>
          <a:bodyPr wrap="square" rtlCol="0">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Cette fonction de plaidoyer est assurée par toutes les têtes de réseau, sans exception. Celles-ci sont naturellement légitimes sur cette fonction dans la mesure où</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chemeClr val="tx2"/>
                </a:solidFill>
                <a:latin typeface="Segoe UI Light" panose="020B0502040204020203" pitchFamily="34" charset="0"/>
              </a:rPr>
              <a:t>La construction du plaidoyer prend du temps et mobilise des ressources (toutes les associations ne peuvent pas l’assumer)</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chemeClr val="tx2"/>
                </a:solidFill>
                <a:latin typeface="Segoe UI Light" panose="020B0502040204020203" pitchFamily="34" charset="0"/>
              </a:rPr>
              <a:t>Sur certaines questions, il faut pouvoir peser en nombre</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chemeClr val="tx2"/>
                </a:solidFill>
                <a:latin typeface="Segoe UI Light" panose="020B0502040204020203" pitchFamily="34" charset="0"/>
              </a:rPr>
              <a:t>Lorsque les sujets sont difficiles ou les prises de position incisives, les associations peuvent avoir intérêt à se regrouper derrière une tête </a:t>
            </a:r>
            <a:r>
              <a:rPr lang="fr-FR" sz="1000">
                <a:solidFill>
                  <a:schemeClr val="tx2"/>
                </a:solidFill>
                <a:latin typeface="Segoe UI Light" panose="020B0502040204020203" pitchFamily="34" charset="0"/>
              </a:rPr>
              <a:t>de réseau</a:t>
            </a:r>
            <a:endParaRPr lang="fr-FR" sz="1000" dirty="0">
              <a:solidFill>
                <a:schemeClr val="tx2"/>
              </a:solidFill>
              <a:latin typeface="Segoe UI Light" panose="020B0502040204020203" pitchFamily="34" charset="0"/>
            </a:endParaRPr>
          </a:p>
        </p:txBody>
      </p:sp>
      <p:sp>
        <p:nvSpPr>
          <p:cNvPr id="12" name="Rectangle à coins arrondis 11"/>
          <p:cNvSpPr/>
          <p:nvPr/>
        </p:nvSpPr>
        <p:spPr>
          <a:xfrm>
            <a:off x="4328160" y="3392253"/>
            <a:ext cx="5159997" cy="180000"/>
          </a:xfrm>
          <a:prstGeom prst="roundRect">
            <a:avLst>
              <a:gd name="adj" fmla="val 8188"/>
            </a:avLst>
          </a:prstGeom>
          <a:solidFill>
            <a:srgbClr val="5A7DFF"/>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Facteurs clés de succès</a:t>
            </a:r>
          </a:p>
        </p:txBody>
      </p:sp>
      <p:sp>
        <p:nvSpPr>
          <p:cNvPr id="13" name="ZoneTexte 12"/>
          <p:cNvSpPr txBox="1"/>
          <p:nvPr/>
        </p:nvSpPr>
        <p:spPr>
          <a:xfrm>
            <a:off x="4328160" y="3677931"/>
            <a:ext cx="5159998" cy="1477328"/>
          </a:xfrm>
          <a:prstGeom prst="rect">
            <a:avLst/>
          </a:prstGeom>
          <a:noFill/>
        </p:spPr>
        <p:txBody>
          <a:bodyPr wrap="square" rtlCol="0">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La construction d’un discours commun peut parfois être difficile en raison de positions différentes des associations membres : la valeur ajoutée des têtes de réseau s’apprécie aussi au regard de leur capacité à s’appuyer sur un maximum de membres dans une démarche </a:t>
            </a:r>
            <a:r>
              <a:rPr lang="fr-FR" sz="1000" b="1" dirty="0">
                <a:solidFill>
                  <a:srgbClr val="707173">
                    <a:lumMod val="75000"/>
                  </a:srgbClr>
                </a:solidFill>
                <a:latin typeface="Segoe UI Light" panose="020B0502040204020203" pitchFamily="34" charset="0"/>
              </a:rPr>
              <a:t>démocratique</a:t>
            </a:r>
            <a:r>
              <a:rPr lang="fr-FR" sz="1000" dirty="0">
                <a:solidFill>
                  <a:srgbClr val="707173">
                    <a:lumMod val="75000"/>
                  </a:srgbClr>
                </a:solidFill>
                <a:latin typeface="Segoe UI Light" panose="020B0502040204020203" pitchFamily="34" charset="0"/>
              </a:rPr>
              <a:t> pour assurer la « valeur » du discours porté (même s’il met en évidence des divergences)</a:t>
            </a:r>
          </a:p>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L’exercice réussi de cette fonction a plusieurs prérequis : un ancrage fort, une expertise reconnue, une proximité avec les pouvoirs publics</a:t>
            </a:r>
          </a:p>
          <a:p>
            <a:pPr marL="180975" lvl="1" indent="-177800" eaLnBrk="0" hangingPunct="0">
              <a:spcBef>
                <a:spcPts val="600"/>
              </a:spcBef>
              <a:buClr>
                <a:srgbClr val="FF6600"/>
              </a:buClr>
              <a:buSzPct val="75000"/>
              <a:buFont typeface="Arial" panose="020B0604020202020204" pitchFamily="34" charset="0"/>
              <a:buChar char="»"/>
            </a:pPr>
            <a:endParaRPr lang="fr-FR" sz="1000" dirty="0">
              <a:solidFill>
                <a:srgbClr val="707173">
                  <a:lumMod val="75000"/>
                </a:srgbClr>
              </a:solidFill>
              <a:latin typeface="Segoe UI Light" panose="020B0502040204020203" pitchFamily="34" charset="0"/>
            </a:endParaRPr>
          </a:p>
        </p:txBody>
      </p:sp>
      <p:sp>
        <p:nvSpPr>
          <p:cNvPr id="16" name="Flèche droite 15"/>
          <p:cNvSpPr/>
          <p:nvPr/>
        </p:nvSpPr>
        <p:spPr>
          <a:xfrm>
            <a:off x="799853" y="2865106"/>
            <a:ext cx="152400" cy="14221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texte 1"/>
          <p:cNvSpPr>
            <a:spLocks noGrp="1"/>
          </p:cNvSpPr>
          <p:nvPr>
            <p:ph type="body" sz="quarter" idx="4294967295"/>
          </p:nvPr>
        </p:nvSpPr>
        <p:spPr>
          <a:xfrm>
            <a:off x="452224" y="884265"/>
            <a:ext cx="9035932" cy="542926"/>
          </a:xfrm>
          <a:prstGeom prst="rect">
            <a:avLst/>
          </a:prstGeom>
        </p:spPr>
        <p:txBody>
          <a:bodyPr anchor="ctr">
            <a:normAutofit/>
          </a:bodyPr>
          <a:lstStyle/>
          <a:p>
            <a:pPr marL="171450" indent="-171450">
              <a:buClr>
                <a:schemeClr val="accent1"/>
              </a:buClr>
              <a:buFont typeface="Wingdings" panose="05000000000000000000" pitchFamily="2" charset="2"/>
              <a:buChar char="§"/>
            </a:pPr>
            <a:r>
              <a:rPr lang="fr-FR" sz="1100" i="1" dirty="0">
                <a:solidFill>
                  <a:schemeClr val="tx2"/>
                </a:solidFill>
                <a:latin typeface="Segoe UI Light" panose="020B0502040204020203" pitchFamily="34" charset="0"/>
              </a:rPr>
              <a:t>La fonction de plaidoyer est la dimension la plus spontanément évoquée. Elle constitue un élément fondamental de la valeur ajoutée des têtes de réseau</a:t>
            </a:r>
          </a:p>
        </p:txBody>
      </p:sp>
      <p:sp>
        <p:nvSpPr>
          <p:cNvPr id="18" name="Rectangle à coins arrondis 17"/>
          <p:cNvSpPr/>
          <p:nvPr/>
        </p:nvSpPr>
        <p:spPr>
          <a:xfrm>
            <a:off x="4332288" y="5099133"/>
            <a:ext cx="5155868" cy="180000"/>
          </a:xfrm>
          <a:prstGeom prst="roundRect">
            <a:avLst>
              <a:gd name="adj" fmla="val 8188"/>
            </a:avLst>
          </a:prstGeom>
          <a:solidFill>
            <a:srgbClr val="5A7DFF"/>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Positionnement des têtes de réseau de 1</a:t>
            </a:r>
            <a:r>
              <a:rPr lang="fr-FR" altLang="fr-FR" sz="1000" b="1" kern="0" cap="small" baseline="30000" dirty="0">
                <a:solidFill>
                  <a:schemeClr val="bg1"/>
                </a:solidFill>
                <a:latin typeface="Segoe UI Light" panose="020B0502040204020203" pitchFamily="34" charset="0"/>
              </a:rPr>
              <a:t>er</a:t>
            </a:r>
            <a:r>
              <a:rPr lang="fr-FR" altLang="fr-FR" sz="1000" b="1" kern="0" cap="small" dirty="0">
                <a:solidFill>
                  <a:schemeClr val="bg1"/>
                </a:solidFill>
                <a:latin typeface="Segoe UI Light" panose="020B0502040204020203" pitchFamily="34" charset="0"/>
              </a:rPr>
              <a:t> et 2</a:t>
            </a:r>
            <a:r>
              <a:rPr lang="fr-FR" altLang="fr-FR" sz="1000" b="1" kern="0" cap="small" baseline="30000" dirty="0">
                <a:solidFill>
                  <a:schemeClr val="bg1"/>
                </a:solidFill>
                <a:latin typeface="Segoe UI Light" panose="020B0502040204020203" pitchFamily="34" charset="0"/>
              </a:rPr>
              <a:t>nd</a:t>
            </a:r>
            <a:r>
              <a:rPr lang="fr-FR" altLang="fr-FR" sz="1000" b="1" kern="0" cap="small" dirty="0">
                <a:solidFill>
                  <a:schemeClr val="bg1"/>
                </a:solidFill>
                <a:latin typeface="Segoe UI Light" panose="020B0502040204020203" pitchFamily="34" charset="0"/>
              </a:rPr>
              <a:t> niveau</a:t>
            </a:r>
          </a:p>
        </p:txBody>
      </p:sp>
      <p:sp>
        <p:nvSpPr>
          <p:cNvPr id="3" name="Rectangle 2"/>
          <p:cNvSpPr/>
          <p:nvPr/>
        </p:nvSpPr>
        <p:spPr>
          <a:xfrm>
            <a:off x="4332288" y="5375873"/>
            <a:ext cx="5155870" cy="707886"/>
          </a:xfrm>
          <a:prstGeom prst="rect">
            <a:avLst/>
          </a:prstGeom>
        </p:spPr>
        <p:txBody>
          <a:bodyPr wrap="square">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Cette valeur ajoutée est </a:t>
            </a:r>
            <a:r>
              <a:rPr lang="fr-FR" sz="1000" b="1" dirty="0">
                <a:solidFill>
                  <a:srgbClr val="707173">
                    <a:lumMod val="75000"/>
                  </a:srgbClr>
                </a:solidFill>
                <a:latin typeface="Segoe UI Light" panose="020B0502040204020203" pitchFamily="34" charset="0"/>
              </a:rPr>
              <a:t>similaire</a:t>
            </a:r>
            <a:r>
              <a:rPr lang="fr-FR" sz="1000" dirty="0">
                <a:solidFill>
                  <a:srgbClr val="707173">
                    <a:lumMod val="75000"/>
                  </a:srgbClr>
                </a:solidFill>
                <a:latin typeface="Segoe UI Light" panose="020B0502040204020203" pitchFamily="34" charset="0"/>
              </a:rPr>
              <a:t> pour les deux types de têtes de réseau (1</a:t>
            </a:r>
            <a:r>
              <a:rPr lang="fr-FR" sz="1000" baseline="30000" dirty="0">
                <a:solidFill>
                  <a:srgbClr val="707173">
                    <a:lumMod val="75000"/>
                  </a:srgbClr>
                </a:solidFill>
                <a:latin typeface="Segoe UI Light" panose="020B0502040204020203" pitchFamily="34" charset="0"/>
              </a:rPr>
              <a:t>er</a:t>
            </a:r>
            <a:r>
              <a:rPr lang="fr-FR" sz="1000" dirty="0">
                <a:solidFill>
                  <a:srgbClr val="707173">
                    <a:lumMod val="75000"/>
                  </a:srgbClr>
                </a:solidFill>
                <a:latin typeface="Segoe UI Light" panose="020B0502040204020203" pitchFamily="34" charset="0"/>
              </a:rPr>
              <a:t> et 2</a:t>
            </a:r>
            <a:r>
              <a:rPr lang="fr-FR" sz="1000" baseline="30000" dirty="0">
                <a:solidFill>
                  <a:srgbClr val="707173">
                    <a:lumMod val="75000"/>
                  </a:srgbClr>
                </a:solidFill>
                <a:latin typeface="Segoe UI Light" panose="020B0502040204020203" pitchFamily="34" charset="0"/>
              </a:rPr>
              <a:t>nd</a:t>
            </a:r>
            <a:r>
              <a:rPr lang="fr-FR" sz="1000" dirty="0">
                <a:solidFill>
                  <a:srgbClr val="707173">
                    <a:lumMod val="75000"/>
                  </a:srgbClr>
                </a:solidFill>
                <a:latin typeface="Segoe UI Light" panose="020B0502040204020203" pitchFamily="34" charset="0"/>
              </a:rPr>
              <a:t> niveau). A noter toutefois que les têtes de réseau de 2ème niveau ont un apport complémentaire lié à la transversalité des secteurs qu’elles fédèrent. Cette transversalité et « le poids du nombre » constituent un facteur de valorisation</a:t>
            </a:r>
          </a:p>
        </p:txBody>
      </p:sp>
    </p:spTree>
    <p:extLst>
      <p:ext uri="{BB962C8B-B14F-4D97-AF65-F5344CB8AC3E}">
        <p14:creationId xmlns:p14="http://schemas.microsoft.com/office/powerpoint/2010/main" val="2665637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39"/>
          </p:nvPr>
        </p:nvSpPr>
        <p:spPr/>
        <p:txBody>
          <a:bodyPr/>
          <a:lstStyle/>
          <a:p>
            <a:r>
              <a:rPr lang="fr-FR" dirty="0">
                <a:latin typeface="Segoe UI Light" panose="020B0502040204020203" pitchFamily="34" charset="0"/>
              </a:rPr>
              <a:t>La mise en réseau et l’animation</a:t>
            </a:r>
          </a:p>
        </p:txBody>
      </p:sp>
      <p:sp>
        <p:nvSpPr>
          <p:cNvPr id="4" name="Espace réservé du pied de page 3"/>
          <p:cNvSpPr>
            <a:spLocks noGrp="1"/>
          </p:cNvSpPr>
          <p:nvPr>
            <p:ph type="ftr" sz="quarter" idx="3"/>
          </p:nvPr>
        </p:nvSpPr>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5" name="Espace réservé du numéro de diapositive 4"/>
          <p:cNvSpPr>
            <a:spLocks noGrp="1"/>
          </p:cNvSpPr>
          <p:nvPr>
            <p:ph type="sldNum" sz="quarter" idx="4"/>
          </p:nvPr>
        </p:nvSpPr>
        <p:spPr/>
        <p:txBody>
          <a:bodyPr/>
          <a:lstStyle/>
          <a:p>
            <a:fld id="{12E3212C-99B6-42C2-BE5E-9738E2CE06AD}" type="slidenum">
              <a:rPr lang="fr-FR" smtClean="0">
                <a:latin typeface="Segoe UI Light" panose="020B0502040204020203" pitchFamily="34" charset="0"/>
              </a:rPr>
              <a:pPr/>
              <a:t>11</a:t>
            </a:fld>
            <a:endParaRPr lang="fr-FR" dirty="0">
              <a:latin typeface="Segoe UI Light" panose="020B0502040204020203" pitchFamily="34" charset="0"/>
            </a:endParaRPr>
          </a:p>
        </p:txBody>
      </p:sp>
      <p:sp>
        <p:nvSpPr>
          <p:cNvPr id="14" name="Rectangle à coins arrondis 13"/>
          <p:cNvSpPr/>
          <p:nvPr/>
        </p:nvSpPr>
        <p:spPr>
          <a:xfrm>
            <a:off x="452223" y="1277356"/>
            <a:ext cx="9035933" cy="180000"/>
          </a:xfrm>
          <a:prstGeom prst="roundRect">
            <a:avLst>
              <a:gd name="adj" fmla="val 8188"/>
            </a:avLst>
          </a:prstGeom>
          <a:solidFill>
            <a:srgbClr val="663300"/>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Eléments de contenu</a:t>
            </a:r>
          </a:p>
        </p:txBody>
      </p:sp>
      <p:sp>
        <p:nvSpPr>
          <p:cNvPr id="16" name="ZoneTexte 15"/>
          <p:cNvSpPr txBox="1"/>
          <p:nvPr/>
        </p:nvSpPr>
        <p:spPr>
          <a:xfrm>
            <a:off x="452224" y="1482756"/>
            <a:ext cx="9035933" cy="1708160"/>
          </a:xfrm>
          <a:prstGeom prst="rect">
            <a:avLst/>
          </a:prstGeom>
          <a:noFill/>
        </p:spPr>
        <p:txBody>
          <a:bodyPr wrap="square" rtlCol="0">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La mise en réseau consiste à </a:t>
            </a:r>
            <a:r>
              <a:rPr lang="fr-FR" sz="1000" b="1" dirty="0">
                <a:solidFill>
                  <a:srgbClr val="707173">
                    <a:lumMod val="75000"/>
                  </a:srgbClr>
                </a:solidFill>
                <a:latin typeface="Segoe UI Light" panose="020B0502040204020203" pitchFamily="34" charset="0"/>
              </a:rPr>
              <a:t>animer</a:t>
            </a:r>
            <a:r>
              <a:rPr lang="fr-FR" sz="1000" dirty="0">
                <a:solidFill>
                  <a:srgbClr val="707173">
                    <a:lumMod val="75000"/>
                  </a:srgbClr>
                </a:solidFill>
                <a:latin typeface="Segoe UI Light" panose="020B0502040204020203" pitchFamily="34" charset="0"/>
              </a:rPr>
              <a:t> les associations membres, c’est-à-dire à </a:t>
            </a:r>
            <a:r>
              <a:rPr lang="fr-FR" sz="1000" b="1" dirty="0">
                <a:solidFill>
                  <a:srgbClr val="707173">
                    <a:lumMod val="75000"/>
                  </a:srgbClr>
                </a:solidFill>
                <a:latin typeface="Segoe UI Light" panose="020B0502040204020203" pitchFamily="34" charset="0"/>
              </a:rPr>
              <a:t>développer les points de contacts </a:t>
            </a:r>
            <a:r>
              <a:rPr lang="fr-FR" sz="1000" dirty="0">
                <a:solidFill>
                  <a:srgbClr val="707173">
                    <a:lumMod val="75000"/>
                  </a:srgbClr>
                </a:solidFill>
                <a:latin typeface="Segoe UI Light" panose="020B0502040204020203" pitchFamily="34" charset="0"/>
              </a:rPr>
              <a:t>pour servir trois objectifs : </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chemeClr val="tx2"/>
                </a:solidFill>
                <a:latin typeface="Segoe UI Light" panose="020B0502040204020203" pitchFamily="34" charset="0"/>
              </a:rPr>
              <a:t>Assurer le dynamisme du réseau</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chemeClr val="tx2"/>
                </a:solidFill>
                <a:latin typeface="Segoe UI Light" panose="020B0502040204020203" pitchFamily="34" charset="0"/>
              </a:rPr>
              <a:t>Favoriser les échanges et les rencontres (formelles et informelles)  </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chemeClr val="tx2"/>
                </a:solidFill>
                <a:latin typeface="Segoe UI Light" panose="020B0502040204020203" pitchFamily="34" charset="0"/>
              </a:rPr>
              <a:t>Partager des bonnes pratiques et des informations au sein du réseau</a:t>
            </a:r>
          </a:p>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Cette activité de mise en réseau passe principalement par l’organisation et l’animation de commissions ou de groupes de travail sur des sujets d’actualité ou de préoccupation majeure, la réalisation d’études thématiques, l’organisation d’évènements (congrès, campus, etc.). Elle s’appuie aussi sur des outils de communication (newsletter, magazines d’information, …)</a:t>
            </a:r>
          </a:p>
          <a:p>
            <a:pPr marL="452438" lvl="1" eaLnBrk="0" hangingPunct="0">
              <a:spcBef>
                <a:spcPts val="600"/>
              </a:spcBef>
              <a:buClr>
                <a:srgbClr val="FF6600"/>
              </a:buClr>
              <a:buSzPct val="75000"/>
            </a:pPr>
            <a:r>
              <a:rPr lang="fr-FR" sz="1000" dirty="0">
                <a:solidFill>
                  <a:srgbClr val="707173">
                    <a:lumMod val="75000"/>
                  </a:srgbClr>
                </a:solidFill>
                <a:latin typeface="Segoe UI Light" panose="020B0502040204020203" pitchFamily="34" charset="0"/>
              </a:rPr>
              <a:t>Dans cette fonction, les têtes de réseau exercent comme</a:t>
            </a:r>
            <a:r>
              <a:rPr lang="fr-FR" sz="1000" b="1" dirty="0">
                <a:solidFill>
                  <a:srgbClr val="707173">
                    <a:lumMod val="75000"/>
                  </a:srgbClr>
                </a:solidFill>
                <a:latin typeface="Segoe UI Light" panose="020B0502040204020203" pitchFamily="34" charset="0"/>
              </a:rPr>
              <a:t> plateforme d’acteurs</a:t>
            </a:r>
          </a:p>
        </p:txBody>
      </p:sp>
      <p:sp>
        <p:nvSpPr>
          <p:cNvPr id="17" name="Rectangle à coins arrondis 16"/>
          <p:cNvSpPr/>
          <p:nvPr/>
        </p:nvSpPr>
        <p:spPr>
          <a:xfrm>
            <a:off x="452223" y="3308668"/>
            <a:ext cx="3656227" cy="180000"/>
          </a:xfrm>
          <a:prstGeom prst="roundRect">
            <a:avLst>
              <a:gd name="adj" fmla="val 8188"/>
            </a:avLst>
          </a:prstGeom>
          <a:solidFill>
            <a:srgbClr val="663300"/>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Couverture et niveau d’implication des têtes de réseau</a:t>
            </a:r>
          </a:p>
        </p:txBody>
      </p:sp>
      <p:sp>
        <p:nvSpPr>
          <p:cNvPr id="19" name="ZoneTexte 18"/>
          <p:cNvSpPr txBox="1"/>
          <p:nvPr/>
        </p:nvSpPr>
        <p:spPr>
          <a:xfrm>
            <a:off x="452224" y="3582776"/>
            <a:ext cx="3656226" cy="2554545"/>
          </a:xfrm>
          <a:prstGeom prst="rect">
            <a:avLst/>
          </a:prstGeom>
          <a:noFill/>
        </p:spPr>
        <p:txBody>
          <a:bodyPr wrap="square" rtlCol="0">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La légitimité d’une tête de réseau est d’autant plus forte que celle-ci est en capacité de mobiliser les bonnes ressources (experts, </a:t>
            </a:r>
            <a:r>
              <a:rPr lang="fr-FR" sz="1000" dirty="0" err="1">
                <a:solidFill>
                  <a:srgbClr val="707173">
                    <a:lumMod val="75000"/>
                  </a:srgbClr>
                </a:solidFill>
                <a:latin typeface="Segoe UI Light" panose="020B0502040204020203" pitchFamily="34" charset="0"/>
              </a:rPr>
              <a:t>sachants</a:t>
            </a:r>
            <a:r>
              <a:rPr lang="fr-FR" sz="1000" dirty="0">
                <a:solidFill>
                  <a:srgbClr val="707173">
                    <a:lumMod val="75000"/>
                  </a:srgbClr>
                </a:solidFill>
                <a:latin typeface="Segoe UI Light" panose="020B0502040204020203" pitchFamily="34" charset="0"/>
              </a:rPr>
              <a:t>, etc.) au bon moment. Cette légitimité est aussi soutenue par la capacité des têtes de réseau à organiser des rencontres entre acteurs d’échelons territoriaux différents (national, régional, départemental, etc.). </a:t>
            </a:r>
          </a:p>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Cette valeur ajoutée est largement partagée et défendue par toutes les têtes de réseau ; elle n’est toutefois pas si facile à faire vivre au quotidien, pour au moins trois raisons : </a:t>
            </a:r>
          </a:p>
          <a:p>
            <a:pPr marL="638175" lvl="2" indent="-177800" eaLnBrk="0" hangingPunct="0">
              <a:spcBef>
                <a:spcPts val="300"/>
              </a:spcBef>
              <a:buClr>
                <a:srgbClr val="FF6600"/>
              </a:buClr>
              <a:buSzPct val="75000"/>
              <a:buFont typeface="Arial" panose="020B0604020202020204" pitchFamily="34" charset="0"/>
              <a:buChar char="»"/>
            </a:pPr>
            <a:r>
              <a:rPr lang="fr-FR" sz="1000" dirty="0">
                <a:solidFill>
                  <a:schemeClr val="tx2"/>
                </a:solidFill>
                <a:latin typeface="Segoe UI Light" panose="020B0502040204020203" pitchFamily="34" charset="0"/>
              </a:rPr>
              <a:t>Elle suppose une vraie légitimité de la tête de réseau, notamment dans sa gouvernance et sa représentativité</a:t>
            </a:r>
          </a:p>
          <a:p>
            <a:pPr marL="638175" lvl="2" indent="-177800" eaLnBrk="0" hangingPunct="0">
              <a:spcBef>
                <a:spcPts val="300"/>
              </a:spcBef>
              <a:buClr>
                <a:srgbClr val="FF6600"/>
              </a:buClr>
              <a:buSzPct val="75000"/>
              <a:buFont typeface="Arial" panose="020B0604020202020204" pitchFamily="34" charset="0"/>
              <a:buChar char="»"/>
            </a:pPr>
            <a:r>
              <a:rPr lang="fr-FR" sz="1000" dirty="0">
                <a:solidFill>
                  <a:schemeClr val="tx2"/>
                </a:solidFill>
                <a:latin typeface="Segoe UI Light" panose="020B0502040204020203" pitchFamily="34" charset="0"/>
              </a:rPr>
              <a:t>Elle requiert des moyens et de la logistique pour assurer l’organisation et le pilotage des rencontres comme des évènements </a:t>
            </a:r>
          </a:p>
        </p:txBody>
      </p:sp>
      <p:sp>
        <p:nvSpPr>
          <p:cNvPr id="20" name="Rectangle à coins arrondis 19"/>
          <p:cNvSpPr/>
          <p:nvPr/>
        </p:nvSpPr>
        <p:spPr>
          <a:xfrm>
            <a:off x="4332288" y="3308668"/>
            <a:ext cx="5155869" cy="180000"/>
          </a:xfrm>
          <a:prstGeom prst="roundRect">
            <a:avLst>
              <a:gd name="adj" fmla="val 8188"/>
            </a:avLst>
          </a:prstGeom>
          <a:solidFill>
            <a:srgbClr val="663300"/>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Facteurs clés de succès</a:t>
            </a:r>
          </a:p>
        </p:txBody>
      </p:sp>
      <p:sp>
        <p:nvSpPr>
          <p:cNvPr id="21" name="ZoneTexte 20"/>
          <p:cNvSpPr txBox="1"/>
          <p:nvPr/>
        </p:nvSpPr>
        <p:spPr>
          <a:xfrm>
            <a:off x="4332288" y="3581805"/>
            <a:ext cx="5155870" cy="1323439"/>
          </a:xfrm>
          <a:prstGeom prst="rect">
            <a:avLst/>
          </a:prstGeom>
          <a:noFill/>
        </p:spPr>
        <p:txBody>
          <a:bodyPr wrap="square" rtlCol="0">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Si elle est classique, cette fonction d’animation n’en reste pas moins difficile. Elle requiert en effet :</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Une capacité d’organisation</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La volonté et la capacité à faire circuler l’information</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La volonté et la capacité à favoriser le travail collaboratif</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La valorisation des savoir-faire</a:t>
            </a:r>
          </a:p>
        </p:txBody>
      </p:sp>
      <p:sp>
        <p:nvSpPr>
          <p:cNvPr id="22" name="Flèche droite 21"/>
          <p:cNvSpPr/>
          <p:nvPr/>
        </p:nvSpPr>
        <p:spPr>
          <a:xfrm>
            <a:off x="791386" y="2985590"/>
            <a:ext cx="152400" cy="14221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space réservé du texte 1"/>
          <p:cNvSpPr>
            <a:spLocks noGrp="1"/>
          </p:cNvSpPr>
          <p:nvPr>
            <p:ph type="body" sz="quarter" idx="4294967295"/>
          </p:nvPr>
        </p:nvSpPr>
        <p:spPr>
          <a:xfrm>
            <a:off x="452223" y="444495"/>
            <a:ext cx="9035935" cy="749800"/>
          </a:xfrm>
          <a:prstGeom prst="rect">
            <a:avLst/>
          </a:prstGeom>
        </p:spPr>
        <p:txBody>
          <a:bodyPr anchor="ctr">
            <a:noAutofit/>
          </a:bodyPr>
          <a:lstStyle/>
          <a:p>
            <a:pPr marL="171450" indent="-171450">
              <a:buClr>
                <a:schemeClr val="accent1"/>
              </a:buClr>
              <a:buFont typeface="Wingdings" panose="05000000000000000000" pitchFamily="2" charset="2"/>
              <a:buChar char="§"/>
            </a:pPr>
            <a:r>
              <a:rPr lang="fr-FR" sz="1100" i="1" dirty="0">
                <a:solidFill>
                  <a:schemeClr val="tx2"/>
                </a:solidFill>
                <a:latin typeface="Segoe UI Light" panose="020B0502040204020203" pitchFamily="34" charset="0"/>
              </a:rPr>
              <a:t>L’animation des membres est une fonction évoquée par toutes les entités. C’est une activité classique, identifiée par tous mais déclinée de manière différente selon les acteurs. Cette activité peut se traduire comme une coordination de compagnonnage permettant aux membres de se rencontrer </a:t>
            </a:r>
          </a:p>
        </p:txBody>
      </p:sp>
      <p:sp>
        <p:nvSpPr>
          <p:cNvPr id="3" name="Rectangle 2"/>
          <p:cNvSpPr/>
          <p:nvPr/>
        </p:nvSpPr>
        <p:spPr>
          <a:xfrm>
            <a:off x="4332288" y="5319819"/>
            <a:ext cx="4953000" cy="707886"/>
          </a:xfrm>
          <a:prstGeom prst="rect">
            <a:avLst/>
          </a:prstGeom>
        </p:spPr>
        <p:txBody>
          <a:bodyPr>
            <a:spAutoFit/>
          </a:bodyPr>
          <a:lstStyle/>
          <a:p>
            <a:pPr marL="180975" lvl="1" indent="-177800" eaLnBrk="0" hangingPunct="0">
              <a:spcBef>
                <a:spcPts val="3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Cette valeur ajoutée est </a:t>
            </a:r>
            <a:r>
              <a:rPr lang="fr-FR" sz="1000" b="1" dirty="0">
                <a:solidFill>
                  <a:srgbClr val="707173">
                    <a:lumMod val="75000"/>
                  </a:srgbClr>
                </a:solidFill>
                <a:latin typeface="Segoe UI Light" panose="020B0502040204020203" pitchFamily="34" charset="0"/>
              </a:rPr>
              <a:t>similaire</a:t>
            </a:r>
            <a:r>
              <a:rPr lang="fr-FR" sz="1000" dirty="0">
                <a:solidFill>
                  <a:srgbClr val="707173">
                    <a:lumMod val="75000"/>
                  </a:srgbClr>
                </a:solidFill>
                <a:latin typeface="Segoe UI Light" panose="020B0502040204020203" pitchFamily="34" charset="0"/>
              </a:rPr>
              <a:t> pour les deux types de têtes de réseau (1</a:t>
            </a:r>
            <a:r>
              <a:rPr lang="fr-FR" sz="1000" baseline="30000" dirty="0">
                <a:solidFill>
                  <a:srgbClr val="707173">
                    <a:lumMod val="75000"/>
                  </a:srgbClr>
                </a:solidFill>
                <a:latin typeface="Segoe UI Light" panose="020B0502040204020203" pitchFamily="34" charset="0"/>
              </a:rPr>
              <a:t>er</a:t>
            </a:r>
            <a:r>
              <a:rPr lang="fr-FR" sz="1000" dirty="0">
                <a:solidFill>
                  <a:srgbClr val="707173">
                    <a:lumMod val="75000"/>
                  </a:srgbClr>
                </a:solidFill>
                <a:latin typeface="Segoe UI Light" panose="020B0502040204020203" pitchFamily="34" charset="0"/>
              </a:rPr>
              <a:t> et 2</a:t>
            </a:r>
            <a:r>
              <a:rPr lang="fr-FR" sz="1000" baseline="30000" dirty="0">
                <a:solidFill>
                  <a:srgbClr val="707173">
                    <a:lumMod val="75000"/>
                  </a:srgbClr>
                </a:solidFill>
                <a:latin typeface="Segoe UI Light" panose="020B0502040204020203" pitchFamily="34" charset="0"/>
              </a:rPr>
              <a:t>nd</a:t>
            </a:r>
            <a:r>
              <a:rPr lang="fr-FR" sz="1000" dirty="0">
                <a:solidFill>
                  <a:srgbClr val="707173">
                    <a:lumMod val="75000"/>
                  </a:srgbClr>
                </a:solidFill>
                <a:latin typeface="Segoe UI Light" panose="020B0502040204020203" pitchFamily="34" charset="0"/>
              </a:rPr>
              <a:t> niveau). </a:t>
            </a:r>
            <a:r>
              <a:rPr lang="fr-FR" sz="1000" dirty="0">
                <a:solidFill>
                  <a:schemeClr val="tx2"/>
                </a:solidFill>
                <a:latin typeface="Segoe UI Light" panose="020B0502040204020203" pitchFamily="34" charset="0"/>
              </a:rPr>
              <a:t>Il peut même, dans certains cas, y avoir une forme de rivalité ou de redondance entre les têtes de réseau de 1er et de 2ème niveau, notamment si la mise en réseau va loin en termes de normalisation de pratiques</a:t>
            </a:r>
            <a:endParaRPr lang="fr-FR" sz="1000" dirty="0">
              <a:solidFill>
                <a:srgbClr val="707173">
                  <a:lumMod val="75000"/>
                </a:srgbClr>
              </a:solidFill>
              <a:latin typeface="Segoe UI Light" panose="020B0502040204020203" pitchFamily="34" charset="0"/>
            </a:endParaRPr>
          </a:p>
        </p:txBody>
      </p:sp>
      <p:sp>
        <p:nvSpPr>
          <p:cNvPr id="15" name="Rectangle à coins arrondis 14"/>
          <p:cNvSpPr/>
          <p:nvPr/>
        </p:nvSpPr>
        <p:spPr>
          <a:xfrm>
            <a:off x="4332288" y="5109339"/>
            <a:ext cx="5155869" cy="180000"/>
          </a:xfrm>
          <a:prstGeom prst="roundRect">
            <a:avLst>
              <a:gd name="adj" fmla="val 8188"/>
            </a:avLst>
          </a:prstGeom>
          <a:solidFill>
            <a:srgbClr val="663300"/>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Positionnement des têtes de réseau de 1</a:t>
            </a:r>
            <a:r>
              <a:rPr lang="fr-FR" altLang="fr-FR" sz="1000" b="1" kern="0" cap="small" baseline="30000" dirty="0">
                <a:solidFill>
                  <a:schemeClr val="bg1"/>
                </a:solidFill>
                <a:latin typeface="Segoe UI Light" panose="020B0502040204020203" pitchFamily="34" charset="0"/>
              </a:rPr>
              <a:t>er</a:t>
            </a:r>
            <a:r>
              <a:rPr lang="fr-FR" altLang="fr-FR" sz="1000" b="1" kern="0" cap="small" dirty="0">
                <a:solidFill>
                  <a:schemeClr val="bg1"/>
                </a:solidFill>
                <a:latin typeface="Segoe UI Light" panose="020B0502040204020203" pitchFamily="34" charset="0"/>
              </a:rPr>
              <a:t> et 2</a:t>
            </a:r>
            <a:r>
              <a:rPr lang="fr-FR" altLang="fr-FR" sz="1000" b="1" kern="0" cap="small" baseline="30000" dirty="0">
                <a:solidFill>
                  <a:schemeClr val="bg1"/>
                </a:solidFill>
                <a:latin typeface="Segoe UI Light" panose="020B0502040204020203" pitchFamily="34" charset="0"/>
              </a:rPr>
              <a:t>nd</a:t>
            </a:r>
            <a:r>
              <a:rPr lang="fr-FR" altLang="fr-FR" sz="1000" b="1" kern="0" cap="small" dirty="0">
                <a:solidFill>
                  <a:schemeClr val="bg1"/>
                </a:solidFill>
                <a:latin typeface="Segoe UI Light" panose="020B0502040204020203" pitchFamily="34" charset="0"/>
              </a:rPr>
              <a:t> niveau</a:t>
            </a:r>
          </a:p>
        </p:txBody>
      </p:sp>
    </p:spTree>
    <p:extLst>
      <p:ext uri="{BB962C8B-B14F-4D97-AF65-F5344CB8AC3E}">
        <p14:creationId xmlns:p14="http://schemas.microsoft.com/office/powerpoint/2010/main" val="2716327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39"/>
          </p:nvPr>
        </p:nvSpPr>
        <p:spPr/>
        <p:txBody>
          <a:bodyPr/>
          <a:lstStyle/>
          <a:p>
            <a:r>
              <a:rPr lang="fr-FR" dirty="0">
                <a:latin typeface="Segoe UI Light" panose="020B0502040204020203" pitchFamily="34" charset="0"/>
              </a:rPr>
              <a:t>L’ingénierie</a:t>
            </a:r>
          </a:p>
        </p:txBody>
      </p:sp>
      <p:sp>
        <p:nvSpPr>
          <p:cNvPr id="4" name="Espace réservé du pied de page 3"/>
          <p:cNvSpPr>
            <a:spLocks noGrp="1"/>
          </p:cNvSpPr>
          <p:nvPr>
            <p:ph type="ftr" sz="quarter" idx="3"/>
          </p:nvPr>
        </p:nvSpPr>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5" name="Espace réservé du numéro de diapositive 4"/>
          <p:cNvSpPr>
            <a:spLocks noGrp="1"/>
          </p:cNvSpPr>
          <p:nvPr>
            <p:ph type="sldNum" sz="quarter" idx="4"/>
          </p:nvPr>
        </p:nvSpPr>
        <p:spPr/>
        <p:txBody>
          <a:bodyPr/>
          <a:lstStyle/>
          <a:p>
            <a:fld id="{12E3212C-99B6-42C2-BE5E-9738E2CE06AD}" type="slidenum">
              <a:rPr lang="fr-FR" smtClean="0">
                <a:latin typeface="Segoe UI Light" panose="020B0502040204020203" pitchFamily="34" charset="0"/>
              </a:rPr>
              <a:pPr/>
              <a:t>12</a:t>
            </a:fld>
            <a:endParaRPr lang="fr-FR" dirty="0">
              <a:latin typeface="Segoe UI Light" panose="020B0502040204020203" pitchFamily="34" charset="0"/>
            </a:endParaRPr>
          </a:p>
        </p:txBody>
      </p:sp>
      <p:sp>
        <p:nvSpPr>
          <p:cNvPr id="14" name="Rectangle à coins arrondis 13"/>
          <p:cNvSpPr/>
          <p:nvPr/>
        </p:nvSpPr>
        <p:spPr>
          <a:xfrm>
            <a:off x="452223" y="1407959"/>
            <a:ext cx="9035933" cy="180000"/>
          </a:xfrm>
          <a:prstGeom prst="roundRect">
            <a:avLst>
              <a:gd name="adj" fmla="val 8188"/>
            </a:avLst>
          </a:prstGeom>
          <a:solidFill>
            <a:srgbClr val="FFCC00"/>
          </a:solidFill>
          <a:ln>
            <a:noFill/>
          </a:ln>
          <a:effectLst/>
        </p:spPr>
        <p:txBody>
          <a:bodyPr lIns="36000" anchor="ctr"/>
          <a:lstStyle/>
          <a:p>
            <a:pPr marL="0" lvl="1" eaLnBrk="0" hangingPunct="0">
              <a:buClr>
                <a:srgbClr val="004494"/>
              </a:buClr>
            </a:pPr>
            <a:r>
              <a:rPr lang="fr-FR" altLang="fr-FR" sz="1000" b="1" kern="0" cap="small" dirty="0">
                <a:solidFill>
                  <a:schemeClr val="tx2"/>
                </a:solidFill>
                <a:latin typeface="Segoe UI Light" panose="020B0502040204020203" pitchFamily="34" charset="0"/>
              </a:rPr>
              <a:t>Eléments de contenu</a:t>
            </a:r>
          </a:p>
        </p:txBody>
      </p:sp>
      <p:sp>
        <p:nvSpPr>
          <p:cNvPr id="16" name="ZoneTexte 15"/>
          <p:cNvSpPr txBox="1"/>
          <p:nvPr/>
        </p:nvSpPr>
        <p:spPr>
          <a:xfrm>
            <a:off x="452224" y="1702103"/>
            <a:ext cx="9035933" cy="1631216"/>
          </a:xfrm>
          <a:prstGeom prst="rect">
            <a:avLst/>
          </a:prstGeom>
          <a:noFill/>
        </p:spPr>
        <p:txBody>
          <a:bodyPr wrap="square" rtlCol="0">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La fonction d’ingénierie regroupe les dispositifs de </a:t>
            </a:r>
            <a:r>
              <a:rPr lang="fr-FR" sz="1000" b="1" dirty="0">
                <a:solidFill>
                  <a:srgbClr val="707173">
                    <a:lumMod val="75000"/>
                  </a:srgbClr>
                </a:solidFill>
                <a:latin typeface="Segoe UI Light" panose="020B0502040204020203" pitchFamily="34" charset="0"/>
              </a:rPr>
              <a:t>soutien et d’appui </a:t>
            </a:r>
            <a:r>
              <a:rPr lang="fr-FR" sz="1000" dirty="0">
                <a:solidFill>
                  <a:srgbClr val="707173">
                    <a:lumMod val="75000"/>
                  </a:srgbClr>
                </a:solidFill>
                <a:latin typeface="Segoe UI Light" panose="020B0502040204020203" pitchFamily="34" charset="0"/>
              </a:rPr>
              <a:t>aux membres mis en place par les têtes de réseau dans une dimension plus « technique » : </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Elaboration et mise à disposition d’outils (guides pratiques, fiches, …) </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Transfert de savoir-faire et/ou formation sur des sujets métier (projet associatif, gestion d’établissement) ou annexes (RH, communication, etc.)</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Veille (réglementaire, actualités, innovation, secteur, …)</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Prise en charge ou définition d’un cadre de référence pour les fonctions supports (gestion de la paie, de la comptabilité, d’une plateforme internet</a:t>
            </a:r>
            <a:r>
              <a:rPr lang="fr-FR" sz="1000">
                <a:solidFill>
                  <a:srgbClr val="707173">
                    <a:lumMod val="75000"/>
                  </a:srgbClr>
                </a:solidFill>
                <a:latin typeface="Segoe UI Light" panose="020B0502040204020203" pitchFamily="34" charset="0"/>
              </a:rPr>
              <a:t>, …)</a:t>
            </a:r>
          </a:p>
          <a:p>
            <a:pPr marL="638175" lvl="2" indent="-177800" eaLnBrk="0" hangingPunct="0">
              <a:spcBef>
                <a:spcPts val="600"/>
              </a:spcBef>
              <a:buClr>
                <a:srgbClr val="FF6600"/>
              </a:buClr>
              <a:buSzPct val="75000"/>
              <a:buFont typeface="Arial" panose="020B0604020202020204" pitchFamily="34" charset="0"/>
              <a:buChar char="»"/>
            </a:pPr>
            <a:r>
              <a:rPr lang="fr-FR" sz="1000">
                <a:solidFill>
                  <a:srgbClr val="707173">
                    <a:lumMod val="75000"/>
                  </a:srgbClr>
                </a:solidFill>
                <a:latin typeface="Segoe UI Light" panose="020B0502040204020203" pitchFamily="34" charset="0"/>
              </a:rPr>
              <a:t>La gestion de fonds (collecte et redistribution)</a:t>
            </a:r>
            <a:endParaRPr lang="fr-FR" sz="1000" dirty="0">
              <a:solidFill>
                <a:srgbClr val="707173">
                  <a:lumMod val="75000"/>
                </a:srgbClr>
              </a:solidFill>
              <a:latin typeface="Segoe UI Light" panose="020B0502040204020203" pitchFamily="34" charset="0"/>
            </a:endParaRPr>
          </a:p>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Cette activité peut être complétée par la publication de </a:t>
            </a:r>
            <a:r>
              <a:rPr lang="fr-FR" sz="1000">
                <a:solidFill>
                  <a:srgbClr val="707173">
                    <a:lumMod val="75000"/>
                  </a:srgbClr>
                </a:solidFill>
                <a:latin typeface="Segoe UI Light" panose="020B0502040204020203" pitchFamily="34" charset="0"/>
              </a:rPr>
              <a:t>ressources documentaires</a:t>
            </a:r>
            <a:endParaRPr lang="fr-FR" sz="1000" dirty="0">
              <a:solidFill>
                <a:srgbClr val="707173">
                  <a:lumMod val="75000"/>
                </a:srgbClr>
              </a:solidFill>
              <a:latin typeface="Segoe UI Light" panose="020B0502040204020203" pitchFamily="34" charset="0"/>
            </a:endParaRPr>
          </a:p>
        </p:txBody>
      </p:sp>
      <p:sp>
        <p:nvSpPr>
          <p:cNvPr id="17" name="Rectangle à coins arrondis 16"/>
          <p:cNvSpPr/>
          <p:nvPr/>
        </p:nvSpPr>
        <p:spPr>
          <a:xfrm>
            <a:off x="452223" y="3395607"/>
            <a:ext cx="4320000" cy="180000"/>
          </a:xfrm>
          <a:prstGeom prst="roundRect">
            <a:avLst>
              <a:gd name="adj" fmla="val 8188"/>
            </a:avLst>
          </a:prstGeom>
          <a:solidFill>
            <a:srgbClr val="FFCC00"/>
          </a:solidFill>
          <a:ln>
            <a:noFill/>
          </a:ln>
          <a:effectLst/>
        </p:spPr>
        <p:txBody>
          <a:bodyPr lIns="36000" anchor="ctr"/>
          <a:lstStyle/>
          <a:p>
            <a:pPr marL="0" lvl="1" eaLnBrk="0" hangingPunct="0">
              <a:buClr>
                <a:srgbClr val="004494"/>
              </a:buClr>
            </a:pPr>
            <a:r>
              <a:rPr lang="fr-FR" altLang="fr-FR" sz="1000" b="1" kern="0" cap="small" dirty="0">
                <a:solidFill>
                  <a:schemeClr val="tx2"/>
                </a:solidFill>
                <a:latin typeface="Segoe UI Light" panose="020B0502040204020203" pitchFamily="34" charset="0"/>
              </a:rPr>
              <a:t>Couverture et niveau d’implication des têtes de réseau</a:t>
            </a:r>
          </a:p>
        </p:txBody>
      </p:sp>
      <p:sp>
        <p:nvSpPr>
          <p:cNvPr id="18" name="ZoneTexte 17"/>
          <p:cNvSpPr txBox="1"/>
          <p:nvPr/>
        </p:nvSpPr>
        <p:spPr>
          <a:xfrm>
            <a:off x="452224" y="3673789"/>
            <a:ext cx="4320000" cy="2708434"/>
          </a:xfrm>
          <a:prstGeom prst="rect">
            <a:avLst/>
          </a:prstGeom>
          <a:noFill/>
        </p:spPr>
        <p:txBody>
          <a:bodyPr wrap="square" rtlCol="0">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Dans les têtes de réseau, cette activité n’est pas toujours très développée car elle suppose des moyens et, surtout, d’être très à jour sur de nombreux sujets qui s’inscrivent dans un environnement à la fois complexe et très changeant. </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A titre d’exemple, sur les formations, la réglementation a évolué et la transformation numérique a engendré un renouvellement complet des pratiques. Il n’est pas toujours évident pour des têtes de réseau de suivre certaines évolutions et de dégager les moyens d’investissement nécessaires. </a:t>
            </a:r>
          </a:p>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D’une certaine manière, la prise en charge de cette fonction d’ingénierie est généralement corrélée au niveau de maturité et à la taille des associations membres : plus celles-ci sont importantes et structurées, moins il y a besoin d’ingénierie de la part des têtes de réseau. Mais L’ingénierie constitue sans doute un axe de développement et de progrès importants des têtes de réseau, notamment au vu des enjeux actuels et de la transformation de l’environnement</a:t>
            </a:r>
          </a:p>
        </p:txBody>
      </p:sp>
      <p:sp>
        <p:nvSpPr>
          <p:cNvPr id="19" name="Rectangle à coins arrondis 18"/>
          <p:cNvSpPr/>
          <p:nvPr/>
        </p:nvSpPr>
        <p:spPr>
          <a:xfrm>
            <a:off x="5168157" y="3395607"/>
            <a:ext cx="4320000" cy="180000"/>
          </a:xfrm>
          <a:prstGeom prst="roundRect">
            <a:avLst>
              <a:gd name="adj" fmla="val 8188"/>
            </a:avLst>
          </a:prstGeom>
          <a:solidFill>
            <a:srgbClr val="FFCC00"/>
          </a:solidFill>
          <a:ln>
            <a:noFill/>
          </a:ln>
          <a:effectLst/>
        </p:spPr>
        <p:txBody>
          <a:bodyPr lIns="36000" anchor="ctr"/>
          <a:lstStyle/>
          <a:p>
            <a:pPr marL="0" lvl="1" eaLnBrk="0" hangingPunct="0">
              <a:buClr>
                <a:srgbClr val="004494"/>
              </a:buClr>
            </a:pPr>
            <a:r>
              <a:rPr lang="fr-FR" altLang="fr-FR" sz="1000" b="1" kern="0" cap="small" dirty="0">
                <a:solidFill>
                  <a:schemeClr val="tx2"/>
                </a:solidFill>
                <a:latin typeface="Segoe UI Light" panose="020B0502040204020203" pitchFamily="34" charset="0"/>
              </a:rPr>
              <a:t>Facteurs clés de succès</a:t>
            </a:r>
          </a:p>
        </p:txBody>
      </p:sp>
      <p:sp>
        <p:nvSpPr>
          <p:cNvPr id="20" name="ZoneTexte 19"/>
          <p:cNvSpPr txBox="1"/>
          <p:nvPr/>
        </p:nvSpPr>
        <p:spPr>
          <a:xfrm>
            <a:off x="5168158" y="3681285"/>
            <a:ext cx="4320000" cy="1015663"/>
          </a:xfrm>
          <a:prstGeom prst="rect">
            <a:avLst/>
          </a:prstGeom>
          <a:noFill/>
        </p:spPr>
        <p:txBody>
          <a:bodyPr wrap="square" rtlCol="0">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L’existence de cette fonction est conditionnée par la capacité des têtes de réseau à apporter </a:t>
            </a:r>
            <a:r>
              <a:rPr lang="fr-FR" sz="1000" b="1" dirty="0">
                <a:solidFill>
                  <a:srgbClr val="707173">
                    <a:lumMod val="75000"/>
                  </a:srgbClr>
                </a:solidFill>
                <a:latin typeface="Segoe UI Light" panose="020B0502040204020203" pitchFamily="34" charset="0"/>
              </a:rPr>
              <a:t>des ressources et une expertise</a:t>
            </a:r>
            <a:r>
              <a:rPr lang="fr-FR" sz="1000" dirty="0">
                <a:solidFill>
                  <a:srgbClr val="707173">
                    <a:lumMod val="75000"/>
                  </a:srgbClr>
                </a:solidFill>
                <a:latin typeface="Segoe UI Light" panose="020B0502040204020203" pitchFamily="34" charset="0"/>
              </a:rPr>
              <a:t>, généralement sur des sujets de type support plutôt que « métier ». C’est une valeur ajoutée importante car elle participe assez fortement de la professionnalisation du secteur. L’ingénierie est aussi, souvent une porte d’entrée permettant de nouer un premier contact avec une association (levier de développement)</a:t>
            </a:r>
          </a:p>
        </p:txBody>
      </p:sp>
      <p:sp>
        <p:nvSpPr>
          <p:cNvPr id="21" name="Espace réservé du texte 1"/>
          <p:cNvSpPr>
            <a:spLocks noGrp="1"/>
          </p:cNvSpPr>
          <p:nvPr>
            <p:ph type="body" sz="quarter" idx="4294967295"/>
          </p:nvPr>
        </p:nvSpPr>
        <p:spPr>
          <a:xfrm>
            <a:off x="452224" y="713946"/>
            <a:ext cx="9035932" cy="542926"/>
          </a:xfrm>
          <a:prstGeom prst="rect">
            <a:avLst/>
          </a:prstGeom>
        </p:spPr>
        <p:txBody>
          <a:bodyPr anchor="ctr">
            <a:noAutofit/>
          </a:bodyPr>
          <a:lstStyle/>
          <a:p>
            <a:pPr marL="171450" indent="-171450">
              <a:buClr>
                <a:schemeClr val="accent1"/>
              </a:buClr>
              <a:buFont typeface="Wingdings" panose="05000000000000000000" pitchFamily="2" charset="2"/>
              <a:buChar char="§"/>
            </a:pPr>
            <a:r>
              <a:rPr lang="fr-FR" sz="1100" i="1" dirty="0">
                <a:solidFill>
                  <a:schemeClr val="tx2"/>
                </a:solidFill>
                <a:latin typeface="Segoe UI Light" panose="020B0502040204020203" pitchFamily="34" charset="0"/>
              </a:rPr>
              <a:t>Cette fonction désigne des activités prises en charge par les têtes  de réseau dans une logique de conception et de réalisation et mises au service de leurs membres.. Beaucoup de têtes de réseau y font référence mais cette fonction d’ingénierie est réalisée de manière très disparate </a:t>
            </a:r>
            <a:r>
              <a:rPr lang="fr-FR" sz="1100" i="1" dirty="0">
                <a:latin typeface="Segoe UI Light" panose="020B0502040204020203" pitchFamily="34" charset="0"/>
              </a:rPr>
              <a:t>et est insuffisamment mise en valeur</a:t>
            </a:r>
          </a:p>
        </p:txBody>
      </p:sp>
      <p:sp>
        <p:nvSpPr>
          <p:cNvPr id="12" name="Rectangle à coins arrondis 11"/>
          <p:cNvSpPr/>
          <p:nvPr/>
        </p:nvSpPr>
        <p:spPr>
          <a:xfrm>
            <a:off x="5168157" y="5100638"/>
            <a:ext cx="4320000" cy="180000"/>
          </a:xfrm>
          <a:prstGeom prst="roundRect">
            <a:avLst>
              <a:gd name="adj" fmla="val 8188"/>
            </a:avLst>
          </a:prstGeom>
          <a:solidFill>
            <a:srgbClr val="FFCC00"/>
          </a:solidFill>
          <a:ln>
            <a:noFill/>
          </a:ln>
          <a:effectLst/>
        </p:spPr>
        <p:txBody>
          <a:bodyPr lIns="36000" anchor="ctr"/>
          <a:lstStyle/>
          <a:p>
            <a:pPr marL="0" lvl="1" eaLnBrk="0" hangingPunct="0">
              <a:buClr>
                <a:srgbClr val="004494"/>
              </a:buClr>
            </a:pPr>
            <a:r>
              <a:rPr lang="fr-FR" altLang="fr-FR" sz="1000" b="1" kern="0" cap="small" dirty="0">
                <a:latin typeface="Segoe UI Light" panose="020B0502040204020203" pitchFamily="34" charset="0"/>
              </a:rPr>
              <a:t>Positionnement des têtes de réseau de 1</a:t>
            </a:r>
            <a:r>
              <a:rPr lang="fr-FR" altLang="fr-FR" sz="1000" b="1" kern="0" cap="small" baseline="30000" dirty="0">
                <a:latin typeface="Segoe UI Light" panose="020B0502040204020203" pitchFamily="34" charset="0"/>
              </a:rPr>
              <a:t>er</a:t>
            </a:r>
            <a:r>
              <a:rPr lang="fr-FR" altLang="fr-FR" sz="1000" b="1" kern="0" cap="small" dirty="0">
                <a:latin typeface="Segoe UI Light" panose="020B0502040204020203" pitchFamily="34" charset="0"/>
              </a:rPr>
              <a:t> et 2</a:t>
            </a:r>
            <a:r>
              <a:rPr lang="fr-FR" altLang="fr-FR" sz="1000" b="1" kern="0" cap="small" baseline="30000" dirty="0">
                <a:latin typeface="Segoe UI Light" panose="020B0502040204020203" pitchFamily="34" charset="0"/>
              </a:rPr>
              <a:t>nd</a:t>
            </a:r>
            <a:r>
              <a:rPr lang="fr-FR" altLang="fr-FR" sz="1000" b="1" kern="0" cap="small" dirty="0">
                <a:latin typeface="Segoe UI Light" panose="020B0502040204020203" pitchFamily="34" charset="0"/>
              </a:rPr>
              <a:t> niveau</a:t>
            </a:r>
          </a:p>
        </p:txBody>
      </p:sp>
      <p:sp>
        <p:nvSpPr>
          <p:cNvPr id="13" name="ZoneTexte 12"/>
          <p:cNvSpPr txBox="1"/>
          <p:nvPr/>
        </p:nvSpPr>
        <p:spPr>
          <a:xfrm>
            <a:off x="5168158" y="5386316"/>
            <a:ext cx="4320000" cy="707886"/>
          </a:xfrm>
          <a:prstGeom prst="rect">
            <a:avLst/>
          </a:prstGeom>
          <a:noFill/>
        </p:spPr>
        <p:txBody>
          <a:bodyPr wrap="square" rtlCol="0">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Cette valeur ajoutée est </a:t>
            </a:r>
            <a:r>
              <a:rPr lang="fr-FR" sz="1000" b="1" dirty="0">
                <a:solidFill>
                  <a:srgbClr val="707173">
                    <a:lumMod val="75000"/>
                  </a:srgbClr>
                </a:solidFill>
                <a:latin typeface="Segoe UI Light" panose="020B0502040204020203" pitchFamily="34" charset="0"/>
              </a:rPr>
              <a:t>similaire</a:t>
            </a:r>
            <a:r>
              <a:rPr lang="fr-FR" sz="1000" dirty="0">
                <a:solidFill>
                  <a:srgbClr val="707173">
                    <a:lumMod val="75000"/>
                  </a:srgbClr>
                </a:solidFill>
                <a:latin typeface="Segoe UI Light" panose="020B0502040204020203" pitchFamily="34" charset="0"/>
              </a:rPr>
              <a:t> pour les deux types de têtes de réseau (1</a:t>
            </a:r>
            <a:r>
              <a:rPr lang="fr-FR" sz="1000" baseline="30000" dirty="0">
                <a:solidFill>
                  <a:srgbClr val="707173">
                    <a:lumMod val="75000"/>
                  </a:srgbClr>
                </a:solidFill>
                <a:latin typeface="Segoe UI Light" panose="020B0502040204020203" pitchFamily="34" charset="0"/>
              </a:rPr>
              <a:t>er</a:t>
            </a:r>
            <a:r>
              <a:rPr lang="fr-FR" sz="1000" dirty="0">
                <a:solidFill>
                  <a:srgbClr val="707173">
                    <a:lumMod val="75000"/>
                  </a:srgbClr>
                </a:solidFill>
                <a:latin typeface="Segoe UI Light" panose="020B0502040204020203" pitchFamily="34" charset="0"/>
              </a:rPr>
              <a:t> et 2</a:t>
            </a:r>
            <a:r>
              <a:rPr lang="fr-FR" sz="1000" baseline="30000" dirty="0">
                <a:solidFill>
                  <a:srgbClr val="707173">
                    <a:lumMod val="75000"/>
                  </a:srgbClr>
                </a:solidFill>
                <a:latin typeface="Segoe UI Light" panose="020B0502040204020203" pitchFamily="34" charset="0"/>
              </a:rPr>
              <a:t>nd</a:t>
            </a:r>
            <a:r>
              <a:rPr lang="fr-FR" sz="1000" dirty="0">
                <a:solidFill>
                  <a:srgbClr val="707173">
                    <a:lumMod val="75000"/>
                  </a:srgbClr>
                </a:solidFill>
                <a:latin typeface="Segoe UI Light" panose="020B0502040204020203" pitchFamily="34" charset="0"/>
              </a:rPr>
              <a:t> niveau). Les différences observées sont moins liées à la nature de la tête de réseau qu’aux spécificités propres et aux besoins de chaque réseau</a:t>
            </a:r>
          </a:p>
        </p:txBody>
      </p:sp>
    </p:spTree>
    <p:extLst>
      <p:ext uri="{BB962C8B-B14F-4D97-AF65-F5344CB8AC3E}">
        <p14:creationId xmlns:p14="http://schemas.microsoft.com/office/powerpoint/2010/main" val="135410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39"/>
          </p:nvPr>
        </p:nvSpPr>
        <p:spPr/>
        <p:txBody>
          <a:bodyPr/>
          <a:lstStyle/>
          <a:p>
            <a:r>
              <a:rPr lang="fr-FR" dirty="0">
                <a:latin typeface="Segoe UI Light" panose="020B0502040204020203" pitchFamily="34" charset="0"/>
              </a:rPr>
              <a:t>Le pilotage de projets</a:t>
            </a:r>
          </a:p>
        </p:txBody>
      </p:sp>
      <p:sp>
        <p:nvSpPr>
          <p:cNvPr id="4" name="Espace réservé du pied de page 3"/>
          <p:cNvSpPr>
            <a:spLocks noGrp="1"/>
          </p:cNvSpPr>
          <p:nvPr>
            <p:ph type="ftr" sz="quarter" idx="3"/>
          </p:nvPr>
        </p:nvSpPr>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5" name="Espace réservé du numéro de diapositive 4"/>
          <p:cNvSpPr>
            <a:spLocks noGrp="1"/>
          </p:cNvSpPr>
          <p:nvPr>
            <p:ph type="sldNum" sz="quarter" idx="4"/>
          </p:nvPr>
        </p:nvSpPr>
        <p:spPr/>
        <p:txBody>
          <a:bodyPr/>
          <a:lstStyle/>
          <a:p>
            <a:fld id="{12E3212C-99B6-42C2-BE5E-9738E2CE06AD}" type="slidenum">
              <a:rPr lang="fr-FR" smtClean="0">
                <a:latin typeface="Segoe UI Light" panose="020B0502040204020203" pitchFamily="34" charset="0"/>
              </a:rPr>
              <a:pPr/>
              <a:t>13</a:t>
            </a:fld>
            <a:endParaRPr lang="fr-FR" dirty="0">
              <a:latin typeface="Segoe UI Light" panose="020B0502040204020203" pitchFamily="34" charset="0"/>
            </a:endParaRPr>
          </a:p>
        </p:txBody>
      </p:sp>
      <p:sp>
        <p:nvSpPr>
          <p:cNvPr id="14" name="Rectangle à coins arrondis 13"/>
          <p:cNvSpPr/>
          <p:nvPr/>
        </p:nvSpPr>
        <p:spPr>
          <a:xfrm>
            <a:off x="452223" y="1591743"/>
            <a:ext cx="9035933" cy="180000"/>
          </a:xfrm>
          <a:prstGeom prst="roundRect">
            <a:avLst>
              <a:gd name="adj" fmla="val 8188"/>
            </a:avLst>
          </a:prstGeom>
          <a:solidFill>
            <a:srgbClr val="B381D9"/>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Eléments de contenu</a:t>
            </a:r>
          </a:p>
        </p:txBody>
      </p:sp>
      <p:sp>
        <p:nvSpPr>
          <p:cNvPr id="16" name="ZoneTexte 15"/>
          <p:cNvSpPr txBox="1"/>
          <p:nvPr/>
        </p:nvSpPr>
        <p:spPr>
          <a:xfrm>
            <a:off x="452224" y="1809684"/>
            <a:ext cx="9035933" cy="1708160"/>
          </a:xfrm>
          <a:prstGeom prst="rect">
            <a:avLst/>
          </a:prstGeom>
          <a:noFill/>
        </p:spPr>
        <p:txBody>
          <a:bodyPr wrap="square" rtlCol="0">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Dans cette fonction, on entend les activités de développement, d’expérimentation ou de déploiement de </a:t>
            </a:r>
            <a:r>
              <a:rPr lang="fr-FR" sz="1000" b="1" dirty="0">
                <a:solidFill>
                  <a:srgbClr val="707173">
                    <a:lumMod val="75000"/>
                  </a:srgbClr>
                </a:solidFill>
                <a:latin typeface="Segoe UI Light" panose="020B0502040204020203" pitchFamily="34" charset="0"/>
              </a:rPr>
              <a:t>projets communs</a:t>
            </a:r>
            <a:r>
              <a:rPr lang="fr-FR" sz="1000" dirty="0">
                <a:solidFill>
                  <a:srgbClr val="707173">
                    <a:lumMod val="75000"/>
                  </a:srgbClr>
                </a:solidFill>
                <a:latin typeface="Segoe UI Light" panose="020B0502040204020203" pitchFamily="34" charset="0"/>
              </a:rPr>
              <a:t>, portés seuls ou avec un ou plusieurs membres. Les têtes de réseau ont alors un rôle de « </a:t>
            </a:r>
            <a:r>
              <a:rPr lang="fr-FR" sz="1000" b="1" dirty="0">
                <a:solidFill>
                  <a:srgbClr val="707173">
                    <a:lumMod val="75000"/>
                  </a:srgbClr>
                </a:solidFill>
                <a:latin typeface="Segoe UI Light" panose="020B0502040204020203" pitchFamily="34" charset="0"/>
              </a:rPr>
              <a:t>plateforme d’actions</a:t>
            </a:r>
            <a:r>
              <a:rPr lang="fr-FR" sz="1000" dirty="0">
                <a:solidFill>
                  <a:srgbClr val="707173">
                    <a:lumMod val="75000"/>
                  </a:srgbClr>
                </a:solidFill>
                <a:latin typeface="Segoe UI Light" panose="020B0502040204020203" pitchFamily="34" charset="0"/>
              </a:rPr>
              <a:t> », qui peut s’apparenter à une fonction d’incubateur ou d’accélérateur de projets : elles identifient les opportunités d’un projet, elles assurent son pilotage et facilitent la </a:t>
            </a:r>
            <a:r>
              <a:rPr lang="fr-FR" sz="1000" dirty="0" err="1">
                <a:solidFill>
                  <a:srgbClr val="707173">
                    <a:lumMod val="75000"/>
                  </a:srgbClr>
                </a:solidFill>
                <a:latin typeface="Segoe UI Light" panose="020B0502040204020203" pitchFamily="34" charset="0"/>
              </a:rPr>
              <a:t>co</a:t>
            </a:r>
            <a:r>
              <a:rPr lang="fr-FR" sz="1000" dirty="0">
                <a:solidFill>
                  <a:srgbClr val="707173">
                    <a:lumMod val="75000"/>
                  </a:srgbClr>
                </a:solidFill>
                <a:latin typeface="Segoe UI Light" panose="020B0502040204020203" pitchFamily="34" charset="0"/>
              </a:rPr>
              <a:t>-construction de solutions entre tous les acteurs qu’elles mobilisent. </a:t>
            </a:r>
          </a:p>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Dans ces projets, les têtes de réseau exercent trois ou quatre types de mission </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Elles facilitent ou encouragent les projets communs et aident à leur montage</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Elles apportent une aide technique à la réalisation des projets</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Elles coordonnent la réalisation des projets et peuvent jouer un rôle de médiateur</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Dans certains cas, elles exercent une mission d’opérateur de terrain</a:t>
            </a:r>
          </a:p>
        </p:txBody>
      </p:sp>
      <p:sp>
        <p:nvSpPr>
          <p:cNvPr id="17" name="Rectangle à coins arrondis 16"/>
          <p:cNvSpPr/>
          <p:nvPr/>
        </p:nvSpPr>
        <p:spPr>
          <a:xfrm>
            <a:off x="452223" y="3672528"/>
            <a:ext cx="4320000" cy="180000"/>
          </a:xfrm>
          <a:prstGeom prst="roundRect">
            <a:avLst>
              <a:gd name="adj" fmla="val 8188"/>
            </a:avLst>
          </a:prstGeom>
          <a:solidFill>
            <a:srgbClr val="B381D9"/>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Couverture et niveau d’implication des têtes de réseau</a:t>
            </a:r>
          </a:p>
        </p:txBody>
      </p:sp>
      <p:sp>
        <p:nvSpPr>
          <p:cNvPr id="18" name="ZoneTexte 17"/>
          <p:cNvSpPr txBox="1"/>
          <p:nvPr/>
        </p:nvSpPr>
        <p:spPr>
          <a:xfrm>
            <a:off x="452224" y="3899908"/>
            <a:ext cx="4320000" cy="2400657"/>
          </a:xfrm>
          <a:prstGeom prst="rect">
            <a:avLst/>
          </a:prstGeom>
          <a:noFill/>
        </p:spPr>
        <p:txBody>
          <a:bodyPr wrap="square" rtlCol="0">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Les têtes de réseau sont souvent légitimes dans cette fonction car elles peuvent apporter des ressources et un regard transversal qui facilitent la mise en œuvre des projets. Les têtes de réseau peuvent faire apparaître des </a:t>
            </a:r>
            <a:r>
              <a:rPr lang="fr-FR" sz="1000" b="1" dirty="0">
                <a:solidFill>
                  <a:srgbClr val="707173">
                    <a:lumMod val="75000"/>
                  </a:srgbClr>
                </a:solidFill>
                <a:latin typeface="Segoe UI Light" panose="020B0502040204020203" pitchFamily="34" charset="0"/>
              </a:rPr>
              <a:t>synergies</a:t>
            </a:r>
            <a:r>
              <a:rPr lang="fr-FR" sz="1000" dirty="0">
                <a:solidFill>
                  <a:srgbClr val="707173">
                    <a:lumMod val="75000"/>
                  </a:srgbClr>
                </a:solidFill>
                <a:latin typeface="Segoe UI Light" panose="020B0502040204020203" pitchFamily="34" charset="0"/>
              </a:rPr>
              <a:t> qui vont plus loin que la simple coordination des acteurs. </a:t>
            </a:r>
          </a:p>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Cette activité n’est pas toujours très développée et apparaît même souvent embryonnaire. Elle est généralement bien identifiée mais pas toujours facile à réaliser, notamment parce qu’elle suppose que :</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Les projets soient dans la ligne politique des têtes de réseau comme des membres qui la constituent </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Les coopérations respectent les principes et processus de subsidiarité qui existent dans le monde associatif </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Les têtes de réseau aient une légitimité forte pour pouvoir orchestrer ces projets réunissant plusieurs acteurs associatifs </a:t>
            </a:r>
          </a:p>
        </p:txBody>
      </p:sp>
      <p:sp>
        <p:nvSpPr>
          <p:cNvPr id="19" name="Rectangle à coins arrondis 18"/>
          <p:cNvSpPr/>
          <p:nvPr/>
        </p:nvSpPr>
        <p:spPr>
          <a:xfrm>
            <a:off x="4970190" y="3672528"/>
            <a:ext cx="4517967" cy="180000"/>
          </a:xfrm>
          <a:prstGeom prst="roundRect">
            <a:avLst>
              <a:gd name="adj" fmla="val 8188"/>
            </a:avLst>
          </a:prstGeom>
          <a:solidFill>
            <a:srgbClr val="B381D9"/>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Facteurs clés de succès</a:t>
            </a:r>
          </a:p>
        </p:txBody>
      </p:sp>
      <p:sp>
        <p:nvSpPr>
          <p:cNvPr id="20" name="ZoneTexte 19"/>
          <p:cNvSpPr txBox="1"/>
          <p:nvPr/>
        </p:nvSpPr>
        <p:spPr>
          <a:xfrm>
            <a:off x="4970189" y="3907404"/>
            <a:ext cx="4517969" cy="1169551"/>
          </a:xfrm>
          <a:prstGeom prst="rect">
            <a:avLst/>
          </a:prstGeom>
          <a:noFill/>
        </p:spPr>
        <p:txBody>
          <a:bodyPr wrap="square" rtlCol="0">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Prendre les sujets suffisamment en amont pour pouvoir bien en définir les objectifs, la démarche et les résultats attendus </a:t>
            </a:r>
          </a:p>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Etre en capacité de pouvoir essaimer les actions engagées auprès du plus grand nombre d’acteurs possibles</a:t>
            </a:r>
          </a:p>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Etre en capacité de pouvoir créer les conditions de la co-production entre les différents acteurs que les têtes de réseau fédèrent</a:t>
            </a:r>
          </a:p>
        </p:txBody>
      </p:sp>
      <p:sp>
        <p:nvSpPr>
          <p:cNvPr id="22" name="Espace réservé du texte 1"/>
          <p:cNvSpPr>
            <a:spLocks noGrp="1"/>
          </p:cNvSpPr>
          <p:nvPr>
            <p:ph type="body" sz="quarter" idx="4294967295"/>
          </p:nvPr>
        </p:nvSpPr>
        <p:spPr>
          <a:xfrm>
            <a:off x="452224" y="803596"/>
            <a:ext cx="9035932" cy="542926"/>
          </a:xfrm>
          <a:prstGeom prst="rect">
            <a:avLst/>
          </a:prstGeom>
        </p:spPr>
        <p:txBody>
          <a:bodyPr anchor="ctr">
            <a:noAutofit/>
          </a:bodyPr>
          <a:lstStyle/>
          <a:p>
            <a:pPr marL="171450" indent="-171450">
              <a:buClr>
                <a:schemeClr val="accent1"/>
              </a:buClr>
              <a:buFont typeface="Wingdings" panose="05000000000000000000" pitchFamily="2" charset="2"/>
              <a:buChar char="§"/>
            </a:pPr>
            <a:r>
              <a:rPr lang="fr-FR" sz="1100" i="1" dirty="0">
                <a:solidFill>
                  <a:schemeClr val="tx2"/>
                </a:solidFill>
                <a:latin typeface="Segoe UI Light" panose="020B0502040204020203" pitchFamily="34" charset="0"/>
              </a:rPr>
              <a:t>Le pilotage et l’accompagnement de projets peuvent se définir comme un « faire-ensemble » entre la tête des réseau et ses membres adhérents. Il s’agit de réaliser des projets communs, à plusieurs, afin d’accroître l’envergure et les retombées des actions engagées</a:t>
            </a:r>
          </a:p>
        </p:txBody>
      </p:sp>
      <p:sp>
        <p:nvSpPr>
          <p:cNvPr id="12" name="Rectangle à coins arrondis 11"/>
          <p:cNvSpPr/>
          <p:nvPr/>
        </p:nvSpPr>
        <p:spPr>
          <a:xfrm>
            <a:off x="4970190" y="5219339"/>
            <a:ext cx="4517967" cy="180000"/>
          </a:xfrm>
          <a:prstGeom prst="roundRect">
            <a:avLst>
              <a:gd name="adj" fmla="val 8188"/>
            </a:avLst>
          </a:prstGeom>
          <a:solidFill>
            <a:srgbClr val="B381D9"/>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Positionnement des têtes de réseau de 1</a:t>
            </a:r>
            <a:r>
              <a:rPr lang="fr-FR" altLang="fr-FR" sz="1000" b="1" kern="0" cap="small" baseline="30000" dirty="0">
                <a:solidFill>
                  <a:schemeClr val="bg1"/>
                </a:solidFill>
                <a:latin typeface="Segoe UI Light" panose="020B0502040204020203" pitchFamily="34" charset="0"/>
              </a:rPr>
              <a:t>er</a:t>
            </a:r>
            <a:r>
              <a:rPr lang="fr-FR" altLang="fr-FR" sz="1000" b="1" kern="0" cap="small" dirty="0">
                <a:solidFill>
                  <a:schemeClr val="bg1"/>
                </a:solidFill>
                <a:latin typeface="Segoe UI Light" panose="020B0502040204020203" pitchFamily="34" charset="0"/>
              </a:rPr>
              <a:t> et 2</a:t>
            </a:r>
            <a:r>
              <a:rPr lang="fr-FR" altLang="fr-FR" sz="1000" b="1" kern="0" cap="small" baseline="30000" dirty="0">
                <a:solidFill>
                  <a:schemeClr val="bg1"/>
                </a:solidFill>
                <a:latin typeface="Segoe UI Light" panose="020B0502040204020203" pitchFamily="34" charset="0"/>
              </a:rPr>
              <a:t>nd</a:t>
            </a:r>
            <a:r>
              <a:rPr lang="fr-FR" altLang="fr-FR" sz="1000" b="1" kern="0" cap="small" dirty="0">
                <a:solidFill>
                  <a:schemeClr val="bg1"/>
                </a:solidFill>
                <a:latin typeface="Segoe UI Light" panose="020B0502040204020203" pitchFamily="34" charset="0"/>
              </a:rPr>
              <a:t> niveau</a:t>
            </a:r>
          </a:p>
        </p:txBody>
      </p:sp>
      <p:sp>
        <p:nvSpPr>
          <p:cNvPr id="13" name="ZoneTexte 12"/>
          <p:cNvSpPr txBox="1"/>
          <p:nvPr/>
        </p:nvSpPr>
        <p:spPr>
          <a:xfrm>
            <a:off x="4970190" y="5413577"/>
            <a:ext cx="4517968" cy="861774"/>
          </a:xfrm>
          <a:prstGeom prst="rect">
            <a:avLst/>
          </a:prstGeom>
          <a:noFill/>
        </p:spPr>
        <p:txBody>
          <a:bodyPr wrap="square" rtlCol="0">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Le positionnement est </a:t>
            </a:r>
            <a:r>
              <a:rPr lang="fr-FR" sz="1000" b="1" dirty="0">
                <a:solidFill>
                  <a:srgbClr val="707173">
                    <a:lumMod val="75000"/>
                  </a:srgbClr>
                </a:solidFill>
                <a:latin typeface="Segoe UI Light" panose="020B0502040204020203" pitchFamily="34" charset="0"/>
              </a:rPr>
              <a:t>différent</a:t>
            </a:r>
            <a:r>
              <a:rPr lang="fr-FR" sz="1000" dirty="0">
                <a:solidFill>
                  <a:srgbClr val="707173">
                    <a:lumMod val="75000"/>
                  </a:srgbClr>
                </a:solidFill>
                <a:latin typeface="Segoe UI Light" panose="020B0502040204020203" pitchFamily="34" charset="0"/>
              </a:rPr>
              <a:t> entre les têtes de réseau de 1</a:t>
            </a:r>
            <a:r>
              <a:rPr lang="fr-FR" sz="1000" baseline="30000" dirty="0">
                <a:solidFill>
                  <a:srgbClr val="707173">
                    <a:lumMod val="75000"/>
                  </a:srgbClr>
                </a:solidFill>
                <a:latin typeface="Segoe UI Light" panose="020B0502040204020203" pitchFamily="34" charset="0"/>
              </a:rPr>
              <a:t>er</a:t>
            </a:r>
            <a:r>
              <a:rPr lang="fr-FR" sz="1000" dirty="0">
                <a:solidFill>
                  <a:srgbClr val="707173">
                    <a:lumMod val="75000"/>
                  </a:srgbClr>
                </a:solidFill>
                <a:latin typeface="Segoe UI Light" panose="020B0502040204020203" pitchFamily="34" charset="0"/>
              </a:rPr>
              <a:t> niveau et les têtes de réseau de 2</a:t>
            </a:r>
            <a:r>
              <a:rPr lang="fr-FR" sz="1000" baseline="30000" dirty="0">
                <a:solidFill>
                  <a:srgbClr val="707173">
                    <a:lumMod val="75000"/>
                  </a:srgbClr>
                </a:solidFill>
                <a:latin typeface="Segoe UI Light" panose="020B0502040204020203" pitchFamily="34" charset="0"/>
              </a:rPr>
              <a:t>nd</a:t>
            </a:r>
            <a:r>
              <a:rPr lang="fr-FR" sz="1000" dirty="0">
                <a:solidFill>
                  <a:srgbClr val="707173">
                    <a:lumMod val="75000"/>
                  </a:srgbClr>
                </a:solidFill>
                <a:latin typeface="Segoe UI Light" panose="020B0502040204020203" pitchFamily="34" charset="0"/>
              </a:rPr>
              <a:t> niveau. Les têtes de réseau de 1</a:t>
            </a:r>
            <a:r>
              <a:rPr lang="fr-FR" sz="1000" baseline="30000" dirty="0">
                <a:solidFill>
                  <a:srgbClr val="707173">
                    <a:lumMod val="75000"/>
                  </a:srgbClr>
                </a:solidFill>
                <a:latin typeface="Segoe UI Light" panose="020B0502040204020203" pitchFamily="34" charset="0"/>
              </a:rPr>
              <a:t>er</a:t>
            </a:r>
            <a:r>
              <a:rPr lang="fr-FR" sz="1000" dirty="0">
                <a:solidFill>
                  <a:srgbClr val="707173">
                    <a:lumMod val="75000"/>
                  </a:srgbClr>
                </a:solidFill>
                <a:latin typeface="Segoe UI Light" panose="020B0502040204020203" pitchFamily="34" charset="0"/>
              </a:rPr>
              <a:t> niveau sont davantage portés vers des projets  d’innovation ou d’expérimentation quand les têtes de réseau de 2</a:t>
            </a:r>
            <a:r>
              <a:rPr lang="fr-FR" sz="1000" baseline="30000" dirty="0">
                <a:solidFill>
                  <a:srgbClr val="707173">
                    <a:lumMod val="75000"/>
                  </a:srgbClr>
                </a:solidFill>
                <a:latin typeface="Segoe UI Light" panose="020B0502040204020203" pitchFamily="34" charset="0"/>
              </a:rPr>
              <a:t>nd</a:t>
            </a:r>
            <a:r>
              <a:rPr lang="fr-FR" sz="1000" dirty="0">
                <a:solidFill>
                  <a:srgbClr val="707173">
                    <a:lumMod val="75000"/>
                  </a:srgbClr>
                </a:solidFill>
                <a:latin typeface="Segoe UI Light" panose="020B0502040204020203" pitchFamily="34" charset="0"/>
              </a:rPr>
              <a:t> niveau sont plus tournés vers des projets de déploiement nationaux ou d’irrigation</a:t>
            </a:r>
          </a:p>
        </p:txBody>
      </p:sp>
    </p:spTree>
    <p:extLst>
      <p:ext uri="{BB962C8B-B14F-4D97-AF65-F5344CB8AC3E}">
        <p14:creationId xmlns:p14="http://schemas.microsoft.com/office/powerpoint/2010/main" val="3868345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39"/>
          </p:nvPr>
        </p:nvSpPr>
        <p:spPr/>
        <p:txBody>
          <a:bodyPr/>
          <a:lstStyle/>
          <a:p>
            <a:r>
              <a:rPr lang="fr-FR" dirty="0">
                <a:latin typeface="Segoe UI Light" panose="020B0502040204020203" pitchFamily="34" charset="0"/>
              </a:rPr>
              <a:t>L’accompagnement personnalisé</a:t>
            </a:r>
          </a:p>
        </p:txBody>
      </p:sp>
      <p:sp>
        <p:nvSpPr>
          <p:cNvPr id="4" name="Espace réservé du pied de page 3"/>
          <p:cNvSpPr>
            <a:spLocks noGrp="1"/>
          </p:cNvSpPr>
          <p:nvPr>
            <p:ph type="ftr" sz="quarter" idx="3"/>
          </p:nvPr>
        </p:nvSpPr>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5" name="Espace réservé du numéro de diapositive 4"/>
          <p:cNvSpPr>
            <a:spLocks noGrp="1"/>
          </p:cNvSpPr>
          <p:nvPr>
            <p:ph type="sldNum" sz="quarter" idx="4"/>
          </p:nvPr>
        </p:nvSpPr>
        <p:spPr/>
        <p:txBody>
          <a:bodyPr/>
          <a:lstStyle/>
          <a:p>
            <a:fld id="{12E3212C-99B6-42C2-BE5E-9738E2CE06AD}" type="slidenum">
              <a:rPr lang="fr-FR" smtClean="0">
                <a:latin typeface="Segoe UI Light" panose="020B0502040204020203" pitchFamily="34" charset="0"/>
              </a:rPr>
              <a:pPr/>
              <a:t>14</a:t>
            </a:fld>
            <a:endParaRPr lang="fr-FR" dirty="0">
              <a:latin typeface="Segoe UI Light" panose="020B0502040204020203" pitchFamily="34" charset="0"/>
            </a:endParaRPr>
          </a:p>
        </p:txBody>
      </p:sp>
      <p:sp>
        <p:nvSpPr>
          <p:cNvPr id="14" name="Rectangle à coins arrondis 13"/>
          <p:cNvSpPr/>
          <p:nvPr/>
        </p:nvSpPr>
        <p:spPr>
          <a:xfrm>
            <a:off x="452223" y="1032081"/>
            <a:ext cx="9035933" cy="180000"/>
          </a:xfrm>
          <a:prstGeom prst="roundRect">
            <a:avLst>
              <a:gd name="adj" fmla="val 8188"/>
            </a:avLst>
          </a:prstGeom>
          <a:solidFill>
            <a:srgbClr val="00B050"/>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Eléments de contenu</a:t>
            </a:r>
          </a:p>
        </p:txBody>
      </p:sp>
      <p:sp>
        <p:nvSpPr>
          <p:cNvPr id="16" name="ZoneTexte 15"/>
          <p:cNvSpPr txBox="1"/>
          <p:nvPr/>
        </p:nvSpPr>
        <p:spPr>
          <a:xfrm>
            <a:off x="452224" y="1258489"/>
            <a:ext cx="9035933" cy="2323713"/>
          </a:xfrm>
          <a:prstGeom prst="rect">
            <a:avLst/>
          </a:prstGeom>
          <a:noFill/>
        </p:spPr>
        <p:txBody>
          <a:bodyPr wrap="square" rtlCol="0">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Contrairement à la fonction d’ingénierie qui a une dimension collective et ouverte à tous les membres, l’accompagnement est  ici i</a:t>
            </a:r>
            <a:r>
              <a:rPr lang="fr-FR" sz="1000" b="1" dirty="0">
                <a:solidFill>
                  <a:srgbClr val="707173">
                    <a:lumMod val="75000"/>
                  </a:srgbClr>
                </a:solidFill>
                <a:latin typeface="Segoe UI Light" panose="020B0502040204020203" pitchFamily="34" charset="0"/>
              </a:rPr>
              <a:t>ndividuel</a:t>
            </a:r>
            <a:r>
              <a:rPr lang="fr-FR" sz="1000" dirty="0">
                <a:solidFill>
                  <a:srgbClr val="707173">
                    <a:lumMod val="75000"/>
                  </a:srgbClr>
                </a:solidFill>
                <a:latin typeface="Segoe UI Light" panose="020B0502040204020203" pitchFamily="34" charset="0"/>
              </a:rPr>
              <a:t> et ne prend pas la forme d’une offre de service structurée ou normalisée. Il s’adresse en général à une association membre ou à un dirigeant d’association. Contrairement encore à la fonction d’ingénierie, cet accompagnement est plutôt à </a:t>
            </a:r>
            <a:r>
              <a:rPr lang="fr-FR" sz="1000" b="1" dirty="0">
                <a:solidFill>
                  <a:srgbClr val="707173">
                    <a:lumMod val="75000"/>
                  </a:srgbClr>
                </a:solidFill>
                <a:latin typeface="Segoe UI Light" panose="020B0502040204020203" pitchFamily="34" charset="0"/>
              </a:rPr>
              <a:t>l’initiative du demandeur </a:t>
            </a:r>
            <a:r>
              <a:rPr lang="fr-FR" sz="1000" dirty="0">
                <a:solidFill>
                  <a:srgbClr val="707173">
                    <a:lumMod val="75000"/>
                  </a:srgbClr>
                </a:solidFill>
                <a:latin typeface="Segoe UI Light" panose="020B0502040204020203" pitchFamily="34" charset="0"/>
              </a:rPr>
              <a:t>(l’association membre ou le dirigeant) qu’une proposition descendante initiée par la tête de réseau</a:t>
            </a:r>
          </a:p>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Dans cet accompagnement, la tête de réseau comble un manque, aide à résoudre une difficulté, aiguillonne, conseille ou supplée. Les formes sont multiples :</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Un accompagnement individuel sur des problématiques structurelles (gouvernance, projet associatif, …)</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Un accompagnement à la vie associative sur des difficultés financières</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Une hotline pour des questions techniques</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Une aide à l’évaluation</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Un accompagnement humain de dirigeant(s)</a:t>
            </a:r>
          </a:p>
          <a:p>
            <a:pPr marL="638175" lvl="2"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a:t>
            </a:r>
          </a:p>
        </p:txBody>
      </p:sp>
      <p:sp>
        <p:nvSpPr>
          <p:cNvPr id="17" name="Rectangle à coins arrondis 16"/>
          <p:cNvSpPr/>
          <p:nvPr/>
        </p:nvSpPr>
        <p:spPr>
          <a:xfrm>
            <a:off x="452223" y="3616070"/>
            <a:ext cx="3400110" cy="204398"/>
          </a:xfrm>
          <a:prstGeom prst="roundRect">
            <a:avLst>
              <a:gd name="adj" fmla="val 8188"/>
            </a:avLst>
          </a:prstGeom>
          <a:solidFill>
            <a:srgbClr val="00B050"/>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Couverture et niveau d’implication des têtes de réseau</a:t>
            </a:r>
          </a:p>
        </p:txBody>
      </p:sp>
      <p:sp>
        <p:nvSpPr>
          <p:cNvPr id="18" name="ZoneTexte 17"/>
          <p:cNvSpPr txBox="1"/>
          <p:nvPr/>
        </p:nvSpPr>
        <p:spPr>
          <a:xfrm>
            <a:off x="452223" y="3894252"/>
            <a:ext cx="3400109" cy="861774"/>
          </a:xfrm>
          <a:prstGeom prst="rect">
            <a:avLst/>
          </a:prstGeom>
          <a:noFill/>
        </p:spPr>
        <p:txBody>
          <a:bodyPr wrap="square" rtlCol="0">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Cette fonction est généralement très </a:t>
            </a:r>
            <a:r>
              <a:rPr lang="fr-FR" sz="1000" b="1" dirty="0">
                <a:solidFill>
                  <a:srgbClr val="707173">
                    <a:lumMod val="75000"/>
                  </a:srgbClr>
                </a:solidFill>
                <a:latin typeface="Segoe UI Light" panose="020B0502040204020203" pitchFamily="34" charset="0"/>
              </a:rPr>
              <a:t>diffuse</a:t>
            </a:r>
            <a:r>
              <a:rPr lang="fr-FR" sz="1000" dirty="0">
                <a:solidFill>
                  <a:srgbClr val="707173">
                    <a:lumMod val="75000"/>
                  </a:srgbClr>
                </a:solidFill>
                <a:latin typeface="Segoe UI Light" panose="020B0502040204020203" pitchFamily="34" charset="0"/>
              </a:rPr>
              <a:t> et n’est pas toujours répertoriée par les têtes de réseau. Elle est le plus souvent </a:t>
            </a:r>
            <a:r>
              <a:rPr lang="fr-FR" sz="1000" b="1" dirty="0">
                <a:solidFill>
                  <a:srgbClr val="707173">
                    <a:lumMod val="75000"/>
                  </a:srgbClr>
                </a:solidFill>
                <a:latin typeface="Segoe UI Light" panose="020B0502040204020203" pitchFamily="34" charset="0"/>
              </a:rPr>
              <a:t>insuffisamment mise en valeur </a:t>
            </a:r>
            <a:r>
              <a:rPr lang="fr-FR" sz="1000" dirty="0">
                <a:solidFill>
                  <a:srgbClr val="707173">
                    <a:lumMod val="75000"/>
                  </a:srgbClr>
                </a:solidFill>
                <a:latin typeface="Segoe UI Light" panose="020B0502040204020203" pitchFamily="34" charset="0"/>
              </a:rPr>
              <a:t>car elle est souvent une somme de petites choses du quotidien relevant de rapports bilatéraux.</a:t>
            </a:r>
          </a:p>
        </p:txBody>
      </p:sp>
      <p:sp>
        <p:nvSpPr>
          <p:cNvPr id="19" name="Rectangle à coins arrondis 18"/>
          <p:cNvSpPr/>
          <p:nvPr/>
        </p:nvSpPr>
        <p:spPr>
          <a:xfrm>
            <a:off x="4064000" y="3616070"/>
            <a:ext cx="5598160" cy="204398"/>
          </a:xfrm>
          <a:prstGeom prst="roundRect">
            <a:avLst>
              <a:gd name="adj" fmla="val 8188"/>
            </a:avLst>
          </a:prstGeom>
          <a:solidFill>
            <a:srgbClr val="00B050"/>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Facteurs clés de succès</a:t>
            </a:r>
          </a:p>
        </p:txBody>
      </p:sp>
      <p:sp>
        <p:nvSpPr>
          <p:cNvPr id="20" name="ZoneTexte 19"/>
          <p:cNvSpPr txBox="1"/>
          <p:nvPr/>
        </p:nvSpPr>
        <p:spPr>
          <a:xfrm>
            <a:off x="4064000" y="3820468"/>
            <a:ext cx="5598160" cy="1477328"/>
          </a:xfrm>
          <a:prstGeom prst="rect">
            <a:avLst/>
          </a:prstGeom>
          <a:noFill/>
        </p:spPr>
        <p:txBody>
          <a:bodyPr wrap="square" rtlCol="0">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Le premier facteur est celui de la </a:t>
            </a:r>
            <a:r>
              <a:rPr lang="fr-FR" sz="1000" b="1" dirty="0">
                <a:solidFill>
                  <a:srgbClr val="707173">
                    <a:lumMod val="75000"/>
                  </a:srgbClr>
                </a:solidFill>
                <a:latin typeface="Segoe UI Light" panose="020B0502040204020203" pitchFamily="34" charset="0"/>
              </a:rPr>
              <a:t>disponibilité et de la proximité </a:t>
            </a:r>
            <a:r>
              <a:rPr lang="fr-FR" sz="1000" dirty="0">
                <a:solidFill>
                  <a:srgbClr val="707173">
                    <a:lumMod val="75000"/>
                  </a:srgbClr>
                </a:solidFill>
                <a:latin typeface="Segoe UI Light" panose="020B0502040204020203" pitchFamily="34" charset="0"/>
              </a:rPr>
              <a:t>des têtes de réseau, aussi bien à l’échelon national qu’à celui régional (il faut pouvoir répondre à la demande)</a:t>
            </a:r>
          </a:p>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Le deuxième est celui de la </a:t>
            </a:r>
            <a:r>
              <a:rPr lang="fr-FR" sz="1000" b="1" dirty="0">
                <a:solidFill>
                  <a:srgbClr val="707173">
                    <a:lumMod val="75000"/>
                  </a:srgbClr>
                </a:solidFill>
                <a:latin typeface="Segoe UI Light" panose="020B0502040204020203" pitchFamily="34" charset="0"/>
              </a:rPr>
              <a:t>légitimité</a:t>
            </a:r>
            <a:r>
              <a:rPr lang="fr-FR" sz="1000" dirty="0">
                <a:solidFill>
                  <a:srgbClr val="707173">
                    <a:lumMod val="75000"/>
                  </a:srgbClr>
                </a:solidFill>
                <a:latin typeface="Segoe UI Light" panose="020B0502040204020203" pitchFamily="34" charset="0"/>
              </a:rPr>
              <a:t> : il faut disposer de la reconnaissance et de la confiance de ses membres </a:t>
            </a:r>
          </a:p>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Le troisième est celui de </a:t>
            </a:r>
            <a:r>
              <a:rPr lang="fr-FR" sz="1000" b="1" dirty="0">
                <a:solidFill>
                  <a:srgbClr val="707173">
                    <a:lumMod val="75000"/>
                  </a:srgbClr>
                </a:solidFill>
                <a:latin typeface="Segoe UI Light" panose="020B0502040204020203" pitchFamily="34" charset="0"/>
              </a:rPr>
              <a:t>l’organisation et de la capitalisation </a:t>
            </a:r>
            <a:r>
              <a:rPr lang="fr-FR" sz="1000" dirty="0">
                <a:solidFill>
                  <a:srgbClr val="707173">
                    <a:lumMod val="75000"/>
                  </a:srgbClr>
                </a:solidFill>
                <a:latin typeface="Segoe UI Light" panose="020B0502040204020203" pitchFamily="34" charset="0"/>
              </a:rPr>
              <a:t>: ceux qui développent cette activité parviennent à développer quelques savoir-faire ou bonnes pratiques autour d’enjeux récurrents (l’organisation d’évènements, l’aide juridique, la négociation de conventions avec les mairies, la gestion de crise, la recherche d’adhérents, …)</a:t>
            </a:r>
          </a:p>
        </p:txBody>
      </p:sp>
      <p:sp>
        <p:nvSpPr>
          <p:cNvPr id="21" name="Espace réservé du texte 1"/>
          <p:cNvSpPr>
            <a:spLocks noGrp="1"/>
          </p:cNvSpPr>
          <p:nvPr>
            <p:ph type="body" sz="quarter" idx="4294967295"/>
          </p:nvPr>
        </p:nvSpPr>
        <p:spPr>
          <a:xfrm>
            <a:off x="452224" y="465913"/>
            <a:ext cx="9035932" cy="542926"/>
          </a:xfrm>
          <a:prstGeom prst="rect">
            <a:avLst/>
          </a:prstGeom>
        </p:spPr>
        <p:txBody>
          <a:bodyPr anchor="ctr">
            <a:noAutofit/>
          </a:bodyPr>
          <a:lstStyle/>
          <a:p>
            <a:pPr marL="171450" indent="-171450">
              <a:buClr>
                <a:schemeClr val="accent1"/>
              </a:buClr>
              <a:buFont typeface="Wingdings" panose="05000000000000000000" pitchFamily="2" charset="2"/>
              <a:buChar char="§"/>
            </a:pPr>
            <a:r>
              <a:rPr lang="fr-FR" sz="1100" i="1" dirty="0">
                <a:solidFill>
                  <a:schemeClr val="tx2"/>
                </a:solidFill>
                <a:latin typeface="Segoe UI Light" panose="020B0502040204020203" pitchFamily="34" charset="0"/>
              </a:rPr>
              <a:t>La fonction d’accompagnement personnalisé caractérise la disponibilité de la tête de réseau pour aider ou suppléer des acteurs sur le terrain qui font face à des problématiques fortes ou des besoins ponctuels.</a:t>
            </a:r>
          </a:p>
        </p:txBody>
      </p:sp>
      <p:sp>
        <p:nvSpPr>
          <p:cNvPr id="12" name="Rectangle à coins arrondis 11"/>
          <p:cNvSpPr/>
          <p:nvPr/>
        </p:nvSpPr>
        <p:spPr>
          <a:xfrm>
            <a:off x="4064000" y="5375399"/>
            <a:ext cx="5598159" cy="180000"/>
          </a:xfrm>
          <a:prstGeom prst="roundRect">
            <a:avLst>
              <a:gd name="adj" fmla="val 8188"/>
            </a:avLst>
          </a:prstGeom>
          <a:solidFill>
            <a:srgbClr val="00B050"/>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Positionnement des têtes de réseau de 1</a:t>
            </a:r>
            <a:r>
              <a:rPr lang="fr-FR" altLang="fr-FR" sz="1000" b="1" kern="0" cap="small" baseline="30000" dirty="0">
                <a:solidFill>
                  <a:schemeClr val="bg1"/>
                </a:solidFill>
                <a:latin typeface="Segoe UI Light" panose="020B0502040204020203" pitchFamily="34" charset="0"/>
              </a:rPr>
              <a:t>er</a:t>
            </a:r>
            <a:r>
              <a:rPr lang="fr-FR" altLang="fr-FR" sz="1000" b="1" kern="0" cap="small" dirty="0">
                <a:solidFill>
                  <a:schemeClr val="bg1"/>
                </a:solidFill>
                <a:latin typeface="Segoe UI Light" panose="020B0502040204020203" pitchFamily="34" charset="0"/>
              </a:rPr>
              <a:t> et 2</a:t>
            </a:r>
            <a:r>
              <a:rPr lang="fr-FR" altLang="fr-FR" sz="1000" b="1" kern="0" cap="small" baseline="30000" dirty="0">
                <a:solidFill>
                  <a:schemeClr val="bg1"/>
                </a:solidFill>
                <a:latin typeface="Segoe UI Light" panose="020B0502040204020203" pitchFamily="34" charset="0"/>
              </a:rPr>
              <a:t>nd</a:t>
            </a:r>
            <a:r>
              <a:rPr lang="fr-FR" altLang="fr-FR" sz="1000" b="1" kern="0" cap="small" dirty="0">
                <a:solidFill>
                  <a:schemeClr val="bg1"/>
                </a:solidFill>
                <a:latin typeface="Segoe UI Light" panose="020B0502040204020203" pitchFamily="34" charset="0"/>
              </a:rPr>
              <a:t> niveau</a:t>
            </a:r>
          </a:p>
        </p:txBody>
      </p:sp>
      <p:sp>
        <p:nvSpPr>
          <p:cNvPr id="13" name="ZoneTexte 12"/>
          <p:cNvSpPr txBox="1"/>
          <p:nvPr/>
        </p:nvSpPr>
        <p:spPr>
          <a:xfrm>
            <a:off x="4064000" y="5561191"/>
            <a:ext cx="5598160" cy="861774"/>
          </a:xfrm>
          <a:prstGeom prst="rect">
            <a:avLst/>
          </a:prstGeom>
          <a:noFill/>
        </p:spPr>
        <p:txBody>
          <a:bodyPr wrap="square" rtlCol="0">
            <a:spAutoFit/>
          </a:bodyPr>
          <a:lstStyle/>
          <a:p>
            <a:pPr marL="180975" lvl="1" indent="-177800" eaLnBrk="0" hangingPunct="0">
              <a:spcBef>
                <a:spcPts val="6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Cette fonction concerne principalement es têtes de réseau de premier niveau, bien qu’à des degrés très divers et selon des modalités très différentes. Elle est souvent portée, lorsque celui-ci existe, par l’échelon </a:t>
            </a:r>
            <a:r>
              <a:rPr lang="fr-FR" sz="1000" b="1" dirty="0">
                <a:solidFill>
                  <a:srgbClr val="707173">
                    <a:lumMod val="75000"/>
                  </a:srgbClr>
                </a:solidFill>
                <a:latin typeface="Segoe UI Light" panose="020B0502040204020203" pitchFamily="34" charset="0"/>
              </a:rPr>
              <a:t>régional</a:t>
            </a:r>
            <a:r>
              <a:rPr lang="fr-FR" sz="1000" dirty="0">
                <a:solidFill>
                  <a:srgbClr val="707173">
                    <a:lumMod val="75000"/>
                  </a:srgbClr>
                </a:solidFill>
                <a:latin typeface="Segoe UI Light" panose="020B0502040204020203" pitchFamily="34" charset="0"/>
              </a:rPr>
              <a:t> des têtes de réseau qui est souvent dans une proximité plus forte avec les membres locaux. Cette fonction d’accompagnement est en revanche peu présente chez les têtes de réseau de deuxième niveau qui sont moins en prises avec des associations locales.</a:t>
            </a:r>
          </a:p>
        </p:txBody>
      </p:sp>
    </p:spTree>
    <p:extLst>
      <p:ext uri="{BB962C8B-B14F-4D97-AF65-F5344CB8AC3E}">
        <p14:creationId xmlns:p14="http://schemas.microsoft.com/office/powerpoint/2010/main" val="2291445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39"/>
          </p:nvPr>
        </p:nvSpPr>
        <p:spPr/>
        <p:txBody>
          <a:bodyPr/>
          <a:lstStyle/>
          <a:p>
            <a:r>
              <a:rPr lang="fr-FR">
                <a:latin typeface="Segoe UI Light" panose="020B0502040204020203" pitchFamily="34" charset="0"/>
              </a:rPr>
              <a:t>La fonction d’opérateur</a:t>
            </a:r>
            <a:endParaRPr lang="fr-FR" dirty="0">
              <a:latin typeface="Segoe UI Light" panose="020B0502040204020203" pitchFamily="34" charset="0"/>
            </a:endParaRPr>
          </a:p>
        </p:txBody>
      </p:sp>
      <p:sp>
        <p:nvSpPr>
          <p:cNvPr id="4" name="Espace réservé du pied de page 3"/>
          <p:cNvSpPr>
            <a:spLocks noGrp="1"/>
          </p:cNvSpPr>
          <p:nvPr>
            <p:ph type="ftr" sz="quarter" idx="3"/>
          </p:nvPr>
        </p:nvSpPr>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5" name="Espace réservé du numéro de diapositive 4"/>
          <p:cNvSpPr>
            <a:spLocks noGrp="1"/>
          </p:cNvSpPr>
          <p:nvPr>
            <p:ph type="sldNum" sz="quarter" idx="4"/>
          </p:nvPr>
        </p:nvSpPr>
        <p:spPr/>
        <p:txBody>
          <a:bodyPr/>
          <a:lstStyle/>
          <a:p>
            <a:fld id="{12E3212C-99B6-42C2-BE5E-9738E2CE06AD}" type="slidenum">
              <a:rPr lang="fr-FR" smtClean="0">
                <a:latin typeface="Segoe UI Light" panose="020B0502040204020203" pitchFamily="34" charset="0"/>
              </a:rPr>
              <a:pPr/>
              <a:t>15</a:t>
            </a:fld>
            <a:endParaRPr lang="fr-FR" dirty="0">
              <a:latin typeface="Segoe UI Light" panose="020B0502040204020203" pitchFamily="34" charset="0"/>
            </a:endParaRPr>
          </a:p>
        </p:txBody>
      </p:sp>
      <p:sp>
        <p:nvSpPr>
          <p:cNvPr id="14" name="Rectangle à coins arrondis 13"/>
          <p:cNvSpPr/>
          <p:nvPr/>
        </p:nvSpPr>
        <p:spPr>
          <a:xfrm>
            <a:off x="452223" y="1630104"/>
            <a:ext cx="9035933" cy="180000"/>
          </a:xfrm>
          <a:prstGeom prst="roundRect">
            <a:avLst>
              <a:gd name="adj" fmla="val 8188"/>
            </a:avLst>
          </a:prstGeom>
          <a:solidFill>
            <a:srgbClr val="FF0066"/>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Eléments de contenu</a:t>
            </a:r>
          </a:p>
        </p:txBody>
      </p:sp>
      <p:sp>
        <p:nvSpPr>
          <p:cNvPr id="16" name="ZoneTexte 15"/>
          <p:cNvSpPr txBox="1"/>
          <p:nvPr/>
        </p:nvSpPr>
        <p:spPr>
          <a:xfrm>
            <a:off x="452224" y="1924248"/>
            <a:ext cx="9035933" cy="1661993"/>
          </a:xfrm>
          <a:prstGeom prst="rect">
            <a:avLst/>
          </a:prstGeom>
          <a:noFill/>
        </p:spPr>
        <p:txBody>
          <a:bodyPr wrap="square" rtlCol="0">
            <a:spAutoFit/>
          </a:bodyPr>
          <a:lstStyle/>
          <a:p>
            <a:pPr marL="180975" lvl="1"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Dans certains cas, les têtes de réseau ont un rôle de gestion opérationnelle : elles sont </a:t>
            </a:r>
            <a:r>
              <a:rPr lang="fr-FR" sz="1000" b="1" dirty="0">
                <a:solidFill>
                  <a:srgbClr val="707173">
                    <a:lumMod val="75000"/>
                  </a:srgbClr>
                </a:solidFill>
                <a:latin typeface="Segoe UI Light" panose="020B0502040204020203" pitchFamily="34" charset="0"/>
              </a:rPr>
              <a:t>opérateurs</a:t>
            </a:r>
            <a:r>
              <a:rPr lang="fr-FR" sz="1000" dirty="0">
                <a:solidFill>
                  <a:srgbClr val="707173">
                    <a:lumMod val="75000"/>
                  </a:srgbClr>
                </a:solidFill>
                <a:latin typeface="Segoe UI Light" panose="020B0502040204020203" pitchFamily="34" charset="0"/>
              </a:rPr>
              <a:t> et exercent au bénéfice de tous les membres ou de la société. Cette fonction d’exploitation va bien au-delà de la réalisation de projets car elle est </a:t>
            </a:r>
            <a:r>
              <a:rPr lang="fr-FR" sz="1000" b="1" dirty="0">
                <a:solidFill>
                  <a:srgbClr val="707173">
                    <a:lumMod val="75000"/>
                  </a:srgbClr>
                </a:solidFill>
                <a:latin typeface="Segoe UI Light" panose="020B0502040204020203" pitchFamily="34" charset="0"/>
              </a:rPr>
              <a:t>récurrente </a:t>
            </a:r>
            <a:r>
              <a:rPr lang="fr-FR" sz="1000" dirty="0">
                <a:solidFill>
                  <a:srgbClr val="707173">
                    <a:lumMod val="75000"/>
                  </a:srgbClr>
                </a:solidFill>
                <a:latin typeface="Segoe UI Light" panose="020B0502040204020203" pitchFamily="34" charset="0"/>
              </a:rPr>
              <a:t>et, dans certains cas, confiée par les pouvoirs publics. Elle prend des formes diverses</a:t>
            </a:r>
          </a:p>
          <a:p>
            <a:pPr marL="638175" lvl="2" indent="-177800" eaLnBrk="0" hangingPunct="0">
              <a:spcBef>
                <a:spcPct val="20000"/>
              </a:spcBef>
              <a:buClr>
                <a:srgbClr val="FF6600"/>
              </a:buClr>
              <a:buSzPct val="75000"/>
              <a:buFont typeface="Arial" panose="020B0604020202020204" pitchFamily="34" charset="0"/>
              <a:buChar char="»"/>
            </a:pPr>
            <a:r>
              <a:rPr lang="fr-FR" sz="1000">
                <a:solidFill>
                  <a:srgbClr val="707173">
                    <a:lumMod val="75000"/>
                  </a:srgbClr>
                </a:solidFill>
                <a:latin typeface="Segoe UI Light" panose="020B0502040204020203" pitchFamily="34" charset="0"/>
              </a:rPr>
              <a:t>La </a:t>
            </a:r>
            <a:r>
              <a:rPr lang="fr-FR" sz="1000" dirty="0">
                <a:solidFill>
                  <a:srgbClr val="707173">
                    <a:lumMod val="75000"/>
                  </a:srgbClr>
                </a:solidFill>
                <a:latin typeface="Segoe UI Light" panose="020B0502040204020203" pitchFamily="34" charset="0"/>
              </a:rPr>
              <a:t>gestion d’une plateforme d’approvisionnement (pour fournir des épiceries sociales et solidaires)</a:t>
            </a:r>
          </a:p>
          <a:p>
            <a:pPr marL="638175" lvl="2"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La gestion d’un service de transports adapté pour personnes handicapées (exercé parfois sous forme de délégation de service public)</a:t>
            </a:r>
          </a:p>
          <a:p>
            <a:pPr marL="638175" lvl="2"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La gestion de foyers d’hébergement (notamment pour des étudiants ou des handicapés)</a:t>
            </a:r>
          </a:p>
          <a:p>
            <a:pPr marL="638175" lvl="2"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La gestion de services confiés par l’Etat (par exemple certains services à destination des familles comme la protection juridique des majeurs)</a:t>
            </a:r>
          </a:p>
          <a:p>
            <a:pPr marL="638175" lvl="2" indent="-177800" eaLnBrk="0" hangingPunct="0">
              <a:spcBef>
                <a:spcPct val="20000"/>
              </a:spcBef>
              <a:buClr>
                <a:srgbClr val="FF6600"/>
              </a:buClr>
              <a:buSzPct val="75000"/>
              <a:buFont typeface="Arial" panose="020B0604020202020204" pitchFamily="34" charset="0"/>
              <a:buChar char="»"/>
            </a:pPr>
            <a:r>
              <a:rPr lang="fr-FR" sz="1000">
                <a:solidFill>
                  <a:srgbClr val="707173">
                    <a:lumMod val="75000"/>
                  </a:srgbClr>
                </a:solidFill>
                <a:latin typeface="Segoe UI Light" panose="020B0502040204020203" pitchFamily="34" charset="0"/>
              </a:rPr>
              <a:t>L’exploitation des DLA (Dispositifs locaux d’accompagnement)</a:t>
            </a:r>
          </a:p>
          <a:p>
            <a:pPr marL="638175" lvl="2" indent="-177800" eaLnBrk="0" hangingPunct="0">
              <a:spcBef>
                <a:spcPct val="20000"/>
              </a:spcBef>
              <a:buClr>
                <a:srgbClr val="FF6600"/>
              </a:buClr>
              <a:buSzPct val="75000"/>
              <a:buFont typeface="Arial" panose="020B0604020202020204" pitchFamily="34" charset="0"/>
              <a:buChar char="»"/>
            </a:pPr>
            <a:r>
              <a:rPr lang="fr-FR" sz="1000">
                <a:solidFill>
                  <a:srgbClr val="707173">
                    <a:lumMod val="75000"/>
                  </a:srgbClr>
                </a:solidFill>
                <a:latin typeface="Segoe UI Light" panose="020B0502040204020203" pitchFamily="34" charset="0"/>
              </a:rPr>
              <a:t>…</a:t>
            </a:r>
            <a:endParaRPr lang="fr-FR" sz="1000" dirty="0">
              <a:solidFill>
                <a:srgbClr val="707173">
                  <a:lumMod val="75000"/>
                </a:srgbClr>
              </a:solidFill>
              <a:latin typeface="Segoe UI Light" panose="020B0502040204020203" pitchFamily="34" charset="0"/>
            </a:endParaRPr>
          </a:p>
        </p:txBody>
      </p:sp>
      <p:sp>
        <p:nvSpPr>
          <p:cNvPr id="17" name="Rectangle à coins arrondis 16"/>
          <p:cNvSpPr/>
          <p:nvPr/>
        </p:nvSpPr>
        <p:spPr>
          <a:xfrm>
            <a:off x="452223" y="3820960"/>
            <a:ext cx="3656227" cy="180000"/>
          </a:xfrm>
          <a:prstGeom prst="roundRect">
            <a:avLst>
              <a:gd name="adj" fmla="val 8188"/>
            </a:avLst>
          </a:prstGeom>
          <a:solidFill>
            <a:srgbClr val="FF0066"/>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Couverture et niveau d’implication des têtes de réseau</a:t>
            </a:r>
          </a:p>
        </p:txBody>
      </p:sp>
      <p:sp>
        <p:nvSpPr>
          <p:cNvPr id="18" name="ZoneTexte 17"/>
          <p:cNvSpPr txBox="1"/>
          <p:nvPr/>
        </p:nvSpPr>
        <p:spPr>
          <a:xfrm>
            <a:off x="452224" y="4099142"/>
            <a:ext cx="3656226" cy="1354217"/>
          </a:xfrm>
          <a:prstGeom prst="rect">
            <a:avLst/>
          </a:prstGeom>
          <a:noFill/>
        </p:spPr>
        <p:txBody>
          <a:bodyPr wrap="square" rtlCol="0">
            <a:spAutoFit/>
          </a:bodyPr>
          <a:lstStyle/>
          <a:p>
            <a:pPr marL="180975" lvl="1"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Cette fonction reste </a:t>
            </a:r>
            <a:r>
              <a:rPr lang="fr-FR" sz="1000" b="1" dirty="0">
                <a:solidFill>
                  <a:srgbClr val="707173">
                    <a:lumMod val="75000"/>
                  </a:srgbClr>
                </a:solidFill>
                <a:latin typeface="Segoe UI Light" panose="020B0502040204020203" pitchFamily="34" charset="0"/>
              </a:rPr>
              <a:t>occasionnelle</a:t>
            </a:r>
            <a:r>
              <a:rPr lang="fr-FR" sz="1000" dirty="0">
                <a:solidFill>
                  <a:srgbClr val="707173">
                    <a:lumMod val="75000"/>
                  </a:srgbClr>
                </a:solidFill>
                <a:latin typeface="Segoe UI Light" panose="020B0502040204020203" pitchFamily="34" charset="0"/>
              </a:rPr>
              <a:t> et liée à certains types d’activités ou de structures. Elle n’est toutefois pas rare et plusieurs structures rencontrées s’en sont fait l’écho. Elle concerne toutefois les têtes de réseau de premier niveau et pas les coordinations. </a:t>
            </a:r>
          </a:p>
          <a:p>
            <a:pPr marL="180975" lvl="1"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Lorsqu’elle est exercée, cette fonction de gestion/exploitation a généralement beaucoup d’importance et de poids au sein de la tête de réseau</a:t>
            </a:r>
          </a:p>
        </p:txBody>
      </p:sp>
      <p:sp>
        <p:nvSpPr>
          <p:cNvPr id="19" name="Rectangle à coins arrondis 18"/>
          <p:cNvSpPr/>
          <p:nvPr/>
        </p:nvSpPr>
        <p:spPr>
          <a:xfrm>
            <a:off x="4332288" y="3820960"/>
            <a:ext cx="5155869" cy="180000"/>
          </a:xfrm>
          <a:prstGeom prst="roundRect">
            <a:avLst>
              <a:gd name="adj" fmla="val 8188"/>
            </a:avLst>
          </a:prstGeom>
          <a:solidFill>
            <a:srgbClr val="FF0066"/>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Facteurs clés de succès</a:t>
            </a:r>
          </a:p>
        </p:txBody>
      </p:sp>
      <p:sp>
        <p:nvSpPr>
          <p:cNvPr id="20" name="ZoneTexte 19"/>
          <p:cNvSpPr txBox="1"/>
          <p:nvPr/>
        </p:nvSpPr>
        <p:spPr>
          <a:xfrm>
            <a:off x="4332288" y="4065998"/>
            <a:ext cx="5155870" cy="954107"/>
          </a:xfrm>
          <a:prstGeom prst="rect">
            <a:avLst/>
          </a:prstGeom>
          <a:noFill/>
        </p:spPr>
        <p:txBody>
          <a:bodyPr wrap="square" rtlCol="0">
            <a:spAutoFit/>
          </a:bodyPr>
          <a:lstStyle/>
          <a:p>
            <a:pPr marL="180975" lvl="1"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Cette dimension exige </a:t>
            </a:r>
          </a:p>
          <a:p>
            <a:pPr marL="638175" lvl="2"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Un vrai niveau de professionnalisation des équipes</a:t>
            </a:r>
          </a:p>
          <a:p>
            <a:pPr marL="638175" lvl="2"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Une forte légitimité des structures vis-à-vis de toutes les parties prenantes</a:t>
            </a:r>
          </a:p>
          <a:p>
            <a:pPr marL="638175" lvl="2"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Des activités prises en charge correspondant aux besoins des territoires, des adhérents ou des politiques publiques</a:t>
            </a:r>
          </a:p>
        </p:txBody>
      </p:sp>
      <p:sp>
        <p:nvSpPr>
          <p:cNvPr id="21" name="Espace réservé du texte 1"/>
          <p:cNvSpPr>
            <a:spLocks noGrp="1"/>
          </p:cNvSpPr>
          <p:nvPr>
            <p:ph type="body" sz="quarter" idx="4294967295"/>
          </p:nvPr>
        </p:nvSpPr>
        <p:spPr>
          <a:xfrm>
            <a:off x="452224" y="938071"/>
            <a:ext cx="9035932" cy="542926"/>
          </a:xfrm>
          <a:prstGeom prst="rect">
            <a:avLst/>
          </a:prstGeom>
        </p:spPr>
        <p:txBody>
          <a:bodyPr anchor="ctr">
            <a:noAutofit/>
          </a:bodyPr>
          <a:lstStyle/>
          <a:p>
            <a:pPr marL="171450" indent="-171450">
              <a:buClr>
                <a:schemeClr val="accent1"/>
              </a:buClr>
              <a:buFont typeface="Wingdings" panose="05000000000000000000" pitchFamily="2" charset="2"/>
              <a:buChar char="§"/>
            </a:pPr>
            <a:r>
              <a:rPr lang="fr-FR" sz="1100" i="1" dirty="0">
                <a:solidFill>
                  <a:schemeClr val="tx2"/>
                </a:solidFill>
                <a:latin typeface="Segoe UI Light" panose="020B0502040204020203" pitchFamily="34" charset="0"/>
              </a:rPr>
              <a:t>Certaines têtes de réseau ont à leur charge la gestion et l’exploitation en nom propre de structures de nature très diverse. Cette valeur ajoutée reste très occasionnelle et s’avère très liée aux activités développées par les têtes de réseau</a:t>
            </a:r>
          </a:p>
        </p:txBody>
      </p:sp>
      <p:sp>
        <p:nvSpPr>
          <p:cNvPr id="12" name="Rectangle à coins arrondis 11"/>
          <p:cNvSpPr/>
          <p:nvPr/>
        </p:nvSpPr>
        <p:spPr>
          <a:xfrm>
            <a:off x="4332288" y="5161598"/>
            <a:ext cx="5155869" cy="180000"/>
          </a:xfrm>
          <a:prstGeom prst="roundRect">
            <a:avLst>
              <a:gd name="adj" fmla="val 8188"/>
            </a:avLst>
          </a:prstGeom>
          <a:solidFill>
            <a:srgbClr val="FF0066"/>
          </a:solidFill>
          <a:ln>
            <a:noFill/>
          </a:ln>
          <a:effectLst/>
        </p:spPr>
        <p:txBody>
          <a:bodyPr lIns="36000" anchor="ctr"/>
          <a:lstStyle/>
          <a:p>
            <a:pPr marL="0" lvl="1" eaLnBrk="0" hangingPunct="0">
              <a:buClr>
                <a:srgbClr val="004494"/>
              </a:buClr>
            </a:pPr>
            <a:r>
              <a:rPr lang="fr-FR" altLang="fr-FR" sz="1000" b="1" kern="0" cap="small" dirty="0">
                <a:solidFill>
                  <a:schemeClr val="bg1"/>
                </a:solidFill>
                <a:latin typeface="Segoe UI Light" panose="020B0502040204020203" pitchFamily="34" charset="0"/>
              </a:rPr>
              <a:t>Positionnement des têtes de réseau de 1</a:t>
            </a:r>
            <a:r>
              <a:rPr lang="fr-FR" altLang="fr-FR" sz="1000" b="1" kern="0" cap="small" baseline="30000" dirty="0">
                <a:solidFill>
                  <a:schemeClr val="bg1"/>
                </a:solidFill>
                <a:latin typeface="Segoe UI Light" panose="020B0502040204020203" pitchFamily="34" charset="0"/>
              </a:rPr>
              <a:t>er</a:t>
            </a:r>
            <a:r>
              <a:rPr lang="fr-FR" altLang="fr-FR" sz="1000" b="1" kern="0" cap="small" dirty="0">
                <a:solidFill>
                  <a:schemeClr val="bg1"/>
                </a:solidFill>
                <a:latin typeface="Segoe UI Light" panose="020B0502040204020203" pitchFamily="34" charset="0"/>
              </a:rPr>
              <a:t> et 2</a:t>
            </a:r>
            <a:r>
              <a:rPr lang="fr-FR" altLang="fr-FR" sz="1000" b="1" kern="0" cap="small" baseline="30000" dirty="0">
                <a:solidFill>
                  <a:schemeClr val="bg1"/>
                </a:solidFill>
                <a:latin typeface="Segoe UI Light" panose="020B0502040204020203" pitchFamily="34" charset="0"/>
              </a:rPr>
              <a:t>nd</a:t>
            </a:r>
            <a:r>
              <a:rPr lang="fr-FR" altLang="fr-FR" sz="1000" b="1" kern="0" cap="small" dirty="0">
                <a:solidFill>
                  <a:schemeClr val="bg1"/>
                </a:solidFill>
                <a:latin typeface="Segoe UI Light" panose="020B0502040204020203" pitchFamily="34" charset="0"/>
              </a:rPr>
              <a:t> niveau</a:t>
            </a:r>
          </a:p>
        </p:txBody>
      </p:sp>
      <p:sp>
        <p:nvSpPr>
          <p:cNvPr id="13" name="ZoneTexte 12"/>
          <p:cNvSpPr txBox="1"/>
          <p:nvPr/>
        </p:nvSpPr>
        <p:spPr>
          <a:xfrm>
            <a:off x="4332288" y="5396476"/>
            <a:ext cx="5155870" cy="400110"/>
          </a:xfrm>
          <a:prstGeom prst="rect">
            <a:avLst/>
          </a:prstGeom>
          <a:noFill/>
        </p:spPr>
        <p:txBody>
          <a:bodyPr wrap="square" rtlCol="0">
            <a:spAutoFit/>
          </a:bodyPr>
          <a:lstStyle/>
          <a:p>
            <a:pPr marL="180975" lvl="1"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Cette fonction concerne principalement les têtes de réseau de 1</a:t>
            </a:r>
            <a:r>
              <a:rPr lang="fr-FR" sz="1000" baseline="30000" dirty="0">
                <a:solidFill>
                  <a:srgbClr val="707173">
                    <a:lumMod val="75000"/>
                  </a:srgbClr>
                </a:solidFill>
                <a:latin typeface="Segoe UI Light" panose="020B0502040204020203" pitchFamily="34" charset="0"/>
              </a:rPr>
              <a:t>er</a:t>
            </a:r>
            <a:r>
              <a:rPr lang="fr-FR" sz="1000" dirty="0">
                <a:solidFill>
                  <a:srgbClr val="707173">
                    <a:lumMod val="75000"/>
                  </a:srgbClr>
                </a:solidFill>
                <a:latin typeface="Segoe UI Light" panose="020B0502040204020203" pitchFamily="34" charset="0"/>
              </a:rPr>
              <a:t> niveau. Elle est principalement corrélée au secteur d’activité et au positionnement des têtes de réseau</a:t>
            </a:r>
          </a:p>
        </p:txBody>
      </p:sp>
    </p:spTree>
    <p:extLst>
      <p:ext uri="{BB962C8B-B14F-4D97-AF65-F5344CB8AC3E}">
        <p14:creationId xmlns:p14="http://schemas.microsoft.com/office/powerpoint/2010/main" val="3099138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5" name="Espace réservé du numéro de diapositive 4"/>
          <p:cNvSpPr>
            <a:spLocks noGrp="1"/>
          </p:cNvSpPr>
          <p:nvPr>
            <p:ph type="sldNum" sz="quarter" idx="4"/>
          </p:nvPr>
        </p:nvSpPr>
        <p:spPr/>
        <p:txBody>
          <a:bodyPr/>
          <a:lstStyle/>
          <a:p>
            <a:fld id="{12E3212C-99B6-42C2-BE5E-9738E2CE06AD}" type="slidenum">
              <a:rPr lang="fr-FR" smtClean="0"/>
              <a:pPr/>
              <a:t>16</a:t>
            </a:fld>
            <a:endParaRPr lang="fr-FR" dirty="0"/>
          </a:p>
        </p:txBody>
      </p:sp>
      <p:sp>
        <p:nvSpPr>
          <p:cNvPr id="20" name="Arc 19"/>
          <p:cNvSpPr>
            <a:spLocks noChangeAspect="1"/>
          </p:cNvSpPr>
          <p:nvPr/>
        </p:nvSpPr>
        <p:spPr>
          <a:xfrm>
            <a:off x="2676818" y="985448"/>
            <a:ext cx="4824000" cy="4824273"/>
          </a:xfrm>
          <a:prstGeom prst="arc">
            <a:avLst>
              <a:gd name="adj1" fmla="val 14213189"/>
              <a:gd name="adj2" fmla="val 13892179"/>
            </a:avLst>
          </a:prstGeom>
          <a:solidFill>
            <a:schemeClr val="bg1">
              <a:alpha val="40000"/>
            </a:schemeClr>
          </a:solidFill>
          <a:ln w="165100">
            <a:solidFill>
              <a:srgbClr val="92796C"/>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Arc 20"/>
          <p:cNvSpPr>
            <a:spLocks noChangeAspect="1"/>
          </p:cNvSpPr>
          <p:nvPr/>
        </p:nvSpPr>
        <p:spPr>
          <a:xfrm rot="20054272">
            <a:off x="3043704" y="1351465"/>
            <a:ext cx="4140000" cy="4140000"/>
          </a:xfrm>
          <a:prstGeom prst="arc">
            <a:avLst>
              <a:gd name="adj1" fmla="val 14241242"/>
              <a:gd name="adj2" fmla="val 6867253"/>
            </a:avLst>
          </a:prstGeom>
          <a:solidFill>
            <a:srgbClr val="CBBFB9"/>
          </a:solidFill>
          <a:ln w="101600">
            <a:solidFill>
              <a:srgbClr val="CBBFB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Espace réservé du texte 1"/>
          <p:cNvSpPr>
            <a:spLocks noGrp="1"/>
          </p:cNvSpPr>
          <p:nvPr>
            <p:ph type="body" sz="quarter" idx="39"/>
          </p:nvPr>
        </p:nvSpPr>
        <p:spPr>
          <a:xfrm>
            <a:off x="344487" y="112513"/>
            <a:ext cx="8485747" cy="550218"/>
          </a:xfrm>
        </p:spPr>
        <p:txBody>
          <a:bodyPr/>
          <a:lstStyle/>
          <a:p>
            <a:r>
              <a:rPr lang="fr-FR" dirty="0">
                <a:latin typeface="Segoe UI Light" panose="020B0502040204020203" pitchFamily="34" charset="0"/>
              </a:rPr>
              <a:t>Degré de couverture des types de valeur ajoutée</a:t>
            </a:r>
          </a:p>
        </p:txBody>
      </p:sp>
      <p:graphicFrame>
        <p:nvGraphicFramePr>
          <p:cNvPr id="12" name="Graphique 11"/>
          <p:cNvGraphicFramePr/>
          <p:nvPr>
            <p:extLst>
              <p:ext uri="{D42A27DB-BD31-4B8C-83A1-F6EECF244321}">
                <p14:modId xmlns:p14="http://schemas.microsoft.com/office/powerpoint/2010/main" val="1222608921"/>
              </p:ext>
            </p:extLst>
          </p:nvPr>
        </p:nvGraphicFramePr>
        <p:xfrm>
          <a:off x="2767380" y="1478344"/>
          <a:ext cx="4469380" cy="3834320"/>
        </p:xfrm>
        <a:graphic>
          <a:graphicData uri="http://schemas.openxmlformats.org/drawingml/2006/chart">
            <c:chart xmlns:c="http://schemas.openxmlformats.org/drawingml/2006/chart" xmlns:r="http://schemas.openxmlformats.org/officeDocument/2006/relationships" r:id="rId2"/>
          </a:graphicData>
        </a:graphic>
      </p:graphicFrame>
      <p:sp>
        <p:nvSpPr>
          <p:cNvPr id="13" name="ZoneTexte 12"/>
          <p:cNvSpPr txBox="1"/>
          <p:nvPr/>
        </p:nvSpPr>
        <p:spPr>
          <a:xfrm>
            <a:off x="3714866" y="2155231"/>
            <a:ext cx="1419652" cy="253916"/>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50" cap="small" dirty="0">
                <a:latin typeface="Segoe UI Light" panose="020B0502040204020203" pitchFamily="34" charset="0"/>
              </a:rPr>
              <a:t>Le plaidoyer</a:t>
            </a:r>
          </a:p>
        </p:txBody>
      </p:sp>
      <p:sp>
        <p:nvSpPr>
          <p:cNvPr id="14" name="ZoneTexte 13"/>
          <p:cNvSpPr txBox="1"/>
          <p:nvPr/>
        </p:nvSpPr>
        <p:spPr>
          <a:xfrm>
            <a:off x="5134518" y="2155231"/>
            <a:ext cx="1419652" cy="415498"/>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50" cap="small" dirty="0">
                <a:latin typeface="Segoe UI Light" panose="020B0502040204020203" pitchFamily="34" charset="0"/>
              </a:rPr>
              <a:t>La mise en réseau et l’animation</a:t>
            </a:r>
          </a:p>
        </p:txBody>
      </p:sp>
      <p:sp>
        <p:nvSpPr>
          <p:cNvPr id="15" name="ZoneTexte 14"/>
          <p:cNvSpPr txBox="1"/>
          <p:nvPr/>
        </p:nvSpPr>
        <p:spPr>
          <a:xfrm>
            <a:off x="5341424" y="4276167"/>
            <a:ext cx="1005840" cy="415498"/>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50" cap="small" dirty="0">
                <a:latin typeface="Segoe UI Light" panose="020B0502040204020203" pitchFamily="34" charset="0"/>
              </a:rPr>
              <a:t>Le pilotage de projets</a:t>
            </a:r>
          </a:p>
        </p:txBody>
      </p:sp>
      <p:sp>
        <p:nvSpPr>
          <p:cNvPr id="16" name="ZoneTexte 15"/>
          <p:cNvSpPr txBox="1"/>
          <p:nvPr/>
        </p:nvSpPr>
        <p:spPr>
          <a:xfrm>
            <a:off x="5844344" y="3270626"/>
            <a:ext cx="1005840" cy="253916"/>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50" cap="small" dirty="0">
                <a:latin typeface="Segoe UI Light" panose="020B0502040204020203" pitchFamily="34" charset="0"/>
              </a:rPr>
              <a:t>L’ingénierie</a:t>
            </a:r>
          </a:p>
        </p:txBody>
      </p:sp>
      <p:sp>
        <p:nvSpPr>
          <p:cNvPr id="17" name="ZoneTexte 16"/>
          <p:cNvSpPr txBox="1"/>
          <p:nvPr/>
        </p:nvSpPr>
        <p:spPr>
          <a:xfrm>
            <a:off x="3379204" y="3205028"/>
            <a:ext cx="1005840" cy="415498"/>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50" cap="small">
                <a:latin typeface="Segoe UI Light" panose="020B0502040204020203" pitchFamily="34" charset="0"/>
              </a:rPr>
              <a:t>La fonction d’opérateur</a:t>
            </a:r>
            <a:endParaRPr lang="fr-FR" sz="1050" cap="small" dirty="0">
              <a:latin typeface="Segoe UI Light" panose="020B0502040204020203" pitchFamily="34" charset="0"/>
            </a:endParaRPr>
          </a:p>
        </p:txBody>
      </p:sp>
      <p:sp>
        <p:nvSpPr>
          <p:cNvPr id="18" name="ZoneTexte 17"/>
          <p:cNvSpPr txBox="1"/>
          <p:nvPr/>
        </p:nvSpPr>
        <p:spPr>
          <a:xfrm>
            <a:off x="3714866" y="4276167"/>
            <a:ext cx="1340356" cy="415498"/>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50" cap="small" dirty="0">
                <a:latin typeface="Segoe UI Light" panose="020B0502040204020203" pitchFamily="34" charset="0"/>
              </a:rPr>
              <a:t>L’accompagnement personnalisé</a:t>
            </a:r>
          </a:p>
        </p:txBody>
      </p:sp>
      <p:sp>
        <p:nvSpPr>
          <p:cNvPr id="24" name="Légende à une bordure 1 23"/>
          <p:cNvSpPr/>
          <p:nvPr/>
        </p:nvSpPr>
        <p:spPr>
          <a:xfrm flipH="1">
            <a:off x="207083" y="1750353"/>
            <a:ext cx="1476000" cy="4193283"/>
          </a:xfrm>
          <a:prstGeom prst="accentCallout1">
            <a:avLst>
              <a:gd name="adj1" fmla="val 18750"/>
              <a:gd name="adj2" fmla="val -8333"/>
              <a:gd name="adj3" fmla="val 51214"/>
              <a:gd name="adj4" fmla="val -71715"/>
            </a:avLst>
          </a:prstGeom>
          <a:solidFill>
            <a:schemeClr val="bg1"/>
          </a:solidFill>
          <a:ln>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cap="small" dirty="0">
                <a:solidFill>
                  <a:schemeClr val="tx1"/>
                </a:solidFill>
                <a:latin typeface="Segoe UI Light" panose="020B0502040204020203" pitchFamily="34" charset="0"/>
              </a:rPr>
              <a:t>Couverture des têtes de réseau de premier niveau</a:t>
            </a:r>
          </a:p>
          <a:p>
            <a:endParaRPr lang="fr-FR" sz="1000" dirty="0">
              <a:solidFill>
                <a:schemeClr val="tx1"/>
              </a:solidFill>
              <a:latin typeface="Segoe UI Light" panose="020B0502040204020203" pitchFamily="34" charset="0"/>
            </a:endParaRPr>
          </a:p>
          <a:p>
            <a:r>
              <a:rPr lang="fr-FR" sz="1000" dirty="0">
                <a:solidFill>
                  <a:schemeClr val="tx1"/>
                </a:solidFill>
                <a:latin typeface="Segoe UI Light" panose="020B0502040204020203" pitchFamily="34" charset="0"/>
              </a:rPr>
              <a:t>La rosace délimite le périmètre  d’intervention des têtes de réseau de 1er niveau qui recouvre les 6 dimensions de valeur ajoutée.</a:t>
            </a:r>
          </a:p>
          <a:p>
            <a:endParaRPr lang="fr-FR" sz="1000" dirty="0">
              <a:solidFill>
                <a:schemeClr val="tx1"/>
              </a:solidFill>
              <a:latin typeface="Segoe UI Light" panose="020B0502040204020203" pitchFamily="34" charset="0"/>
            </a:endParaRPr>
          </a:p>
          <a:p>
            <a:r>
              <a:rPr lang="fr-FR" sz="1000" dirty="0">
                <a:solidFill>
                  <a:schemeClr val="tx1"/>
                </a:solidFill>
                <a:latin typeface="Segoe UI Light" panose="020B0502040204020203" pitchFamily="34" charset="0"/>
              </a:rPr>
              <a:t>Toutes les têtes de réseau de premier niveau n’exercent pas nécessairement ces 6 fonctions là et, lorsqu’elles le font, ce n’est pas toujours avec le même niveau d’amplitude ou d’engagement.</a:t>
            </a:r>
          </a:p>
          <a:p>
            <a:endParaRPr lang="fr-FR" sz="1000" dirty="0">
              <a:solidFill>
                <a:schemeClr val="tx1"/>
              </a:solidFill>
              <a:latin typeface="Segoe UI Light" panose="020B0502040204020203" pitchFamily="34" charset="0"/>
            </a:endParaRPr>
          </a:p>
          <a:p>
            <a:r>
              <a:rPr lang="fr-FR" sz="1000" dirty="0">
                <a:solidFill>
                  <a:schemeClr val="tx1"/>
                </a:solidFill>
                <a:latin typeface="Segoe UI Light" panose="020B0502040204020203" pitchFamily="34" charset="0"/>
              </a:rPr>
              <a:t>Chaque dimension constitue un défi et fait appel à des savoir-faire bien spécifiques.</a:t>
            </a:r>
          </a:p>
        </p:txBody>
      </p:sp>
      <p:sp>
        <p:nvSpPr>
          <p:cNvPr id="26" name="Légende à une bordure 1 25"/>
          <p:cNvSpPr/>
          <p:nvPr/>
        </p:nvSpPr>
        <p:spPr>
          <a:xfrm>
            <a:off x="8241950" y="319436"/>
            <a:ext cx="1476000" cy="4193283"/>
          </a:xfrm>
          <a:prstGeom prst="accentCallout1">
            <a:avLst>
              <a:gd name="adj1" fmla="val 18750"/>
              <a:gd name="adj2" fmla="val -8333"/>
              <a:gd name="adj3" fmla="val 54647"/>
              <a:gd name="adj4" fmla="val -88923"/>
            </a:avLst>
          </a:prstGeom>
          <a:solidFill>
            <a:schemeClr val="bg1"/>
          </a:solidFill>
          <a:ln>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cap="small" dirty="0">
                <a:solidFill>
                  <a:schemeClr val="tx1"/>
                </a:solidFill>
                <a:latin typeface="Segoe UI Light" panose="020B0502040204020203" pitchFamily="34" charset="0"/>
              </a:rPr>
              <a:t>Couverture des têtes de réseau de second niveau</a:t>
            </a:r>
          </a:p>
          <a:p>
            <a:endParaRPr lang="fr-FR" sz="1000" dirty="0">
              <a:solidFill>
                <a:schemeClr val="tx1"/>
              </a:solidFill>
              <a:latin typeface="Segoe UI Light" panose="020B0502040204020203" pitchFamily="34" charset="0"/>
            </a:endParaRPr>
          </a:p>
          <a:p>
            <a:r>
              <a:rPr lang="fr-FR" sz="1000" dirty="0">
                <a:solidFill>
                  <a:schemeClr val="tx1"/>
                </a:solidFill>
                <a:latin typeface="Segoe UI Light" panose="020B0502040204020203" pitchFamily="34" charset="0"/>
              </a:rPr>
              <a:t>Le périmètre d’intervention des têtes de réseau de 2ème niveau se concentre principalement sur 4 dimensions (plaidoyer, mise en réseau, pilotage de projets et ingénierie).</a:t>
            </a:r>
          </a:p>
          <a:p>
            <a:endParaRPr lang="fr-FR" sz="1000" dirty="0">
              <a:solidFill>
                <a:schemeClr val="tx1"/>
              </a:solidFill>
              <a:latin typeface="Segoe UI Light" panose="020B0502040204020203" pitchFamily="34" charset="0"/>
            </a:endParaRPr>
          </a:p>
          <a:p>
            <a:r>
              <a:rPr lang="fr-FR" sz="1000" dirty="0">
                <a:solidFill>
                  <a:schemeClr val="tx1"/>
                </a:solidFill>
                <a:latin typeface="Segoe UI Light" panose="020B0502040204020203" pitchFamily="34" charset="0"/>
              </a:rPr>
              <a:t>Elles exercent peu ou prou ces 4 dimensions même si, aujourd’hui, les fonctions de plaidoyer et de mise en réseau  sont les fonctions les plus significatives.</a:t>
            </a:r>
          </a:p>
          <a:p>
            <a:endParaRPr lang="fr-FR" sz="1000" dirty="0">
              <a:solidFill>
                <a:schemeClr val="tx1"/>
              </a:solidFill>
              <a:latin typeface="Segoe UI Light" panose="020B0502040204020203" pitchFamily="34" charset="0"/>
            </a:endParaRPr>
          </a:p>
          <a:p>
            <a:r>
              <a:rPr lang="fr-FR" sz="1000" dirty="0">
                <a:solidFill>
                  <a:schemeClr val="tx1"/>
                </a:solidFill>
                <a:latin typeface="Segoe UI Light" panose="020B0502040204020203" pitchFamily="34" charset="0"/>
              </a:rPr>
              <a:t>Ces 4 dimensions portent des enjeux bien spécifiques et sont dans des dynamiques d’évolution différentes.</a:t>
            </a:r>
          </a:p>
        </p:txBody>
      </p:sp>
    </p:spTree>
    <p:extLst>
      <p:ext uri="{BB962C8B-B14F-4D97-AF65-F5344CB8AC3E}">
        <p14:creationId xmlns:p14="http://schemas.microsoft.com/office/powerpoint/2010/main" val="257279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5" name="Espace réservé du numéro de diapositive 4"/>
          <p:cNvSpPr>
            <a:spLocks noGrp="1"/>
          </p:cNvSpPr>
          <p:nvPr>
            <p:ph type="sldNum" sz="quarter" idx="4"/>
          </p:nvPr>
        </p:nvSpPr>
        <p:spPr/>
        <p:txBody>
          <a:bodyPr/>
          <a:lstStyle/>
          <a:p>
            <a:fld id="{12E3212C-99B6-42C2-BE5E-9738E2CE06AD}" type="slidenum">
              <a:rPr lang="fr-FR" smtClean="0"/>
              <a:pPr/>
              <a:t>17</a:t>
            </a:fld>
            <a:endParaRPr lang="fr-FR" dirty="0"/>
          </a:p>
        </p:txBody>
      </p:sp>
      <p:sp>
        <p:nvSpPr>
          <p:cNvPr id="11" name="Espace réservé du texte 1"/>
          <p:cNvSpPr>
            <a:spLocks noGrp="1"/>
          </p:cNvSpPr>
          <p:nvPr>
            <p:ph type="body" sz="quarter" idx="39"/>
          </p:nvPr>
        </p:nvSpPr>
        <p:spPr>
          <a:xfrm>
            <a:off x="344487" y="112513"/>
            <a:ext cx="8485747" cy="550218"/>
          </a:xfrm>
        </p:spPr>
        <p:txBody>
          <a:bodyPr/>
          <a:lstStyle/>
          <a:p>
            <a:r>
              <a:rPr lang="fr-FR" dirty="0">
                <a:latin typeface="Segoe UI Light" panose="020B0502040204020203" pitchFamily="34" charset="0"/>
              </a:rPr>
              <a:t>Pondération des types de valeur ajoutée</a:t>
            </a:r>
          </a:p>
        </p:txBody>
      </p:sp>
      <p:graphicFrame>
        <p:nvGraphicFramePr>
          <p:cNvPr id="19" name="Graphique 18"/>
          <p:cNvGraphicFramePr/>
          <p:nvPr>
            <p:extLst>
              <p:ext uri="{D42A27DB-BD31-4B8C-83A1-F6EECF244321}">
                <p14:modId xmlns:p14="http://schemas.microsoft.com/office/powerpoint/2010/main" val="4001725509"/>
              </p:ext>
            </p:extLst>
          </p:nvPr>
        </p:nvGraphicFramePr>
        <p:xfrm>
          <a:off x="92274" y="1098188"/>
          <a:ext cx="5817460" cy="49725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Graphique 21"/>
          <p:cNvGraphicFramePr/>
          <p:nvPr>
            <p:extLst>
              <p:ext uri="{D42A27DB-BD31-4B8C-83A1-F6EECF244321}">
                <p14:modId xmlns:p14="http://schemas.microsoft.com/office/powerpoint/2010/main" val="1464916119"/>
              </p:ext>
            </p:extLst>
          </p:nvPr>
        </p:nvGraphicFramePr>
        <p:xfrm>
          <a:off x="5342600" y="1098188"/>
          <a:ext cx="4260624" cy="4083423"/>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3945281" y="1057652"/>
            <a:ext cx="2103513" cy="400110"/>
          </a:xfrm>
          <a:prstGeom prst="rect">
            <a:avLst/>
          </a:prstGeom>
          <a:noFill/>
          <a:ln>
            <a:solidFill>
              <a:schemeClr val="tx1"/>
            </a:solidFill>
          </a:ln>
        </p:spPr>
        <p:txBody>
          <a:bodyPr wrap="square" rtlCol="0">
            <a:spAutoFit/>
          </a:bodyPr>
          <a:lstStyle/>
          <a:p>
            <a:pPr algn="ctr"/>
            <a:r>
              <a:rPr lang="fr-FR" sz="1000" b="1" i="1" dirty="0">
                <a:latin typeface="Segoe UI Light" panose="020B0502040204020203" pitchFamily="34" charset="0"/>
              </a:rPr>
              <a:t>Fréquence d’exercice des valeurs ajoutées</a:t>
            </a:r>
          </a:p>
        </p:txBody>
      </p:sp>
      <p:sp>
        <p:nvSpPr>
          <p:cNvPr id="3" name="ZoneTexte 2"/>
          <p:cNvSpPr txBox="1"/>
          <p:nvPr/>
        </p:nvSpPr>
        <p:spPr>
          <a:xfrm>
            <a:off x="2164082" y="1145868"/>
            <a:ext cx="878767" cy="230832"/>
          </a:xfrm>
          <a:prstGeom prst="rect">
            <a:avLst/>
          </a:prstGeom>
          <a:noFill/>
        </p:spPr>
        <p:txBody>
          <a:bodyPr wrap="none" rtlCol="0">
            <a:spAutoFit/>
          </a:bodyPr>
          <a:lstStyle/>
          <a:p>
            <a:r>
              <a:rPr lang="fr-FR" sz="900" b="1" cap="small" dirty="0">
                <a:solidFill>
                  <a:srgbClr val="002060"/>
                </a:solidFill>
                <a:latin typeface="Segoe UI Light" panose="020B0502040204020203" pitchFamily="34" charset="0"/>
              </a:rPr>
              <a:t>Mise en réseau</a:t>
            </a:r>
          </a:p>
        </p:txBody>
      </p:sp>
      <p:sp>
        <p:nvSpPr>
          <p:cNvPr id="9" name="ZoneTexte 8"/>
          <p:cNvSpPr txBox="1"/>
          <p:nvPr/>
        </p:nvSpPr>
        <p:spPr>
          <a:xfrm>
            <a:off x="563891" y="2077202"/>
            <a:ext cx="647934" cy="230832"/>
          </a:xfrm>
          <a:prstGeom prst="rect">
            <a:avLst/>
          </a:prstGeom>
          <a:noFill/>
        </p:spPr>
        <p:txBody>
          <a:bodyPr wrap="none" rtlCol="0">
            <a:spAutoFit/>
          </a:bodyPr>
          <a:lstStyle/>
          <a:p>
            <a:r>
              <a:rPr lang="fr-FR" sz="900" b="1" cap="small" dirty="0">
                <a:solidFill>
                  <a:srgbClr val="002060"/>
                </a:solidFill>
                <a:latin typeface="Segoe UI Light" panose="020B0502040204020203" pitchFamily="34" charset="0"/>
              </a:rPr>
              <a:t>Plaidoyer</a:t>
            </a:r>
          </a:p>
        </p:txBody>
      </p:sp>
      <p:sp>
        <p:nvSpPr>
          <p:cNvPr id="10" name="ZoneTexte 9"/>
          <p:cNvSpPr txBox="1"/>
          <p:nvPr/>
        </p:nvSpPr>
        <p:spPr>
          <a:xfrm>
            <a:off x="541679" y="3643535"/>
            <a:ext cx="713657" cy="230832"/>
          </a:xfrm>
          <a:prstGeom prst="rect">
            <a:avLst/>
          </a:prstGeom>
          <a:noFill/>
        </p:spPr>
        <p:txBody>
          <a:bodyPr wrap="none" rtlCol="0">
            <a:spAutoFit/>
          </a:bodyPr>
          <a:lstStyle/>
          <a:p>
            <a:r>
              <a:rPr lang="fr-FR" sz="900" b="1" cap="small" dirty="0">
                <a:solidFill>
                  <a:srgbClr val="002060"/>
                </a:solidFill>
                <a:latin typeface="Segoe UI Light" panose="020B0502040204020203" pitchFamily="34" charset="0"/>
              </a:rPr>
              <a:t>Opérateur </a:t>
            </a:r>
          </a:p>
        </p:txBody>
      </p:sp>
      <p:sp>
        <p:nvSpPr>
          <p:cNvPr id="12" name="ZoneTexte 11"/>
          <p:cNvSpPr txBox="1"/>
          <p:nvPr/>
        </p:nvSpPr>
        <p:spPr>
          <a:xfrm>
            <a:off x="2051895" y="4532535"/>
            <a:ext cx="1080763" cy="369332"/>
          </a:xfrm>
          <a:prstGeom prst="rect">
            <a:avLst/>
          </a:prstGeom>
          <a:noFill/>
        </p:spPr>
        <p:txBody>
          <a:bodyPr wrap="square" rtlCol="0">
            <a:spAutoFit/>
          </a:bodyPr>
          <a:lstStyle/>
          <a:p>
            <a:pPr algn="ctr"/>
            <a:r>
              <a:rPr lang="fr-FR" sz="900" b="1" cap="small" dirty="0">
                <a:solidFill>
                  <a:srgbClr val="002060"/>
                </a:solidFill>
                <a:latin typeface="Segoe UI Light" panose="020B0502040204020203" pitchFamily="34" charset="0"/>
              </a:rPr>
              <a:t>Accompagnement personnalisé</a:t>
            </a:r>
          </a:p>
        </p:txBody>
      </p:sp>
      <p:sp>
        <p:nvSpPr>
          <p:cNvPr id="13" name="ZoneTexte 12"/>
          <p:cNvSpPr txBox="1"/>
          <p:nvPr/>
        </p:nvSpPr>
        <p:spPr>
          <a:xfrm>
            <a:off x="3945281" y="3643535"/>
            <a:ext cx="570990" cy="230832"/>
          </a:xfrm>
          <a:prstGeom prst="rect">
            <a:avLst/>
          </a:prstGeom>
          <a:noFill/>
        </p:spPr>
        <p:txBody>
          <a:bodyPr wrap="none" rtlCol="0">
            <a:spAutoFit/>
          </a:bodyPr>
          <a:lstStyle/>
          <a:p>
            <a:r>
              <a:rPr lang="fr-FR" sz="900" b="1" cap="small" dirty="0">
                <a:solidFill>
                  <a:srgbClr val="002060"/>
                </a:solidFill>
                <a:latin typeface="Segoe UI Light" panose="020B0502040204020203" pitchFamily="34" charset="0"/>
              </a:rPr>
              <a:t>Projets </a:t>
            </a:r>
          </a:p>
        </p:txBody>
      </p:sp>
      <p:sp>
        <p:nvSpPr>
          <p:cNvPr id="14" name="ZoneTexte 13"/>
          <p:cNvSpPr txBox="1"/>
          <p:nvPr/>
        </p:nvSpPr>
        <p:spPr>
          <a:xfrm>
            <a:off x="3945281" y="2077202"/>
            <a:ext cx="636713" cy="230832"/>
          </a:xfrm>
          <a:prstGeom prst="rect">
            <a:avLst/>
          </a:prstGeom>
          <a:noFill/>
        </p:spPr>
        <p:txBody>
          <a:bodyPr wrap="none" rtlCol="0">
            <a:spAutoFit/>
          </a:bodyPr>
          <a:lstStyle/>
          <a:p>
            <a:r>
              <a:rPr lang="fr-FR" sz="900" b="1" cap="small" dirty="0">
                <a:solidFill>
                  <a:srgbClr val="002060"/>
                </a:solidFill>
                <a:latin typeface="Segoe UI Light" panose="020B0502040204020203" pitchFamily="34" charset="0"/>
              </a:rPr>
              <a:t>Ingénierie</a:t>
            </a:r>
          </a:p>
        </p:txBody>
      </p:sp>
      <p:sp>
        <p:nvSpPr>
          <p:cNvPr id="15" name="ZoneTexte 14"/>
          <p:cNvSpPr txBox="1"/>
          <p:nvPr/>
        </p:nvSpPr>
        <p:spPr>
          <a:xfrm>
            <a:off x="7083215" y="1145868"/>
            <a:ext cx="878767" cy="230832"/>
          </a:xfrm>
          <a:prstGeom prst="rect">
            <a:avLst/>
          </a:prstGeom>
          <a:noFill/>
        </p:spPr>
        <p:txBody>
          <a:bodyPr wrap="none" rtlCol="0">
            <a:spAutoFit/>
          </a:bodyPr>
          <a:lstStyle/>
          <a:p>
            <a:r>
              <a:rPr lang="fr-FR" sz="900" b="1" cap="small" dirty="0">
                <a:solidFill>
                  <a:srgbClr val="663300"/>
                </a:solidFill>
                <a:latin typeface="Segoe UI Light" panose="020B0502040204020203" pitchFamily="34" charset="0"/>
              </a:rPr>
              <a:t>Mise en réseau</a:t>
            </a:r>
          </a:p>
        </p:txBody>
      </p:sp>
      <p:sp>
        <p:nvSpPr>
          <p:cNvPr id="16" name="ZoneTexte 15"/>
          <p:cNvSpPr txBox="1"/>
          <p:nvPr/>
        </p:nvSpPr>
        <p:spPr>
          <a:xfrm>
            <a:off x="8915215" y="2077202"/>
            <a:ext cx="636713" cy="230832"/>
          </a:xfrm>
          <a:prstGeom prst="rect">
            <a:avLst/>
          </a:prstGeom>
          <a:noFill/>
        </p:spPr>
        <p:txBody>
          <a:bodyPr wrap="none" rtlCol="0">
            <a:spAutoFit/>
          </a:bodyPr>
          <a:lstStyle/>
          <a:p>
            <a:r>
              <a:rPr lang="fr-FR" sz="900" b="1" cap="small" dirty="0">
                <a:solidFill>
                  <a:srgbClr val="663300"/>
                </a:solidFill>
                <a:latin typeface="Segoe UI Light" panose="020B0502040204020203" pitchFamily="34" charset="0"/>
              </a:rPr>
              <a:t>Ingénierie</a:t>
            </a:r>
          </a:p>
        </p:txBody>
      </p:sp>
      <p:sp>
        <p:nvSpPr>
          <p:cNvPr id="17" name="ZoneTexte 16"/>
          <p:cNvSpPr txBox="1"/>
          <p:nvPr/>
        </p:nvSpPr>
        <p:spPr>
          <a:xfrm>
            <a:off x="8915215" y="3643535"/>
            <a:ext cx="570990" cy="230832"/>
          </a:xfrm>
          <a:prstGeom prst="rect">
            <a:avLst/>
          </a:prstGeom>
          <a:noFill/>
        </p:spPr>
        <p:txBody>
          <a:bodyPr wrap="none" rtlCol="0">
            <a:spAutoFit/>
          </a:bodyPr>
          <a:lstStyle/>
          <a:p>
            <a:r>
              <a:rPr lang="fr-FR" sz="900" b="1" cap="small" dirty="0">
                <a:solidFill>
                  <a:srgbClr val="663300"/>
                </a:solidFill>
                <a:latin typeface="Segoe UI Light" panose="020B0502040204020203" pitchFamily="34" charset="0"/>
              </a:rPr>
              <a:t>Projets </a:t>
            </a:r>
          </a:p>
        </p:txBody>
      </p:sp>
      <p:sp>
        <p:nvSpPr>
          <p:cNvPr id="18" name="ZoneTexte 17"/>
          <p:cNvSpPr txBox="1"/>
          <p:nvPr/>
        </p:nvSpPr>
        <p:spPr>
          <a:xfrm>
            <a:off x="6982216" y="4532535"/>
            <a:ext cx="1080763" cy="369332"/>
          </a:xfrm>
          <a:prstGeom prst="rect">
            <a:avLst/>
          </a:prstGeom>
          <a:noFill/>
        </p:spPr>
        <p:txBody>
          <a:bodyPr wrap="square" rtlCol="0">
            <a:spAutoFit/>
          </a:bodyPr>
          <a:lstStyle/>
          <a:p>
            <a:pPr algn="ctr"/>
            <a:r>
              <a:rPr lang="fr-FR" sz="900" b="1" cap="small" dirty="0">
                <a:solidFill>
                  <a:srgbClr val="663300"/>
                </a:solidFill>
                <a:latin typeface="Segoe UI Light" panose="020B0502040204020203" pitchFamily="34" charset="0"/>
              </a:rPr>
              <a:t>Accompagnement personnalisé</a:t>
            </a:r>
          </a:p>
        </p:txBody>
      </p:sp>
      <p:sp>
        <p:nvSpPr>
          <p:cNvPr id="20" name="ZoneTexte 19"/>
          <p:cNvSpPr txBox="1"/>
          <p:nvPr/>
        </p:nvSpPr>
        <p:spPr>
          <a:xfrm>
            <a:off x="5410012" y="3643535"/>
            <a:ext cx="713657" cy="230832"/>
          </a:xfrm>
          <a:prstGeom prst="rect">
            <a:avLst/>
          </a:prstGeom>
          <a:noFill/>
        </p:spPr>
        <p:txBody>
          <a:bodyPr wrap="none" rtlCol="0">
            <a:spAutoFit/>
          </a:bodyPr>
          <a:lstStyle/>
          <a:p>
            <a:r>
              <a:rPr lang="fr-FR" sz="900" b="1" cap="small" dirty="0">
                <a:solidFill>
                  <a:srgbClr val="663300"/>
                </a:solidFill>
                <a:latin typeface="Segoe UI Light" panose="020B0502040204020203" pitchFamily="34" charset="0"/>
              </a:rPr>
              <a:t>Opérateur </a:t>
            </a:r>
          </a:p>
        </p:txBody>
      </p:sp>
      <p:sp>
        <p:nvSpPr>
          <p:cNvPr id="21" name="ZoneTexte 20"/>
          <p:cNvSpPr txBox="1"/>
          <p:nvPr/>
        </p:nvSpPr>
        <p:spPr>
          <a:xfrm>
            <a:off x="5442873" y="2077202"/>
            <a:ext cx="647934" cy="230832"/>
          </a:xfrm>
          <a:prstGeom prst="rect">
            <a:avLst/>
          </a:prstGeom>
          <a:noFill/>
        </p:spPr>
        <p:txBody>
          <a:bodyPr wrap="none" rtlCol="0">
            <a:spAutoFit/>
          </a:bodyPr>
          <a:lstStyle/>
          <a:p>
            <a:r>
              <a:rPr lang="fr-FR" sz="900" b="1" cap="small" dirty="0">
                <a:solidFill>
                  <a:srgbClr val="663300"/>
                </a:solidFill>
                <a:latin typeface="Segoe UI Light" panose="020B0502040204020203" pitchFamily="34" charset="0"/>
              </a:rPr>
              <a:t>Plaidoyer</a:t>
            </a:r>
          </a:p>
        </p:txBody>
      </p:sp>
      <p:sp>
        <p:nvSpPr>
          <p:cNvPr id="6" name="ZoneTexte 5"/>
          <p:cNvSpPr txBox="1"/>
          <p:nvPr/>
        </p:nvSpPr>
        <p:spPr>
          <a:xfrm>
            <a:off x="1143000" y="723900"/>
            <a:ext cx="2977541" cy="261610"/>
          </a:xfrm>
          <a:prstGeom prst="rect">
            <a:avLst/>
          </a:prstGeom>
          <a:noFill/>
        </p:spPr>
        <p:txBody>
          <a:bodyPr wrap="square" rtlCol="0">
            <a:spAutoFit/>
          </a:bodyPr>
          <a:lstStyle/>
          <a:p>
            <a:pPr algn="ctr"/>
            <a:r>
              <a:rPr lang="fr-FR" sz="1100" i="1" dirty="0">
                <a:solidFill>
                  <a:srgbClr val="C00000"/>
                </a:solidFill>
              </a:rPr>
              <a:t>Têtes de réseau de 1</a:t>
            </a:r>
            <a:r>
              <a:rPr lang="fr-FR" sz="1100" i="1" baseline="30000" dirty="0">
                <a:solidFill>
                  <a:srgbClr val="C00000"/>
                </a:solidFill>
              </a:rPr>
              <a:t>er</a:t>
            </a:r>
            <a:r>
              <a:rPr lang="fr-FR" sz="1100" i="1" dirty="0">
                <a:solidFill>
                  <a:srgbClr val="C00000"/>
                </a:solidFill>
              </a:rPr>
              <a:t> niveau</a:t>
            </a:r>
          </a:p>
        </p:txBody>
      </p:sp>
      <p:sp>
        <p:nvSpPr>
          <p:cNvPr id="23" name="ZoneTexte 22"/>
          <p:cNvSpPr txBox="1"/>
          <p:nvPr/>
        </p:nvSpPr>
        <p:spPr>
          <a:xfrm>
            <a:off x="6036734" y="723900"/>
            <a:ext cx="2977541" cy="261610"/>
          </a:xfrm>
          <a:prstGeom prst="rect">
            <a:avLst/>
          </a:prstGeom>
          <a:noFill/>
        </p:spPr>
        <p:txBody>
          <a:bodyPr wrap="square" rtlCol="0">
            <a:spAutoFit/>
          </a:bodyPr>
          <a:lstStyle/>
          <a:p>
            <a:pPr algn="ctr"/>
            <a:r>
              <a:rPr lang="fr-FR" sz="1100" i="1" dirty="0">
                <a:solidFill>
                  <a:srgbClr val="C00000"/>
                </a:solidFill>
              </a:rPr>
              <a:t>Têtes de réseau de 2</a:t>
            </a:r>
            <a:r>
              <a:rPr lang="fr-FR" sz="1100" i="1" baseline="30000" dirty="0">
                <a:solidFill>
                  <a:srgbClr val="C00000"/>
                </a:solidFill>
              </a:rPr>
              <a:t>nd</a:t>
            </a:r>
            <a:r>
              <a:rPr lang="fr-FR" sz="1100" i="1" dirty="0">
                <a:solidFill>
                  <a:srgbClr val="C00000"/>
                </a:solidFill>
              </a:rPr>
              <a:t> niveau</a:t>
            </a:r>
          </a:p>
        </p:txBody>
      </p:sp>
      <p:sp>
        <p:nvSpPr>
          <p:cNvPr id="24" name="ZoneTexte 23"/>
          <p:cNvSpPr txBox="1"/>
          <p:nvPr/>
        </p:nvSpPr>
        <p:spPr>
          <a:xfrm>
            <a:off x="190650" y="4911694"/>
            <a:ext cx="4701390" cy="1569660"/>
          </a:xfrm>
          <a:prstGeom prst="rect">
            <a:avLst/>
          </a:prstGeom>
          <a:noFill/>
        </p:spPr>
        <p:txBody>
          <a:bodyPr wrap="square" rtlCol="0">
            <a:spAutoFit/>
          </a:bodyPr>
          <a:lstStyle/>
          <a:p>
            <a:pPr marL="180975" lvl="1"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Les fonctions de plaidoyer et de mise en réseau sont classiquement exercées par toutes les têtes de réseau </a:t>
            </a:r>
          </a:p>
          <a:p>
            <a:pPr marL="180975" lvl="1"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La fonction d’ingénierie est très répandue même si c’est parfois avec des niveaux de profondeur très différents</a:t>
            </a:r>
          </a:p>
          <a:p>
            <a:pPr marL="180975" lvl="1"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Les fonctions projet et d’accompagnement personnalisés tendent à se développer et sont désormais souvent prises en charge, même si cela se fait selon des modalités très différentes</a:t>
            </a:r>
          </a:p>
          <a:p>
            <a:pPr marL="180975" lvl="1"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La fonction d’opérateur est plus occasionnelle et dépend du type d’activité des têtes de réseau</a:t>
            </a:r>
          </a:p>
        </p:txBody>
      </p:sp>
      <p:sp>
        <p:nvSpPr>
          <p:cNvPr id="25" name="ZoneTexte 24"/>
          <p:cNvSpPr txBox="1"/>
          <p:nvPr/>
        </p:nvSpPr>
        <p:spPr>
          <a:xfrm>
            <a:off x="5171902" y="4911694"/>
            <a:ext cx="4701390" cy="1415772"/>
          </a:xfrm>
          <a:prstGeom prst="rect">
            <a:avLst/>
          </a:prstGeom>
          <a:noFill/>
        </p:spPr>
        <p:txBody>
          <a:bodyPr wrap="square" rtlCol="0">
            <a:spAutoFit/>
          </a:bodyPr>
          <a:lstStyle/>
          <a:p>
            <a:pPr marL="180975" lvl="1"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Les fonctions de plaidoyer et de mise en réseau sont classiquement exercées par toutes les têtes de réseau de 2</a:t>
            </a:r>
            <a:r>
              <a:rPr lang="fr-FR" sz="1000" baseline="30000" dirty="0">
                <a:solidFill>
                  <a:srgbClr val="707173">
                    <a:lumMod val="75000"/>
                  </a:srgbClr>
                </a:solidFill>
                <a:latin typeface="Segoe UI Light" panose="020B0502040204020203" pitchFamily="34" charset="0"/>
              </a:rPr>
              <a:t>nd</a:t>
            </a:r>
            <a:r>
              <a:rPr lang="fr-FR" sz="1000" dirty="0">
                <a:solidFill>
                  <a:srgbClr val="707173">
                    <a:lumMod val="75000"/>
                  </a:srgbClr>
                </a:solidFill>
                <a:latin typeface="Segoe UI Light" panose="020B0502040204020203" pitchFamily="34" charset="0"/>
              </a:rPr>
              <a:t> niveau</a:t>
            </a:r>
          </a:p>
          <a:p>
            <a:pPr marL="180975" lvl="1"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La fonction d’ingénierie est relativement répandue même si c’est parfois avec des niveaux de profondeur très différents</a:t>
            </a:r>
          </a:p>
          <a:p>
            <a:pPr marL="180975" lvl="1"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La dimension projets prend de l’ampleur mais elle n’est pas aujourd’hui prise en charge par toutes les têtes de réseau </a:t>
            </a:r>
          </a:p>
          <a:p>
            <a:pPr marL="180975" lvl="1" indent="-177800" eaLnBrk="0" hangingPunct="0">
              <a:spcBef>
                <a:spcPct val="20000"/>
              </a:spcBef>
              <a:buClr>
                <a:srgbClr val="FF6600"/>
              </a:buClr>
              <a:buSzPct val="75000"/>
              <a:buFont typeface="Arial" panose="020B0604020202020204" pitchFamily="34" charset="0"/>
              <a:buChar char="»"/>
            </a:pPr>
            <a:r>
              <a:rPr lang="fr-FR" sz="1000" dirty="0">
                <a:solidFill>
                  <a:srgbClr val="707173">
                    <a:lumMod val="75000"/>
                  </a:srgbClr>
                </a:solidFill>
                <a:latin typeface="Segoe UI Light" panose="020B0502040204020203" pitchFamily="34" charset="0"/>
              </a:rPr>
              <a:t>Les fonctions d’accompagnement et d’opérateur ne font pas partie du périmètre d’intervention des têtes de réseau de 2</a:t>
            </a:r>
            <a:r>
              <a:rPr lang="fr-FR" sz="1000" baseline="30000" dirty="0">
                <a:solidFill>
                  <a:srgbClr val="707173">
                    <a:lumMod val="75000"/>
                  </a:srgbClr>
                </a:solidFill>
                <a:latin typeface="Segoe UI Light" panose="020B0502040204020203" pitchFamily="34" charset="0"/>
              </a:rPr>
              <a:t>nd</a:t>
            </a:r>
            <a:r>
              <a:rPr lang="fr-FR" sz="1000" dirty="0">
                <a:solidFill>
                  <a:srgbClr val="707173">
                    <a:lumMod val="75000"/>
                  </a:srgbClr>
                </a:solidFill>
                <a:latin typeface="Segoe UI Light" panose="020B0502040204020203" pitchFamily="34" charset="0"/>
              </a:rPr>
              <a:t> niveau</a:t>
            </a:r>
          </a:p>
        </p:txBody>
      </p:sp>
    </p:spTree>
    <p:extLst>
      <p:ext uri="{BB962C8B-B14F-4D97-AF65-F5344CB8AC3E}">
        <p14:creationId xmlns:p14="http://schemas.microsoft.com/office/powerpoint/2010/main" val="3120736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58" y="4989462"/>
            <a:ext cx="1188669" cy="103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58" y="3029372"/>
            <a:ext cx="1156636" cy="10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38" y="1436387"/>
            <a:ext cx="1166797" cy="1017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9022" y="4999622"/>
            <a:ext cx="1186735" cy="103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9022" y="3033772"/>
            <a:ext cx="1183453" cy="1015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79022" y="1427480"/>
            <a:ext cx="1207365" cy="103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texte 1"/>
          <p:cNvSpPr>
            <a:spLocks noGrp="1"/>
          </p:cNvSpPr>
          <p:nvPr>
            <p:ph type="body" sz="quarter" idx="39"/>
          </p:nvPr>
        </p:nvSpPr>
        <p:spPr/>
        <p:txBody>
          <a:bodyPr/>
          <a:lstStyle/>
          <a:p>
            <a:r>
              <a:rPr lang="fr-FR" dirty="0">
                <a:latin typeface="Segoe UI Light" panose="020B0502040204020203" pitchFamily="34" charset="0"/>
              </a:rPr>
              <a:t>Articulation de ces différentes </a:t>
            </a:r>
            <a:r>
              <a:rPr lang="fr-FR">
                <a:latin typeface="Segoe UI Light" panose="020B0502040204020203" pitchFamily="34" charset="0"/>
              </a:rPr>
              <a:t>valeurs ajoutées : exemples de têtes de réseau</a:t>
            </a:r>
            <a:endParaRPr lang="fr-FR" dirty="0">
              <a:latin typeface="Segoe UI Light" panose="020B0502040204020203" pitchFamily="34" charset="0"/>
            </a:endParaRPr>
          </a:p>
        </p:txBody>
      </p:sp>
      <p:sp>
        <p:nvSpPr>
          <p:cNvPr id="3" name="Espace réservé du texte 2"/>
          <p:cNvSpPr>
            <a:spLocks noGrp="1"/>
          </p:cNvSpPr>
          <p:nvPr>
            <p:ph type="body" sz="quarter" idx="66"/>
          </p:nvPr>
        </p:nvSpPr>
        <p:spPr>
          <a:xfrm>
            <a:off x="2479040" y="978578"/>
            <a:ext cx="2473960" cy="5601533"/>
          </a:xfrm>
        </p:spPr>
        <p:txBody>
          <a:bodyPr>
            <a:spAutoFit/>
          </a:bodyPr>
          <a:lstStyle/>
          <a:p>
            <a:endParaRPr lang="fr-FR" sz="1000" b="1">
              <a:solidFill>
                <a:srgbClr val="707173">
                  <a:lumMod val="75000"/>
                </a:srgbClr>
              </a:solidFill>
              <a:latin typeface="Segoe UI Light" panose="020B0502040204020203" pitchFamily="34" charset="0"/>
            </a:endParaRPr>
          </a:p>
          <a:p>
            <a:r>
              <a:rPr lang="fr-FR" sz="1000" b="1">
                <a:solidFill>
                  <a:srgbClr val="707173">
                    <a:lumMod val="75000"/>
                  </a:srgbClr>
                </a:solidFill>
                <a:latin typeface="Segoe UI Light" panose="020B0502040204020203" pitchFamily="34" charset="0"/>
              </a:rPr>
              <a:t>Exemple 1</a:t>
            </a:r>
          </a:p>
          <a:p>
            <a:r>
              <a:rPr lang="fr-FR" sz="1000">
                <a:solidFill>
                  <a:srgbClr val="707173">
                    <a:lumMod val="75000"/>
                  </a:srgbClr>
                </a:solidFill>
                <a:latin typeface="Segoe UI Light" panose="020B0502040204020203" pitchFamily="34" charset="0"/>
              </a:rPr>
              <a:t>Cette tête de réseau de 1</a:t>
            </a:r>
            <a:r>
              <a:rPr lang="fr-FR" sz="1000" baseline="30000">
                <a:solidFill>
                  <a:srgbClr val="707173">
                    <a:lumMod val="75000"/>
                  </a:srgbClr>
                </a:solidFill>
                <a:latin typeface="Segoe UI Light" panose="020B0502040204020203" pitchFamily="34" charset="0"/>
              </a:rPr>
              <a:t>er</a:t>
            </a:r>
            <a:r>
              <a:rPr lang="fr-FR" sz="1000">
                <a:solidFill>
                  <a:srgbClr val="707173">
                    <a:lumMod val="75000"/>
                  </a:srgbClr>
                </a:solidFill>
                <a:latin typeface="Segoe UI Light" panose="020B0502040204020203" pitchFamily="34" charset="0"/>
              </a:rPr>
              <a:t> niveau est structurée autour de quatre missions : animer le réseau, promouvoir son action, accompagner les structures membres dans leur création et leur développement, et enfin assurer la gestion d’une plateforme .</a:t>
            </a:r>
          </a:p>
          <a:p>
            <a:endParaRPr lang="fr-FR" sz="1000">
              <a:solidFill>
                <a:srgbClr val="707173">
                  <a:lumMod val="75000"/>
                </a:srgbClr>
              </a:solidFill>
              <a:latin typeface="Segoe UI Light" panose="020B0502040204020203" pitchFamily="34" charset="0"/>
            </a:endParaRPr>
          </a:p>
          <a:p>
            <a:endParaRPr lang="fr-FR" sz="1000">
              <a:solidFill>
                <a:srgbClr val="707173">
                  <a:lumMod val="75000"/>
                </a:srgbClr>
              </a:solidFill>
              <a:latin typeface="Segoe UI Light" panose="020B0502040204020203" pitchFamily="34" charset="0"/>
            </a:endParaRPr>
          </a:p>
          <a:p>
            <a:r>
              <a:rPr lang="fr-FR" sz="1000" b="1">
                <a:solidFill>
                  <a:srgbClr val="707173">
                    <a:lumMod val="75000"/>
                  </a:srgbClr>
                </a:solidFill>
                <a:latin typeface="Segoe UI Light" panose="020B0502040204020203" pitchFamily="34" charset="0"/>
              </a:rPr>
              <a:t>Exemple 2</a:t>
            </a:r>
          </a:p>
          <a:p>
            <a:r>
              <a:rPr lang="fr-FR" sz="1000">
                <a:solidFill>
                  <a:srgbClr val="707173">
                    <a:lumMod val="75000"/>
                  </a:srgbClr>
                </a:solidFill>
                <a:latin typeface="Segoe UI Light" panose="020B0502040204020203" pitchFamily="34" charset="0"/>
              </a:rPr>
              <a:t>Une tête de réseau centrée sur les activités de plaidoyer, d’animation du réseau et d’ingénierie. Elle ne se positionne pas sur de l’action terrain, mais propose des formations et met à disposition de ses membres des outils de gestion et de communication.</a:t>
            </a:r>
          </a:p>
          <a:p>
            <a:endParaRPr lang="fr-FR" sz="1000">
              <a:solidFill>
                <a:srgbClr val="707173">
                  <a:lumMod val="75000"/>
                </a:srgbClr>
              </a:solidFill>
              <a:latin typeface="Segoe UI Light" panose="020B0502040204020203" pitchFamily="34" charset="0"/>
            </a:endParaRPr>
          </a:p>
          <a:p>
            <a:endParaRPr lang="fr-FR" sz="1000">
              <a:solidFill>
                <a:srgbClr val="707173">
                  <a:lumMod val="75000"/>
                </a:srgbClr>
              </a:solidFill>
              <a:latin typeface="Segoe UI Light" panose="020B0502040204020203" pitchFamily="34" charset="0"/>
            </a:endParaRPr>
          </a:p>
          <a:p>
            <a:r>
              <a:rPr lang="fr-FR" sz="1000" b="1">
                <a:solidFill>
                  <a:srgbClr val="707173">
                    <a:lumMod val="75000"/>
                  </a:srgbClr>
                </a:solidFill>
                <a:latin typeface="Segoe UI Light" panose="020B0502040204020203" pitchFamily="34" charset="0"/>
              </a:rPr>
              <a:t>Exemple 5</a:t>
            </a:r>
          </a:p>
          <a:p>
            <a:r>
              <a:rPr lang="fr-FR" sz="1000">
                <a:solidFill>
                  <a:srgbClr val="707173">
                    <a:lumMod val="75000"/>
                  </a:srgbClr>
                </a:solidFill>
                <a:latin typeface="Segoe UI Light" panose="020B0502040204020203" pitchFamily="34" charset="0"/>
              </a:rPr>
              <a:t>Cette tête de réseau exerce une fonction de représentation politique et de construction du discours </a:t>
            </a:r>
            <a:r>
              <a:rPr lang="fr-FR" sz="1000" i="1">
                <a:solidFill>
                  <a:srgbClr val="707173">
                    <a:lumMod val="75000"/>
                  </a:srgbClr>
                </a:solidFill>
                <a:latin typeface="Segoe UI Light" panose="020B0502040204020203" pitchFamily="34" charset="0"/>
              </a:rPr>
              <a:t>via </a:t>
            </a:r>
            <a:r>
              <a:rPr lang="fr-FR" sz="1000">
                <a:solidFill>
                  <a:srgbClr val="707173">
                    <a:lumMod val="75000"/>
                  </a:srgbClr>
                </a:solidFill>
                <a:latin typeface="Segoe UI Light" panose="020B0502040204020203" pitchFamily="34" charset="0"/>
              </a:rPr>
              <a:t>l’activité d’animation du réseau, elle-même soutenue par des revues de presse et des lettres d’information (ingénierie). Elle anime et coordonne une vingtaine d’« incubateurs » qui ont vocation à développer des projets.</a:t>
            </a:r>
            <a:endParaRPr lang="fr-FR" sz="1000" i="1">
              <a:solidFill>
                <a:srgbClr val="707173">
                  <a:lumMod val="75000"/>
                </a:srgbClr>
              </a:solidFill>
              <a:latin typeface="Segoe UI Light" panose="020B0502040204020203" pitchFamily="34" charset="0"/>
            </a:endParaRPr>
          </a:p>
        </p:txBody>
      </p:sp>
      <p:sp>
        <p:nvSpPr>
          <p:cNvPr id="4" name="Espace réservé du pied de page 3"/>
          <p:cNvSpPr>
            <a:spLocks noGrp="1"/>
          </p:cNvSpPr>
          <p:nvPr>
            <p:ph type="ftr" sz="quarter" idx="3"/>
          </p:nvPr>
        </p:nvSpPr>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5" name="Espace réservé du numéro de diapositive 4"/>
          <p:cNvSpPr>
            <a:spLocks noGrp="1"/>
          </p:cNvSpPr>
          <p:nvPr>
            <p:ph type="sldNum" sz="quarter" idx="4"/>
          </p:nvPr>
        </p:nvSpPr>
        <p:spPr/>
        <p:txBody>
          <a:bodyPr/>
          <a:lstStyle/>
          <a:p>
            <a:fld id="{12E3212C-99B6-42C2-BE5E-9738E2CE06AD}" type="slidenum">
              <a:rPr lang="fr-FR" smtClean="0"/>
              <a:pPr/>
              <a:t>18</a:t>
            </a:fld>
            <a:endParaRPr lang="fr-FR" dirty="0"/>
          </a:p>
        </p:txBody>
      </p:sp>
      <p:sp>
        <p:nvSpPr>
          <p:cNvPr id="6" name="Rectangle 5"/>
          <p:cNvSpPr/>
          <p:nvPr/>
        </p:nvSpPr>
        <p:spPr>
          <a:xfrm>
            <a:off x="-1386840" y="1787963"/>
            <a:ext cx="914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solidFill>
                  <a:schemeClr val="accent1"/>
                </a:solidFill>
              </a:rPr>
              <a:t>GESRA</a:t>
            </a:r>
          </a:p>
        </p:txBody>
      </p:sp>
      <p:sp>
        <p:nvSpPr>
          <p:cNvPr id="15" name="Rectangle 14"/>
          <p:cNvSpPr/>
          <p:nvPr/>
        </p:nvSpPr>
        <p:spPr>
          <a:xfrm>
            <a:off x="-1386840" y="3258690"/>
            <a:ext cx="914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solidFill>
                  <a:schemeClr val="accent1"/>
                </a:solidFill>
              </a:rPr>
              <a:t>Graine RA</a:t>
            </a:r>
          </a:p>
        </p:txBody>
      </p:sp>
      <p:sp>
        <p:nvSpPr>
          <p:cNvPr id="17" name="ZoneTexte 16"/>
          <p:cNvSpPr txBox="1"/>
          <p:nvPr/>
        </p:nvSpPr>
        <p:spPr>
          <a:xfrm>
            <a:off x="-30480" y="1753870"/>
            <a:ext cx="1005840" cy="415498"/>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00" cap="small">
                <a:solidFill>
                  <a:schemeClr val="tx1"/>
                </a:solidFill>
                <a:latin typeface="Segoe UI Light" panose="020B0502040204020203" pitchFamily="34" charset="0"/>
              </a:rPr>
              <a:t>La fonction d’opérateur</a:t>
            </a:r>
            <a:endParaRPr lang="fr-FR" sz="1000" cap="small" dirty="0">
              <a:solidFill>
                <a:schemeClr val="tx1"/>
              </a:solidFill>
              <a:latin typeface="Segoe UI Light" panose="020B0502040204020203" pitchFamily="34" charset="0"/>
            </a:endParaRPr>
          </a:p>
        </p:txBody>
      </p:sp>
      <p:sp>
        <p:nvSpPr>
          <p:cNvPr id="18" name="ZoneTexte 17"/>
          <p:cNvSpPr txBox="1"/>
          <p:nvPr/>
        </p:nvSpPr>
        <p:spPr>
          <a:xfrm>
            <a:off x="50800" y="1305071"/>
            <a:ext cx="1419652" cy="253916"/>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00" cap="small" dirty="0">
                <a:solidFill>
                  <a:schemeClr val="tx1"/>
                </a:solidFill>
                <a:latin typeface="Segoe UI Light" panose="020B0502040204020203" pitchFamily="34" charset="0"/>
              </a:rPr>
              <a:t>Le plaidoyer</a:t>
            </a:r>
          </a:p>
        </p:txBody>
      </p:sp>
      <p:sp>
        <p:nvSpPr>
          <p:cNvPr id="21" name="Rectangle 20"/>
          <p:cNvSpPr/>
          <p:nvPr/>
        </p:nvSpPr>
        <p:spPr>
          <a:xfrm>
            <a:off x="-1386840" y="5503285"/>
            <a:ext cx="914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solidFill>
                  <a:schemeClr val="accent1"/>
                </a:solidFill>
              </a:rPr>
              <a:t>CNAJEP</a:t>
            </a:r>
          </a:p>
        </p:txBody>
      </p:sp>
      <p:sp>
        <p:nvSpPr>
          <p:cNvPr id="19" name="ZoneTexte 18"/>
          <p:cNvSpPr txBox="1"/>
          <p:nvPr/>
        </p:nvSpPr>
        <p:spPr>
          <a:xfrm>
            <a:off x="1098067" y="1168442"/>
            <a:ext cx="1419652" cy="415498"/>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00" cap="small" dirty="0">
                <a:solidFill>
                  <a:schemeClr val="tx1"/>
                </a:solidFill>
                <a:latin typeface="Segoe UI Light" panose="020B0502040204020203" pitchFamily="34" charset="0"/>
              </a:rPr>
              <a:t>La </a:t>
            </a:r>
            <a:r>
              <a:rPr lang="fr-FR" sz="1000" cap="small">
                <a:solidFill>
                  <a:schemeClr val="tx1"/>
                </a:solidFill>
                <a:latin typeface="Segoe UI Light" panose="020B0502040204020203" pitchFamily="34" charset="0"/>
              </a:rPr>
              <a:t>mise en </a:t>
            </a:r>
            <a:r>
              <a:rPr lang="fr-FR" sz="1000" cap="small" dirty="0">
                <a:solidFill>
                  <a:schemeClr val="tx1"/>
                </a:solidFill>
                <a:latin typeface="Segoe UI Light" panose="020B0502040204020203" pitchFamily="34" charset="0"/>
              </a:rPr>
              <a:t>réseau et l’animation</a:t>
            </a:r>
          </a:p>
        </p:txBody>
      </p:sp>
      <p:sp>
        <p:nvSpPr>
          <p:cNvPr id="28" name="Espace réservé du texte 2"/>
          <p:cNvSpPr txBox="1">
            <a:spLocks/>
          </p:cNvSpPr>
          <p:nvPr/>
        </p:nvSpPr>
        <p:spPr>
          <a:xfrm>
            <a:off x="7432040" y="978578"/>
            <a:ext cx="2473960" cy="5786199"/>
          </a:xfrm>
          <a:prstGeom prst="rect">
            <a:avLst/>
          </a:prstGeom>
        </p:spPr>
        <p:txBody>
          <a:bodyPr vert="horz" lIns="0" tIns="45720" rIns="91440" bIns="45720" rtlCol="0">
            <a:spAutoFit/>
          </a:bodyPr>
          <a:lstStyle>
            <a:lvl1pPr marL="0" indent="0" algn="l" defTabSz="914400" rtl="0" eaLnBrk="1" latinLnBrk="0" hangingPunct="1">
              <a:lnSpc>
                <a:spcPct val="110000"/>
              </a:lnSpc>
              <a:spcBef>
                <a:spcPts val="600"/>
              </a:spcBef>
              <a:buFont typeface="Arial" panose="020B0604020202020204" pitchFamily="34" charset="0"/>
              <a:buNone/>
              <a:defRPr sz="1200" kern="1200">
                <a:solidFill>
                  <a:schemeClr val="tx1"/>
                </a:solidFill>
                <a:latin typeface="+mn-lt"/>
                <a:ea typeface="+mn-ea"/>
                <a:cs typeface="+mn-cs"/>
              </a:defRPr>
            </a:lvl1pPr>
            <a:lvl2pPr marL="269875" indent="-95250" algn="l" defTabSz="914400" rtl="0" eaLnBrk="1" latinLnBrk="0" hangingPunct="1">
              <a:lnSpc>
                <a:spcPct val="110000"/>
              </a:lnSpc>
              <a:spcBef>
                <a:spcPts val="600"/>
              </a:spcBef>
              <a:buFont typeface="Arial" panose="020B0604020202020204" pitchFamily="34" charset="0"/>
              <a:buChar char="•"/>
              <a:defRPr sz="1100" kern="1200">
                <a:solidFill>
                  <a:schemeClr val="accent1"/>
                </a:solidFill>
                <a:latin typeface="+mn-lt"/>
                <a:ea typeface="+mn-ea"/>
                <a:cs typeface="+mn-cs"/>
              </a:defRPr>
            </a:lvl2pPr>
            <a:lvl3pPr marL="450850" indent="-88900" algn="l" defTabSz="914400" rtl="0" eaLnBrk="1" latinLnBrk="0" hangingPunct="1">
              <a:lnSpc>
                <a:spcPct val="110000"/>
              </a:lnSpc>
              <a:spcBef>
                <a:spcPts val="300"/>
              </a:spcBef>
              <a:buFont typeface="Courier New" panose="02070309020205020404" pitchFamily="49" charset="0"/>
              <a:buChar char="o"/>
              <a:defRPr sz="1050" kern="1200">
                <a:solidFill>
                  <a:schemeClr val="tx1"/>
                </a:solidFill>
                <a:latin typeface="+mn-lt"/>
                <a:ea typeface="+mn-ea"/>
                <a:cs typeface="+mn-cs"/>
              </a:defRPr>
            </a:lvl3pPr>
            <a:lvl4pPr marL="628650" indent="-88900" algn="l" defTabSz="914400" rtl="0" eaLnBrk="1" latinLnBrk="0" hangingPunct="1">
              <a:lnSpc>
                <a:spcPct val="110000"/>
              </a:lnSpc>
              <a:spcBef>
                <a:spcPts val="300"/>
              </a:spcBef>
              <a:buClr>
                <a:schemeClr val="tx1"/>
              </a:buClr>
              <a:buFont typeface="Arial" panose="020B0604020202020204" pitchFamily="34" charset="0"/>
              <a:buChar char="­"/>
              <a:defRPr sz="900" i="1" kern="1200">
                <a:solidFill>
                  <a:schemeClr val="tx1"/>
                </a:solidFill>
                <a:latin typeface="+mn-lt"/>
                <a:ea typeface="+mn-ea"/>
                <a:cs typeface="+mn-cs"/>
              </a:defRPr>
            </a:lvl4pPr>
            <a:lvl5pPr marL="812800" indent="-88900" algn="l" defTabSz="914400" rtl="0" eaLnBrk="1" latinLnBrk="0" hangingPunct="1">
              <a:lnSpc>
                <a:spcPct val="110000"/>
              </a:lnSpc>
              <a:spcBef>
                <a:spcPts val="300"/>
              </a:spcBef>
              <a:buFont typeface="Arial" panose="020B0604020202020204" pitchFamily="34" charset="0"/>
              <a:buChar char="•"/>
              <a:defRPr sz="8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1000" b="1">
              <a:solidFill>
                <a:srgbClr val="707173">
                  <a:lumMod val="75000"/>
                </a:srgbClr>
              </a:solidFill>
              <a:latin typeface="Segoe UI Light" panose="020B0502040204020203" pitchFamily="34" charset="0"/>
            </a:endParaRPr>
          </a:p>
          <a:p>
            <a:r>
              <a:rPr lang="fr-FR" sz="1000" b="1">
                <a:solidFill>
                  <a:srgbClr val="707173">
                    <a:lumMod val="75000"/>
                  </a:srgbClr>
                </a:solidFill>
                <a:latin typeface="Segoe UI Light" panose="020B0502040204020203" pitchFamily="34" charset="0"/>
              </a:rPr>
              <a:t>Exemple 3</a:t>
            </a:r>
          </a:p>
          <a:p>
            <a:r>
              <a:rPr lang="fr-FR" sz="1000">
                <a:solidFill>
                  <a:srgbClr val="707173">
                    <a:lumMod val="75000"/>
                  </a:srgbClr>
                </a:solidFill>
                <a:latin typeface="Segoe UI Light" panose="020B0502040204020203" pitchFamily="34" charset="0"/>
              </a:rPr>
              <a:t>Une tête de réseau qui exerce une fonction de plaidoyer et de mise en réseau ; elle apporte une aide dans le déploiement de projets et accompagne certains de ses membres qui en ont besoin, et met à la disposition de tous une offre de formations et d’aide sur les aspects financiers et réglementaires.</a:t>
            </a:r>
          </a:p>
          <a:p>
            <a:br>
              <a:rPr lang="fr-FR" sz="1000">
                <a:solidFill>
                  <a:srgbClr val="707173">
                    <a:lumMod val="75000"/>
                  </a:srgbClr>
                </a:solidFill>
                <a:latin typeface="Segoe UI Light" panose="020B0502040204020203" pitchFamily="34" charset="0"/>
              </a:rPr>
            </a:br>
            <a:r>
              <a:rPr lang="fr-FR" sz="1000" b="1">
                <a:solidFill>
                  <a:srgbClr val="707173">
                    <a:lumMod val="75000"/>
                  </a:srgbClr>
                </a:solidFill>
                <a:latin typeface="Segoe UI Light" panose="020B0502040204020203" pitchFamily="34" charset="0"/>
              </a:rPr>
              <a:t>Exemple 4</a:t>
            </a:r>
          </a:p>
          <a:p>
            <a:r>
              <a:rPr lang="fr-FR" sz="1000">
                <a:solidFill>
                  <a:srgbClr val="707173">
                    <a:lumMod val="75000"/>
                  </a:srgbClr>
                </a:solidFill>
                <a:latin typeface="Segoe UI Light" panose="020B0502040204020203" pitchFamily="34" charset="0"/>
              </a:rPr>
              <a:t>Cette tête de réseau propose une offre de service très structurée à destination de ses membres, et dispose de ressources qui lui permettent d’entreprendre et de gérer en propre des programmes dans un rôle d’opérateur.</a:t>
            </a:r>
          </a:p>
          <a:p>
            <a:endParaRPr lang="fr-FR" sz="1000">
              <a:solidFill>
                <a:srgbClr val="707173">
                  <a:lumMod val="75000"/>
                </a:srgbClr>
              </a:solidFill>
              <a:latin typeface="Segoe UI Light" panose="020B0502040204020203" pitchFamily="34" charset="0"/>
            </a:endParaRPr>
          </a:p>
          <a:p>
            <a:endParaRPr lang="fr-FR" sz="1000">
              <a:solidFill>
                <a:srgbClr val="707173">
                  <a:lumMod val="75000"/>
                </a:srgbClr>
              </a:solidFill>
              <a:latin typeface="Segoe UI Light" panose="020B0502040204020203" pitchFamily="34" charset="0"/>
            </a:endParaRPr>
          </a:p>
          <a:p>
            <a:r>
              <a:rPr lang="fr-FR" sz="1000" b="1">
                <a:solidFill>
                  <a:srgbClr val="707173">
                    <a:lumMod val="75000"/>
                  </a:srgbClr>
                </a:solidFill>
                <a:latin typeface="Segoe UI Light" panose="020B0502040204020203" pitchFamily="34" charset="0"/>
              </a:rPr>
              <a:t>Exemple 6</a:t>
            </a:r>
          </a:p>
          <a:p>
            <a:r>
              <a:rPr lang="fr-FR" sz="1000">
                <a:solidFill>
                  <a:srgbClr val="707173">
                    <a:lumMod val="75000"/>
                  </a:srgbClr>
                </a:solidFill>
                <a:latin typeface="Segoe UI Light" panose="020B0502040204020203" pitchFamily="34" charset="0"/>
              </a:rPr>
              <a:t>Une tête de réseau concentrée sur les activités de plaidoyer et de mise en réseau ; ses ressources sont insuffisantes pour offrir des services d’ingénierie à ses membres. Elle identifie le pilotage de projets comme axe prioritaire de développement car sa légitimité se situe dans sa capacité à faire travailler ensemble des fédérations.</a:t>
            </a:r>
          </a:p>
        </p:txBody>
      </p:sp>
      <p:sp>
        <p:nvSpPr>
          <p:cNvPr id="46" name="Rectangle 45"/>
          <p:cNvSpPr/>
          <p:nvPr/>
        </p:nvSpPr>
        <p:spPr>
          <a:xfrm>
            <a:off x="10017760" y="1890190"/>
            <a:ext cx="914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solidFill>
                  <a:schemeClr val="accent1"/>
                </a:solidFill>
              </a:rPr>
              <a:t>FSCF</a:t>
            </a:r>
          </a:p>
        </p:txBody>
      </p:sp>
      <p:sp>
        <p:nvSpPr>
          <p:cNvPr id="48" name="Rectangle 47"/>
          <p:cNvSpPr/>
          <p:nvPr/>
        </p:nvSpPr>
        <p:spPr>
          <a:xfrm>
            <a:off x="10017760" y="3517964"/>
            <a:ext cx="914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solidFill>
                  <a:schemeClr val="accent1"/>
                </a:solidFill>
              </a:rPr>
              <a:t>UNHAJ</a:t>
            </a:r>
          </a:p>
        </p:txBody>
      </p:sp>
      <p:sp>
        <p:nvSpPr>
          <p:cNvPr id="51" name="Rectangle 50"/>
          <p:cNvSpPr/>
          <p:nvPr/>
        </p:nvSpPr>
        <p:spPr>
          <a:xfrm>
            <a:off x="10017760" y="5592826"/>
            <a:ext cx="914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solidFill>
                  <a:schemeClr val="accent1"/>
                </a:solidFill>
              </a:rPr>
              <a:t>CELAVAR</a:t>
            </a:r>
          </a:p>
        </p:txBody>
      </p:sp>
      <p:sp>
        <p:nvSpPr>
          <p:cNvPr id="52" name="ZoneTexte 51"/>
          <p:cNvSpPr txBox="1"/>
          <p:nvPr/>
        </p:nvSpPr>
        <p:spPr>
          <a:xfrm>
            <a:off x="50800" y="2234299"/>
            <a:ext cx="1365933" cy="415498"/>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00" cap="small">
                <a:solidFill>
                  <a:schemeClr val="tx1"/>
                </a:solidFill>
                <a:latin typeface="Segoe UI Light" panose="020B0502040204020203" pitchFamily="34" charset="0"/>
              </a:rPr>
              <a:t>L’Accompagnement personnalisé</a:t>
            </a:r>
            <a:endParaRPr lang="fr-FR" sz="1000" cap="small" dirty="0">
              <a:solidFill>
                <a:schemeClr val="tx1"/>
              </a:solidFill>
              <a:latin typeface="Segoe UI Light" panose="020B0502040204020203" pitchFamily="34" charset="0"/>
            </a:endParaRPr>
          </a:p>
        </p:txBody>
      </p:sp>
      <p:sp>
        <p:nvSpPr>
          <p:cNvPr id="55" name="ZoneTexte 54"/>
          <p:cNvSpPr txBox="1"/>
          <p:nvPr/>
        </p:nvSpPr>
        <p:spPr>
          <a:xfrm>
            <a:off x="50800" y="2973465"/>
            <a:ext cx="1419652" cy="2308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dirty="0">
                <a:solidFill>
                  <a:schemeClr val="tx1"/>
                </a:solidFill>
                <a:latin typeface="Segoe UI Light" panose="020B0502040204020203" pitchFamily="34" charset="0"/>
              </a:rPr>
              <a:t>Le plaidoyer</a:t>
            </a:r>
          </a:p>
        </p:txBody>
      </p:sp>
      <p:sp>
        <p:nvSpPr>
          <p:cNvPr id="56" name="ZoneTexte 55"/>
          <p:cNvSpPr txBox="1"/>
          <p:nvPr/>
        </p:nvSpPr>
        <p:spPr>
          <a:xfrm>
            <a:off x="1416733" y="3447217"/>
            <a:ext cx="1005840" cy="2308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dirty="0">
                <a:solidFill>
                  <a:schemeClr val="tx1"/>
                </a:solidFill>
                <a:latin typeface="Segoe UI Light" panose="020B0502040204020203" pitchFamily="34" charset="0"/>
              </a:rPr>
              <a:t>L’ingénierie</a:t>
            </a:r>
          </a:p>
        </p:txBody>
      </p:sp>
      <p:sp>
        <p:nvSpPr>
          <p:cNvPr id="57" name="ZoneTexte 56"/>
          <p:cNvSpPr txBox="1"/>
          <p:nvPr/>
        </p:nvSpPr>
        <p:spPr>
          <a:xfrm>
            <a:off x="1098067" y="2836836"/>
            <a:ext cx="1419652" cy="3693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dirty="0">
                <a:solidFill>
                  <a:schemeClr val="tx1"/>
                </a:solidFill>
                <a:latin typeface="Segoe UI Light" panose="020B0502040204020203" pitchFamily="34" charset="0"/>
              </a:rPr>
              <a:t>La </a:t>
            </a:r>
            <a:r>
              <a:rPr lang="fr-FR" sz="900" cap="small">
                <a:solidFill>
                  <a:schemeClr val="tx1"/>
                </a:solidFill>
                <a:latin typeface="Segoe UI Light" panose="020B0502040204020203" pitchFamily="34" charset="0"/>
              </a:rPr>
              <a:t>mise en </a:t>
            </a:r>
            <a:r>
              <a:rPr lang="fr-FR" sz="900" cap="small" dirty="0">
                <a:solidFill>
                  <a:schemeClr val="tx1"/>
                </a:solidFill>
                <a:latin typeface="Segoe UI Light" panose="020B0502040204020203" pitchFamily="34" charset="0"/>
              </a:rPr>
              <a:t>réseau et l’animation</a:t>
            </a:r>
          </a:p>
        </p:txBody>
      </p:sp>
      <p:sp>
        <p:nvSpPr>
          <p:cNvPr id="59" name="ZoneTexte 58"/>
          <p:cNvSpPr txBox="1"/>
          <p:nvPr/>
        </p:nvSpPr>
        <p:spPr>
          <a:xfrm>
            <a:off x="1304973" y="5868745"/>
            <a:ext cx="1005840" cy="3693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dirty="0">
                <a:solidFill>
                  <a:schemeClr val="tx1"/>
                </a:solidFill>
                <a:latin typeface="Segoe UI Light" panose="020B0502040204020203" pitchFamily="34" charset="0"/>
              </a:rPr>
              <a:t>Le pilotage de projets</a:t>
            </a:r>
          </a:p>
        </p:txBody>
      </p:sp>
      <p:sp>
        <p:nvSpPr>
          <p:cNvPr id="61" name="ZoneTexte 60"/>
          <p:cNvSpPr txBox="1"/>
          <p:nvPr/>
        </p:nvSpPr>
        <p:spPr>
          <a:xfrm>
            <a:off x="50800" y="4939517"/>
            <a:ext cx="1419652" cy="2308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dirty="0">
                <a:solidFill>
                  <a:schemeClr val="tx1"/>
                </a:solidFill>
                <a:latin typeface="Segoe UI Light" panose="020B0502040204020203" pitchFamily="34" charset="0"/>
              </a:rPr>
              <a:t>Le plaidoyer</a:t>
            </a:r>
          </a:p>
        </p:txBody>
      </p:sp>
      <p:sp>
        <p:nvSpPr>
          <p:cNvPr id="62" name="ZoneTexte 61"/>
          <p:cNvSpPr txBox="1"/>
          <p:nvPr/>
        </p:nvSpPr>
        <p:spPr>
          <a:xfrm>
            <a:off x="1416733" y="5413269"/>
            <a:ext cx="1005840" cy="2308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dirty="0">
                <a:solidFill>
                  <a:schemeClr val="tx1"/>
                </a:solidFill>
                <a:latin typeface="Segoe UI Light" panose="020B0502040204020203" pitchFamily="34" charset="0"/>
              </a:rPr>
              <a:t>L’ingénierie</a:t>
            </a:r>
          </a:p>
        </p:txBody>
      </p:sp>
      <p:sp>
        <p:nvSpPr>
          <p:cNvPr id="63" name="ZoneTexte 62"/>
          <p:cNvSpPr txBox="1"/>
          <p:nvPr/>
        </p:nvSpPr>
        <p:spPr>
          <a:xfrm>
            <a:off x="1098067" y="4802888"/>
            <a:ext cx="1419652" cy="3693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dirty="0">
                <a:solidFill>
                  <a:schemeClr val="tx1"/>
                </a:solidFill>
                <a:latin typeface="Segoe UI Light" panose="020B0502040204020203" pitchFamily="34" charset="0"/>
              </a:rPr>
              <a:t>La </a:t>
            </a:r>
            <a:r>
              <a:rPr lang="fr-FR" sz="900" cap="small">
                <a:solidFill>
                  <a:schemeClr val="tx1"/>
                </a:solidFill>
                <a:latin typeface="Segoe UI Light" panose="020B0502040204020203" pitchFamily="34" charset="0"/>
              </a:rPr>
              <a:t>mise en </a:t>
            </a:r>
            <a:r>
              <a:rPr lang="fr-FR" sz="900" cap="small" dirty="0">
                <a:solidFill>
                  <a:schemeClr val="tx1"/>
                </a:solidFill>
                <a:latin typeface="Segoe UI Light" panose="020B0502040204020203" pitchFamily="34" charset="0"/>
              </a:rPr>
              <a:t>réseau et l’animation</a:t>
            </a:r>
          </a:p>
        </p:txBody>
      </p:sp>
      <p:sp>
        <p:nvSpPr>
          <p:cNvPr id="65" name="ZoneTexte 64"/>
          <p:cNvSpPr txBox="1"/>
          <p:nvPr/>
        </p:nvSpPr>
        <p:spPr>
          <a:xfrm>
            <a:off x="6283373" y="2264779"/>
            <a:ext cx="1005840" cy="3693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dirty="0">
                <a:solidFill>
                  <a:schemeClr val="tx1"/>
                </a:solidFill>
                <a:latin typeface="Segoe UI Light" panose="020B0502040204020203" pitchFamily="34" charset="0"/>
              </a:rPr>
              <a:t>Le pilotage de projets</a:t>
            </a:r>
          </a:p>
        </p:txBody>
      </p:sp>
      <p:sp>
        <p:nvSpPr>
          <p:cNvPr id="67" name="ZoneTexte 66"/>
          <p:cNvSpPr txBox="1"/>
          <p:nvPr/>
        </p:nvSpPr>
        <p:spPr>
          <a:xfrm>
            <a:off x="5029200" y="1335551"/>
            <a:ext cx="1419652" cy="2308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dirty="0">
                <a:solidFill>
                  <a:schemeClr val="tx1"/>
                </a:solidFill>
                <a:latin typeface="Segoe UI Light" panose="020B0502040204020203" pitchFamily="34" charset="0"/>
              </a:rPr>
              <a:t>Le plaidoyer</a:t>
            </a:r>
          </a:p>
        </p:txBody>
      </p:sp>
      <p:sp>
        <p:nvSpPr>
          <p:cNvPr id="68" name="ZoneTexte 67"/>
          <p:cNvSpPr txBox="1"/>
          <p:nvPr/>
        </p:nvSpPr>
        <p:spPr>
          <a:xfrm>
            <a:off x="6395133" y="1809303"/>
            <a:ext cx="1005840" cy="2308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dirty="0">
                <a:solidFill>
                  <a:schemeClr val="tx1"/>
                </a:solidFill>
                <a:latin typeface="Segoe UI Light" panose="020B0502040204020203" pitchFamily="34" charset="0"/>
              </a:rPr>
              <a:t>L’ingénierie</a:t>
            </a:r>
          </a:p>
        </p:txBody>
      </p:sp>
      <p:sp>
        <p:nvSpPr>
          <p:cNvPr id="69" name="ZoneTexte 68"/>
          <p:cNvSpPr txBox="1"/>
          <p:nvPr/>
        </p:nvSpPr>
        <p:spPr>
          <a:xfrm>
            <a:off x="6076467" y="1198922"/>
            <a:ext cx="1419652" cy="3693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dirty="0">
                <a:solidFill>
                  <a:schemeClr val="tx1"/>
                </a:solidFill>
                <a:latin typeface="Segoe UI Light" panose="020B0502040204020203" pitchFamily="34" charset="0"/>
              </a:rPr>
              <a:t>La </a:t>
            </a:r>
            <a:r>
              <a:rPr lang="fr-FR" sz="900" cap="small">
                <a:solidFill>
                  <a:schemeClr val="tx1"/>
                </a:solidFill>
                <a:latin typeface="Segoe UI Light" panose="020B0502040204020203" pitchFamily="34" charset="0"/>
              </a:rPr>
              <a:t>mise en </a:t>
            </a:r>
            <a:r>
              <a:rPr lang="fr-FR" sz="900" cap="small" dirty="0">
                <a:solidFill>
                  <a:schemeClr val="tx1"/>
                </a:solidFill>
                <a:latin typeface="Segoe UI Light" panose="020B0502040204020203" pitchFamily="34" charset="0"/>
              </a:rPr>
              <a:t>réseau et l’animation</a:t>
            </a:r>
          </a:p>
        </p:txBody>
      </p:sp>
      <p:sp>
        <p:nvSpPr>
          <p:cNvPr id="70" name="ZoneTexte 69"/>
          <p:cNvSpPr txBox="1"/>
          <p:nvPr/>
        </p:nvSpPr>
        <p:spPr>
          <a:xfrm>
            <a:off x="5029200" y="2264779"/>
            <a:ext cx="1365933" cy="3693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a:solidFill>
                  <a:schemeClr val="tx1"/>
                </a:solidFill>
                <a:latin typeface="Segoe UI Light" panose="020B0502040204020203" pitchFamily="34" charset="0"/>
              </a:rPr>
              <a:t>L’Accompagnement personnalisé</a:t>
            </a:r>
            <a:endParaRPr lang="fr-FR" sz="900" cap="small" dirty="0">
              <a:solidFill>
                <a:schemeClr val="tx1"/>
              </a:solidFill>
              <a:latin typeface="Segoe UI Light" panose="020B0502040204020203" pitchFamily="34" charset="0"/>
            </a:endParaRPr>
          </a:p>
        </p:txBody>
      </p:sp>
      <p:sp>
        <p:nvSpPr>
          <p:cNvPr id="71" name="ZoneTexte 70"/>
          <p:cNvSpPr txBox="1"/>
          <p:nvPr/>
        </p:nvSpPr>
        <p:spPr>
          <a:xfrm>
            <a:off x="6283373" y="3882373"/>
            <a:ext cx="1005840" cy="3693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dirty="0">
                <a:solidFill>
                  <a:schemeClr val="tx1"/>
                </a:solidFill>
                <a:latin typeface="Segoe UI Light" panose="020B0502040204020203" pitchFamily="34" charset="0"/>
              </a:rPr>
              <a:t>Le pilotage de projets</a:t>
            </a:r>
          </a:p>
        </p:txBody>
      </p:sp>
      <p:sp>
        <p:nvSpPr>
          <p:cNvPr id="72" name="ZoneTexte 71"/>
          <p:cNvSpPr txBox="1"/>
          <p:nvPr/>
        </p:nvSpPr>
        <p:spPr>
          <a:xfrm>
            <a:off x="4947920" y="3401944"/>
            <a:ext cx="1005840" cy="3693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a:solidFill>
                  <a:schemeClr val="tx1"/>
                </a:solidFill>
                <a:latin typeface="Segoe UI Light" panose="020B0502040204020203" pitchFamily="34" charset="0"/>
              </a:rPr>
              <a:t>La fonction d’opérateur</a:t>
            </a:r>
            <a:endParaRPr lang="fr-FR" sz="900" cap="small" dirty="0">
              <a:solidFill>
                <a:schemeClr val="tx1"/>
              </a:solidFill>
              <a:latin typeface="Segoe UI Light" panose="020B0502040204020203" pitchFamily="34" charset="0"/>
            </a:endParaRPr>
          </a:p>
        </p:txBody>
      </p:sp>
      <p:sp>
        <p:nvSpPr>
          <p:cNvPr id="73" name="ZoneTexte 72"/>
          <p:cNvSpPr txBox="1"/>
          <p:nvPr/>
        </p:nvSpPr>
        <p:spPr>
          <a:xfrm>
            <a:off x="5029200" y="2953145"/>
            <a:ext cx="1419652" cy="2308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dirty="0">
                <a:solidFill>
                  <a:schemeClr val="tx1"/>
                </a:solidFill>
                <a:latin typeface="Segoe UI Light" panose="020B0502040204020203" pitchFamily="34" charset="0"/>
              </a:rPr>
              <a:t>Le plaidoyer</a:t>
            </a:r>
          </a:p>
        </p:txBody>
      </p:sp>
      <p:sp>
        <p:nvSpPr>
          <p:cNvPr id="74" name="ZoneTexte 73"/>
          <p:cNvSpPr txBox="1"/>
          <p:nvPr/>
        </p:nvSpPr>
        <p:spPr>
          <a:xfrm>
            <a:off x="6395133" y="3426897"/>
            <a:ext cx="1005840" cy="2308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dirty="0">
                <a:solidFill>
                  <a:schemeClr val="tx1"/>
                </a:solidFill>
                <a:latin typeface="Segoe UI Light" panose="020B0502040204020203" pitchFamily="34" charset="0"/>
              </a:rPr>
              <a:t>L’ingénierie</a:t>
            </a:r>
          </a:p>
        </p:txBody>
      </p:sp>
      <p:sp>
        <p:nvSpPr>
          <p:cNvPr id="75" name="ZoneTexte 74"/>
          <p:cNvSpPr txBox="1"/>
          <p:nvPr/>
        </p:nvSpPr>
        <p:spPr>
          <a:xfrm>
            <a:off x="6076467" y="2816516"/>
            <a:ext cx="1419652" cy="3693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dirty="0">
                <a:solidFill>
                  <a:schemeClr val="tx1"/>
                </a:solidFill>
                <a:latin typeface="Segoe UI Light" panose="020B0502040204020203" pitchFamily="34" charset="0"/>
              </a:rPr>
              <a:t>La </a:t>
            </a:r>
            <a:r>
              <a:rPr lang="fr-FR" sz="900" cap="small">
                <a:solidFill>
                  <a:schemeClr val="tx1"/>
                </a:solidFill>
                <a:latin typeface="Segoe UI Light" panose="020B0502040204020203" pitchFamily="34" charset="0"/>
              </a:rPr>
              <a:t>mise en </a:t>
            </a:r>
            <a:r>
              <a:rPr lang="fr-FR" sz="900" cap="small" dirty="0">
                <a:solidFill>
                  <a:schemeClr val="tx1"/>
                </a:solidFill>
                <a:latin typeface="Segoe UI Light" panose="020B0502040204020203" pitchFamily="34" charset="0"/>
              </a:rPr>
              <a:t>réseau et l’animation</a:t>
            </a:r>
          </a:p>
        </p:txBody>
      </p:sp>
      <p:sp>
        <p:nvSpPr>
          <p:cNvPr id="76" name="ZoneTexte 75"/>
          <p:cNvSpPr txBox="1"/>
          <p:nvPr/>
        </p:nvSpPr>
        <p:spPr>
          <a:xfrm>
            <a:off x="5029200" y="3882373"/>
            <a:ext cx="1365933" cy="3693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a:solidFill>
                  <a:schemeClr val="tx1"/>
                </a:solidFill>
                <a:latin typeface="Segoe UI Light" panose="020B0502040204020203" pitchFamily="34" charset="0"/>
              </a:rPr>
              <a:t>L’Accompagnement personnalisé</a:t>
            </a:r>
            <a:endParaRPr lang="fr-FR" sz="900" cap="small" dirty="0">
              <a:solidFill>
                <a:schemeClr val="tx1"/>
              </a:solidFill>
              <a:latin typeface="Segoe UI Light" panose="020B0502040204020203" pitchFamily="34" charset="0"/>
            </a:endParaRPr>
          </a:p>
        </p:txBody>
      </p:sp>
      <p:sp>
        <p:nvSpPr>
          <p:cNvPr id="79" name="ZoneTexte 78"/>
          <p:cNvSpPr txBox="1"/>
          <p:nvPr/>
        </p:nvSpPr>
        <p:spPr>
          <a:xfrm>
            <a:off x="5029200" y="4939517"/>
            <a:ext cx="1419652" cy="2308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dirty="0">
                <a:solidFill>
                  <a:schemeClr val="tx1"/>
                </a:solidFill>
                <a:latin typeface="Segoe UI Light" panose="020B0502040204020203" pitchFamily="34" charset="0"/>
              </a:rPr>
              <a:t>Le plaidoyer</a:t>
            </a:r>
          </a:p>
        </p:txBody>
      </p:sp>
      <p:sp>
        <p:nvSpPr>
          <p:cNvPr id="81" name="ZoneTexte 80"/>
          <p:cNvSpPr txBox="1"/>
          <p:nvPr/>
        </p:nvSpPr>
        <p:spPr>
          <a:xfrm>
            <a:off x="6076467" y="4752088"/>
            <a:ext cx="1419652" cy="369332"/>
          </a:xfrm>
          <a:prstGeom prst="rect">
            <a:avLst/>
          </a:prstGeom>
          <a:noFill/>
        </p:spPr>
        <p:txBody>
          <a:bodyPr wrap="square" rtlCol="0">
            <a:spAutoFit/>
          </a:bodyPr>
          <a:lstStyle>
            <a:defPPr>
              <a:defRPr lang="fr-FR"/>
            </a:defPPr>
            <a:lvl1pPr algn="ctr">
              <a:defRPr sz="1200" b="1">
                <a:solidFill>
                  <a:schemeClr val="bg2"/>
                </a:solidFill>
              </a:defRPr>
            </a:lvl1pPr>
          </a:lstStyle>
          <a:p>
            <a:r>
              <a:rPr lang="fr-FR" sz="900" cap="small" dirty="0">
                <a:solidFill>
                  <a:schemeClr val="tx1"/>
                </a:solidFill>
                <a:latin typeface="Segoe UI Light" panose="020B0502040204020203" pitchFamily="34" charset="0"/>
              </a:rPr>
              <a:t>La </a:t>
            </a:r>
            <a:r>
              <a:rPr lang="fr-FR" sz="900" cap="small">
                <a:solidFill>
                  <a:schemeClr val="tx1"/>
                </a:solidFill>
                <a:latin typeface="Segoe UI Light" panose="020B0502040204020203" pitchFamily="34" charset="0"/>
              </a:rPr>
              <a:t>mise en </a:t>
            </a:r>
            <a:r>
              <a:rPr lang="fr-FR" sz="900" cap="small" dirty="0">
                <a:solidFill>
                  <a:schemeClr val="tx1"/>
                </a:solidFill>
                <a:latin typeface="Segoe UI Light" panose="020B0502040204020203" pitchFamily="34" charset="0"/>
              </a:rPr>
              <a:t>réseau et l’animation</a:t>
            </a:r>
          </a:p>
        </p:txBody>
      </p:sp>
      <p:cxnSp>
        <p:nvCxnSpPr>
          <p:cNvPr id="9" name="Connecteur droit 8"/>
          <p:cNvCxnSpPr/>
          <p:nvPr/>
        </p:nvCxnSpPr>
        <p:spPr>
          <a:xfrm>
            <a:off x="0" y="981821"/>
            <a:ext cx="990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264160" y="843321"/>
            <a:ext cx="2047355" cy="276999"/>
          </a:xfrm>
          <a:prstGeom prst="rect">
            <a:avLst/>
          </a:prstGeom>
          <a:solidFill>
            <a:schemeClr val="bg2"/>
          </a:solidFill>
        </p:spPr>
        <p:txBody>
          <a:bodyPr wrap="none" rtlCol="0" anchor="ctr">
            <a:spAutoFit/>
          </a:bodyPr>
          <a:lstStyle/>
          <a:p>
            <a:r>
              <a:rPr lang="fr-FR" sz="1200" b="1">
                <a:latin typeface="Segoe UI Light" panose="020B0502040204020203" pitchFamily="34" charset="0"/>
              </a:rPr>
              <a:t>Têtes de réseau de 1</a:t>
            </a:r>
            <a:r>
              <a:rPr lang="fr-FR" sz="1200" b="1" baseline="30000">
                <a:latin typeface="Segoe UI Light" panose="020B0502040204020203" pitchFamily="34" charset="0"/>
              </a:rPr>
              <a:t>er</a:t>
            </a:r>
            <a:r>
              <a:rPr lang="fr-FR" sz="1200" b="1">
                <a:latin typeface="Segoe UI Light" panose="020B0502040204020203" pitchFamily="34" charset="0"/>
              </a:rPr>
              <a:t> niveau</a:t>
            </a:r>
          </a:p>
        </p:txBody>
      </p:sp>
      <p:cxnSp>
        <p:nvCxnSpPr>
          <p:cNvPr id="58" name="Connecteur droit 57"/>
          <p:cNvCxnSpPr/>
          <p:nvPr/>
        </p:nvCxnSpPr>
        <p:spPr>
          <a:xfrm>
            <a:off x="0" y="4579338"/>
            <a:ext cx="990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ZoneTexte 59"/>
          <p:cNvSpPr txBox="1"/>
          <p:nvPr/>
        </p:nvSpPr>
        <p:spPr>
          <a:xfrm>
            <a:off x="264160" y="4440838"/>
            <a:ext cx="2074607" cy="276999"/>
          </a:xfrm>
          <a:prstGeom prst="rect">
            <a:avLst/>
          </a:prstGeom>
          <a:solidFill>
            <a:schemeClr val="bg2"/>
          </a:solidFill>
        </p:spPr>
        <p:txBody>
          <a:bodyPr wrap="none" rtlCol="0" anchor="ctr">
            <a:spAutoFit/>
          </a:bodyPr>
          <a:lstStyle/>
          <a:p>
            <a:r>
              <a:rPr lang="fr-FR" sz="1200" b="1">
                <a:latin typeface="Segoe UI Light" panose="020B0502040204020203" pitchFamily="34" charset="0"/>
              </a:rPr>
              <a:t>Têtes de réseau de 2</a:t>
            </a:r>
            <a:r>
              <a:rPr lang="fr-FR" sz="1200" b="1" baseline="30000">
                <a:latin typeface="Segoe UI Light" panose="020B0502040204020203" pitchFamily="34" charset="0"/>
              </a:rPr>
              <a:t>nd</a:t>
            </a:r>
            <a:r>
              <a:rPr lang="fr-FR" sz="1200" b="1">
                <a:latin typeface="Segoe UI Light" panose="020B0502040204020203" pitchFamily="34" charset="0"/>
              </a:rPr>
              <a:t> niveau</a:t>
            </a:r>
          </a:p>
        </p:txBody>
      </p:sp>
    </p:spTree>
    <p:extLst>
      <p:ext uri="{BB962C8B-B14F-4D97-AF65-F5344CB8AC3E}">
        <p14:creationId xmlns:p14="http://schemas.microsoft.com/office/powerpoint/2010/main" val="3074392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39"/>
          </p:nvPr>
        </p:nvSpPr>
        <p:spPr/>
        <p:txBody>
          <a:bodyPr/>
          <a:lstStyle/>
          <a:p>
            <a:r>
              <a:rPr lang="fr-FR" dirty="0">
                <a:latin typeface="Segoe UI Light" panose="020B0502040204020203" pitchFamily="34" charset="0"/>
              </a:rPr>
              <a:t>Avant-propos</a:t>
            </a:r>
          </a:p>
        </p:txBody>
      </p:sp>
      <p:sp>
        <p:nvSpPr>
          <p:cNvPr id="3" name="Espace réservé du texte 2"/>
          <p:cNvSpPr>
            <a:spLocks noGrp="1"/>
          </p:cNvSpPr>
          <p:nvPr>
            <p:ph type="body" sz="quarter" idx="66"/>
          </p:nvPr>
        </p:nvSpPr>
        <p:spPr/>
        <p:txBody>
          <a:bodyPr>
            <a:normAutofit/>
          </a:bodyPr>
          <a:lstStyle/>
          <a:p>
            <a:pPr algn="just"/>
            <a:r>
              <a:rPr lang="fr-FR" dirty="0"/>
              <a:t>Le Mouvement associatif de par les missions qui lui sont dévolues, place la question de la fonction et la plus-value des têtes de réseau associatives en tant qu’objet de travail stratégique. Ce sujet revêt un caractère d’autant plus important qu’une majorité d’entre-elles doit composer avec un contexte marqué par un creusement des inégalités, et de profondes mutations de leur environnement (évolution de leurs ressources, des dynamiques territoriales, des formes d’engagement etc.). Elles sont par ailleurs fréquemment questionnées sur la pertinence de leur action, notamment par leurs financeurs, leurs membres, ou leurs adhérents.</a:t>
            </a:r>
          </a:p>
          <a:p>
            <a:pPr algn="just"/>
            <a:r>
              <a:rPr lang="fr-FR" dirty="0"/>
              <a:t>C’est fort de ces constats que Le Mouvement associatif a souhaité pouvoir mieux rendre compte et valoriser cette offre d’accompagnement, mais aussi engager une réflexion sur son évolution. Pour ce faire, il a mandaté l’ADASI pour piloter cette étude réalisée par le cabinet de conseil EUROGROUP Consulting en mécénat de compétence. </a:t>
            </a:r>
          </a:p>
          <a:p>
            <a:pPr algn="just"/>
            <a:r>
              <a:rPr lang="fr-FR" dirty="0"/>
              <a:t>Destinée à formaliser une base d’analyse sur le sujet, elle constitue une première étape d’un chantier de long terme mené par notre organisation. Il s’agissait de dresser une typologie des offres existantes tenant compte de la diversité des offres d’accompagnement existantes, et des enjeux auxquels répondent les têtes de réseau. L’objectif n’était donc en aucun cas de dégager un modèle d’accompagnement unique. Ces travaux ont vocation à alimenter les têtes de réseau dans leur réflexion sur leurs modalités d’accompagnement, l’évolution de leurs stratégies, en déterminant notamment comment elles peuvent intégrer les différentes mutations à l’œuvre. </a:t>
            </a:r>
          </a:p>
          <a:p>
            <a:pPr algn="just"/>
            <a:r>
              <a:rPr lang="fr-FR" dirty="0"/>
              <a:t>D’autre part, la notion d’accompagnement retenue a été prise au sens large : elle désigne l’aide compétente apportée à une association pour résoudre une ou plusieurs de ses problématiques. Cet accompagnement couvre une diversité de thématiques (financier, ressources humaines, refonte du projet associatif, communication, comptabilité...) et de modalités (accompagnement individuel, collectif, long, court...).  </a:t>
            </a:r>
          </a:p>
          <a:p>
            <a:pPr algn="just"/>
            <a:r>
              <a:rPr lang="fr-FR" dirty="0"/>
              <a:t>Enfin, le périmètre de cette étude a exclusivement porté sur les fonctions/missions des têtes de réseaux. Elle n’avait par contre pas vocation à faire lien avec l’objet social, l’histoire, les valeurs des têtes de réseaux ; ni d’analyser le lien entre la forme d’organisation de la tête de réseau et les conditions de sa création (statuts, projets fondateurs) ; ni enfin de rendre compte de la dynamique/les effets induits par la mise en réseau. Ces éléments pourront néanmoins être intégrés à la réflexion dans des étapes ultérieures des travaux engagés sur le sujet.</a:t>
            </a:r>
            <a:endParaRPr lang="fr-FR" sz="1100" dirty="0">
              <a:solidFill>
                <a:schemeClr val="tx2"/>
              </a:solidFill>
              <a:latin typeface="Segoe UI Light" panose="020B0502040204020203" pitchFamily="34" charset="0"/>
            </a:endParaRPr>
          </a:p>
          <a:p>
            <a:pPr lvl="1" indent="0">
              <a:buClr>
                <a:schemeClr val="accent1"/>
              </a:buClr>
              <a:buNone/>
            </a:pPr>
            <a:endParaRPr lang="fr-FR" sz="1050" dirty="0">
              <a:solidFill>
                <a:schemeClr val="tx2"/>
              </a:solidFill>
              <a:latin typeface="Segoe UI Light" panose="020B0502040204020203" pitchFamily="34" charset="0"/>
            </a:endParaRPr>
          </a:p>
          <a:p>
            <a:pPr marL="441325" lvl="1" indent="-171450">
              <a:buClr>
                <a:schemeClr val="accent1"/>
              </a:buClr>
            </a:pPr>
            <a:endParaRPr lang="fr-FR" sz="1050" dirty="0">
              <a:solidFill>
                <a:schemeClr val="tx2"/>
              </a:solidFill>
              <a:latin typeface="Segoe UI Light" panose="020B0502040204020203" pitchFamily="34" charset="0"/>
            </a:endParaRPr>
          </a:p>
        </p:txBody>
      </p:sp>
      <p:sp>
        <p:nvSpPr>
          <p:cNvPr id="4" name="Espace réservé du pied de page 3"/>
          <p:cNvSpPr>
            <a:spLocks noGrp="1"/>
          </p:cNvSpPr>
          <p:nvPr>
            <p:ph type="ftr" sz="quarter" idx="3"/>
          </p:nvPr>
        </p:nvSpPr>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5" name="Espace réservé du numéro de diapositive 4"/>
          <p:cNvSpPr>
            <a:spLocks noGrp="1"/>
          </p:cNvSpPr>
          <p:nvPr>
            <p:ph type="sldNum" sz="quarter" idx="4"/>
          </p:nvPr>
        </p:nvSpPr>
        <p:spPr/>
        <p:txBody>
          <a:bodyPr/>
          <a:lstStyle/>
          <a:p>
            <a:fld id="{12E3212C-99B6-42C2-BE5E-9738E2CE06AD}" type="slidenum">
              <a:rPr lang="fr-FR" smtClean="0">
                <a:latin typeface="Segoe UI Light" panose="020B0502040204020203" pitchFamily="34" charset="0"/>
              </a:rPr>
              <a:pPr/>
              <a:t>1</a:t>
            </a:fld>
            <a:endParaRPr lang="fr-FR" dirty="0">
              <a:latin typeface="Segoe UI Light" panose="020B0502040204020203" pitchFamily="34" charset="0"/>
            </a:endParaRPr>
          </a:p>
        </p:txBody>
      </p:sp>
    </p:spTree>
    <p:extLst>
      <p:ext uri="{BB962C8B-B14F-4D97-AF65-F5344CB8AC3E}">
        <p14:creationId xmlns:p14="http://schemas.microsoft.com/office/powerpoint/2010/main" val="4118463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5" name="Espace réservé du numéro de diapositive 4"/>
          <p:cNvSpPr>
            <a:spLocks noGrp="1"/>
          </p:cNvSpPr>
          <p:nvPr>
            <p:ph type="sldNum" sz="quarter" idx="4"/>
          </p:nvPr>
        </p:nvSpPr>
        <p:spPr/>
        <p:txBody>
          <a:bodyPr/>
          <a:lstStyle/>
          <a:p>
            <a:fld id="{12E3212C-99B6-42C2-BE5E-9738E2CE06AD}" type="slidenum">
              <a:rPr lang="fr-FR" smtClean="0"/>
              <a:pPr/>
              <a:t>19</a:t>
            </a:fld>
            <a:endParaRPr lang="fr-FR" dirty="0"/>
          </a:p>
        </p:txBody>
      </p:sp>
      <p:sp>
        <p:nvSpPr>
          <p:cNvPr id="11" name="Espace réservé du texte 1"/>
          <p:cNvSpPr>
            <a:spLocks noGrp="1"/>
          </p:cNvSpPr>
          <p:nvPr>
            <p:ph type="body" sz="quarter" idx="39"/>
          </p:nvPr>
        </p:nvSpPr>
        <p:spPr>
          <a:xfrm>
            <a:off x="344487" y="112513"/>
            <a:ext cx="8485747" cy="550218"/>
          </a:xfrm>
        </p:spPr>
        <p:txBody>
          <a:bodyPr/>
          <a:lstStyle/>
          <a:p>
            <a:r>
              <a:rPr lang="fr-FR" dirty="0">
                <a:latin typeface="Segoe UI Light" panose="020B0502040204020203" pitchFamily="34" charset="0"/>
              </a:rPr>
              <a:t>En synthèse</a:t>
            </a:r>
          </a:p>
        </p:txBody>
      </p:sp>
      <p:sp>
        <p:nvSpPr>
          <p:cNvPr id="12" name="ZoneTexte 11"/>
          <p:cNvSpPr txBox="1"/>
          <p:nvPr/>
        </p:nvSpPr>
        <p:spPr>
          <a:xfrm>
            <a:off x="641444" y="1843092"/>
            <a:ext cx="7929349" cy="3000821"/>
          </a:xfrm>
          <a:prstGeom prst="rect">
            <a:avLst/>
          </a:prstGeom>
          <a:noFill/>
        </p:spPr>
        <p:txBody>
          <a:bodyPr wrap="square" rtlCol="0">
            <a:spAutoFit/>
          </a:bodyPr>
          <a:lstStyle/>
          <a:p>
            <a:pPr marL="342900" indent="-342900" eaLnBrk="0" hangingPunct="0">
              <a:spcBef>
                <a:spcPts val="900"/>
              </a:spcBef>
              <a:buClr>
                <a:srgbClr val="FF6600"/>
              </a:buClr>
              <a:buSzPct val="85000"/>
              <a:buFont typeface="Wingdings" panose="05000000000000000000" pitchFamily="2" charset="2"/>
              <a:buChar char="n"/>
            </a:pPr>
            <a:r>
              <a:rPr lang="fr-FR" altLang="fr-FR" sz="1200" i="1" dirty="0">
                <a:solidFill>
                  <a:srgbClr val="707173">
                    <a:lumMod val="75000"/>
                  </a:srgbClr>
                </a:solidFill>
                <a:latin typeface="Segoe UI Light" panose="020B0502040204020203" pitchFamily="34" charset="0"/>
              </a:rPr>
              <a:t>Les têtes de réseau ont une densité d’action réelle : elles promeuvent, elles animent, elles accompagnent et elles gèrent</a:t>
            </a:r>
          </a:p>
          <a:p>
            <a:pPr marL="342900" indent="-342900" eaLnBrk="0" hangingPunct="0">
              <a:spcBef>
                <a:spcPts val="900"/>
              </a:spcBef>
              <a:buClr>
                <a:srgbClr val="FF6600"/>
              </a:buClr>
              <a:buSzPct val="85000"/>
              <a:buFont typeface="Wingdings" panose="05000000000000000000" pitchFamily="2" charset="2"/>
              <a:buChar char="n"/>
            </a:pPr>
            <a:endParaRPr lang="fr-FR" altLang="fr-FR" sz="1200" i="1" dirty="0">
              <a:solidFill>
                <a:srgbClr val="707173">
                  <a:lumMod val="75000"/>
                </a:srgbClr>
              </a:solidFill>
              <a:latin typeface="Segoe UI Light" panose="020B0502040204020203" pitchFamily="34" charset="0"/>
            </a:endParaRPr>
          </a:p>
          <a:p>
            <a:pPr marL="342900" indent="-342900" eaLnBrk="0" hangingPunct="0">
              <a:spcBef>
                <a:spcPts val="900"/>
              </a:spcBef>
              <a:buClr>
                <a:srgbClr val="FF6600"/>
              </a:buClr>
              <a:buSzPct val="85000"/>
              <a:buFont typeface="Wingdings" panose="05000000000000000000" pitchFamily="2" charset="2"/>
              <a:buChar char="n"/>
            </a:pPr>
            <a:r>
              <a:rPr lang="fr-FR" altLang="fr-FR" sz="1200" i="1" dirty="0">
                <a:solidFill>
                  <a:srgbClr val="707173">
                    <a:lumMod val="75000"/>
                  </a:srgbClr>
                </a:solidFill>
                <a:latin typeface="Segoe UI Light" panose="020B0502040204020203" pitchFamily="34" charset="0"/>
              </a:rPr>
              <a:t>Ces quatre verbes d’action irriguent les 6 dimensions de valeur ajoutée identifiées (le plaidoyer, l’animation, l’ingénierie, le pilotage de projet, l’accompagnement personnalisé et l’exploitation)</a:t>
            </a:r>
          </a:p>
          <a:p>
            <a:pPr marL="342900" indent="-342900" eaLnBrk="0" hangingPunct="0">
              <a:spcBef>
                <a:spcPts val="900"/>
              </a:spcBef>
              <a:buClr>
                <a:srgbClr val="FF6600"/>
              </a:buClr>
              <a:buSzPct val="85000"/>
              <a:buFont typeface="Wingdings" panose="05000000000000000000" pitchFamily="2" charset="2"/>
              <a:buChar char="n"/>
            </a:pPr>
            <a:endParaRPr lang="fr-FR" altLang="fr-FR" sz="1200" i="1" dirty="0">
              <a:solidFill>
                <a:srgbClr val="707173">
                  <a:lumMod val="75000"/>
                </a:srgbClr>
              </a:solidFill>
              <a:latin typeface="Segoe UI Light" panose="020B0502040204020203" pitchFamily="34" charset="0"/>
            </a:endParaRPr>
          </a:p>
          <a:p>
            <a:pPr marL="342900" indent="-342900" eaLnBrk="0" hangingPunct="0">
              <a:spcBef>
                <a:spcPts val="900"/>
              </a:spcBef>
              <a:buClr>
                <a:srgbClr val="FF6600"/>
              </a:buClr>
              <a:buSzPct val="85000"/>
              <a:buFont typeface="Wingdings" panose="05000000000000000000" pitchFamily="2" charset="2"/>
              <a:buChar char="n"/>
            </a:pPr>
            <a:r>
              <a:rPr lang="fr-FR" altLang="fr-FR" sz="1200" i="1" dirty="0">
                <a:solidFill>
                  <a:srgbClr val="707173">
                    <a:lumMod val="75000"/>
                  </a:srgbClr>
                </a:solidFill>
                <a:latin typeface="Segoe UI Light" panose="020B0502040204020203" pitchFamily="34" charset="0"/>
              </a:rPr>
              <a:t>Ces fonctions s’exercent différemment selon les types de structure. Si les têtes de réseau de premier niveau portent, à des degrés divers, toutes les dimensions, celles de second niveau sont davantage focalisées sur quatre d’entre elles. Cela traduit un positionnement un peu moins opérationnel et un peu plus institutionnel et de coordination</a:t>
            </a:r>
          </a:p>
          <a:p>
            <a:pPr marL="342900" indent="-342900" eaLnBrk="0" hangingPunct="0">
              <a:spcBef>
                <a:spcPts val="900"/>
              </a:spcBef>
              <a:buClr>
                <a:srgbClr val="FF6600"/>
              </a:buClr>
              <a:buSzPct val="85000"/>
              <a:buFont typeface="Wingdings" panose="05000000000000000000" pitchFamily="2" charset="2"/>
              <a:buChar char="n"/>
            </a:pPr>
            <a:endParaRPr lang="fr-FR" altLang="fr-FR" sz="1200" i="1" dirty="0">
              <a:solidFill>
                <a:srgbClr val="707173">
                  <a:lumMod val="75000"/>
                </a:srgbClr>
              </a:solidFill>
              <a:latin typeface="Segoe UI Light" panose="020B0502040204020203" pitchFamily="34" charset="0"/>
            </a:endParaRPr>
          </a:p>
          <a:p>
            <a:pPr marL="342900" indent="-342900" eaLnBrk="0" hangingPunct="0">
              <a:spcBef>
                <a:spcPts val="900"/>
              </a:spcBef>
              <a:buClr>
                <a:srgbClr val="FF6600"/>
              </a:buClr>
              <a:buSzPct val="85000"/>
              <a:buFont typeface="Wingdings" panose="05000000000000000000" pitchFamily="2" charset="2"/>
              <a:buChar char="n"/>
            </a:pPr>
            <a:r>
              <a:rPr lang="fr-FR" altLang="fr-FR" sz="1200" i="1" dirty="0">
                <a:solidFill>
                  <a:srgbClr val="707173">
                    <a:lumMod val="75000"/>
                  </a:srgbClr>
                </a:solidFill>
                <a:latin typeface="Segoe UI Light" panose="020B0502040204020203" pitchFamily="34" charset="0"/>
              </a:rPr>
              <a:t>Chacune de ces dimensions correspond à un besoin des adhérents (et même au-delà).Mais, face aux transformations de l’environnement, leurs enjeux comme leur dynamique d’évolution sont aujourd’hui différentes</a:t>
            </a:r>
          </a:p>
        </p:txBody>
      </p:sp>
    </p:spTree>
    <p:extLst>
      <p:ext uri="{BB962C8B-B14F-4D97-AF65-F5344CB8AC3E}">
        <p14:creationId xmlns:p14="http://schemas.microsoft.com/office/powerpoint/2010/main" val="2022467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0" y="0"/>
            <a:ext cx="9906000" cy="6858000"/>
          </a:xfrm>
        </p:spPr>
      </p:pic>
      <p:sp>
        <p:nvSpPr>
          <p:cNvPr id="4" name="Ellipse 3"/>
          <p:cNvSpPr/>
          <p:nvPr/>
        </p:nvSpPr>
        <p:spPr>
          <a:xfrm>
            <a:off x="-2013898" y="836613"/>
            <a:ext cx="8329448" cy="9066996"/>
          </a:xfrm>
          <a:prstGeom prst="ellipse">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fr-FR" sz="41300" b="1" kern="2100" spc="-600" dirty="0">
                <a:solidFill>
                  <a:schemeClr val="bg1">
                    <a:alpha val="55000"/>
                  </a:schemeClr>
                </a:solidFill>
              </a:rPr>
              <a:t>03</a:t>
            </a:r>
          </a:p>
        </p:txBody>
      </p:sp>
      <p:sp>
        <p:nvSpPr>
          <p:cNvPr id="5" name="ZoneTexte 4"/>
          <p:cNvSpPr txBox="1"/>
          <p:nvPr/>
        </p:nvSpPr>
        <p:spPr>
          <a:xfrm>
            <a:off x="4713712" y="2077051"/>
            <a:ext cx="5345017" cy="3739485"/>
          </a:xfrm>
          <a:prstGeom prst="rect">
            <a:avLst/>
          </a:prstGeom>
          <a:noFill/>
        </p:spPr>
        <p:txBody>
          <a:bodyPr wrap="square" tIns="0" rtlCol="0" anchor="ctr" anchorCtr="0">
            <a:spAutoFit/>
          </a:bodyPr>
          <a:lstStyle/>
          <a:p>
            <a:pPr>
              <a:lnSpc>
                <a:spcPct val="80000"/>
              </a:lnSpc>
            </a:pPr>
            <a:r>
              <a:rPr lang="fr-FR" sz="6000" i="1" dirty="0">
                <a:solidFill>
                  <a:schemeClr val="bg1"/>
                </a:solidFill>
                <a:latin typeface="Georgia" panose="02040502050405020303" pitchFamily="18" charset="0"/>
              </a:rPr>
              <a:t>Tendances d’évolution de la valeur ajoutée des têtes de réseau</a:t>
            </a:r>
          </a:p>
        </p:txBody>
      </p:sp>
    </p:spTree>
    <p:extLst>
      <p:ext uri="{BB962C8B-B14F-4D97-AF65-F5344CB8AC3E}">
        <p14:creationId xmlns:p14="http://schemas.microsoft.com/office/powerpoint/2010/main" val="21231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39"/>
          </p:nvPr>
        </p:nvSpPr>
        <p:spPr>
          <a:xfrm>
            <a:off x="344488" y="112513"/>
            <a:ext cx="7840288" cy="550218"/>
          </a:xfrm>
        </p:spPr>
        <p:txBody>
          <a:bodyPr/>
          <a:lstStyle/>
          <a:p>
            <a:r>
              <a:rPr lang="fr-FR" dirty="0">
                <a:solidFill>
                  <a:srgbClr val="383934"/>
                </a:solidFill>
                <a:latin typeface="Segoe UI Light"/>
                <a:cs typeface="Arial"/>
              </a:rPr>
              <a:t>Les mutations en cours</a:t>
            </a:r>
          </a:p>
        </p:txBody>
      </p:sp>
      <p:sp>
        <p:nvSpPr>
          <p:cNvPr id="6" name="Espace réservé du numéro de diapositive 5"/>
          <p:cNvSpPr>
            <a:spLocks noGrp="1"/>
          </p:cNvSpPr>
          <p:nvPr>
            <p:ph type="sldNum" sz="quarter" idx="4"/>
          </p:nvPr>
        </p:nvSpPr>
        <p:spPr/>
        <p:txBody>
          <a:bodyPr/>
          <a:lstStyle/>
          <a:p>
            <a:fld id="{12E3212C-99B6-42C2-BE5E-9738E2CE06AD}" type="slidenum">
              <a:rPr lang="fr-FR" smtClean="0">
                <a:latin typeface="Segoe UI Light" panose="020B0502040204020203" pitchFamily="34" charset="0"/>
              </a:rPr>
              <a:pPr/>
              <a:t>21</a:t>
            </a:fld>
            <a:endParaRPr lang="fr-FR" dirty="0">
              <a:latin typeface="Segoe UI Light" panose="020B0502040204020203" pitchFamily="34" charset="0"/>
            </a:endParaRPr>
          </a:p>
        </p:txBody>
      </p:sp>
      <p:sp>
        <p:nvSpPr>
          <p:cNvPr id="9" name="Footer Placeholder 3"/>
          <p:cNvSpPr>
            <a:spLocks noGrp="1"/>
          </p:cNvSpPr>
          <p:nvPr>
            <p:ph type="ftr" sz="quarter" idx="3"/>
          </p:nvPr>
        </p:nvSpPr>
        <p:spPr>
          <a:xfrm>
            <a:off x="1885638" y="6520364"/>
            <a:ext cx="5751825" cy="360000"/>
          </a:xfrm>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46" name="Rectangle 45"/>
          <p:cNvSpPr/>
          <p:nvPr/>
        </p:nvSpPr>
        <p:spPr bwMode="auto">
          <a:xfrm>
            <a:off x="499121" y="1616237"/>
            <a:ext cx="3240000" cy="360000"/>
          </a:xfrm>
          <a:prstGeom prst="rect">
            <a:avLst/>
          </a:prstGeom>
          <a:noFill/>
          <a:ln w="9525" cap="flat" cmpd="sng" algn="ctr">
            <a:solidFill>
              <a:srgbClr val="00449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55600" marR="0" lvl="0" indent="-355600" defTabSz="914400" eaLnBrk="1" fontAlgn="base" latinLnBrk="0" hangingPunct="1">
              <a:lnSpc>
                <a:spcPct val="100000"/>
              </a:lnSpc>
              <a:spcBef>
                <a:spcPct val="0"/>
              </a:spcBef>
              <a:spcAft>
                <a:spcPct val="0"/>
              </a:spcAft>
              <a:buClrTx/>
              <a:buSzTx/>
              <a:buFontTx/>
              <a:buNone/>
              <a:tabLst/>
              <a:defRPr/>
            </a:pPr>
            <a:r>
              <a:rPr kumimoji="0" lang="fr-FR" sz="900" b="1" i="0" u="none" strike="noStrike" kern="0" cap="none" spc="0" normalizeH="0" baseline="0" noProof="0" dirty="0">
                <a:ln>
                  <a:noFill/>
                </a:ln>
                <a:solidFill>
                  <a:srgbClr val="726556"/>
                </a:solidFill>
                <a:effectLst/>
                <a:uLnTx/>
                <a:uFillTx/>
                <a:latin typeface="Segoe UI Light" panose="020B0502040204020203" pitchFamily="34" charset="0"/>
                <a:cs typeface="Arial" charset="0"/>
              </a:rPr>
              <a:t>	Raréfaction des financements</a:t>
            </a:r>
          </a:p>
        </p:txBody>
      </p:sp>
      <p:sp>
        <p:nvSpPr>
          <p:cNvPr id="47" name="Organigramme : Connecteur 46"/>
          <p:cNvSpPr/>
          <p:nvPr/>
        </p:nvSpPr>
        <p:spPr bwMode="auto">
          <a:xfrm>
            <a:off x="312719" y="1655194"/>
            <a:ext cx="288000" cy="288000"/>
          </a:xfrm>
          <a:prstGeom prst="flowChartConnector">
            <a:avLst/>
          </a:prstGeom>
          <a:solidFill>
            <a:srgbClr val="004494">
              <a:lumMod val="75000"/>
            </a:srgbClr>
          </a:solidFill>
          <a:ln w="9525" cap="flat" cmpd="sng" algn="ctr">
            <a:noFill/>
            <a:prstDash val="solid"/>
            <a:round/>
            <a:headEnd type="none" w="med" len="med"/>
            <a:tailEnd type="none" w="med" len="med"/>
          </a:ln>
          <a:effectLst>
            <a:outerShdw blurRad="76200" dist="12700" dir="8100000" sy="-23000" kx="800400" algn="br" rotWithShape="0">
              <a:prstClr val="black">
                <a:alpha val="20000"/>
              </a:prstClr>
            </a:outerShdw>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900" b="1" i="0" u="none" strike="noStrike" kern="0" cap="none" spc="0" normalizeH="0" baseline="0" noProof="0" dirty="0">
                <a:ln>
                  <a:noFill/>
                </a:ln>
                <a:solidFill>
                  <a:srgbClr val="FFFFFF"/>
                </a:solidFill>
                <a:effectLst/>
                <a:uLnTx/>
                <a:uFillTx/>
                <a:latin typeface="Segoe UI Light" panose="020B0502040204020203" pitchFamily="34" charset="0"/>
                <a:cs typeface="Arial" charset="0"/>
              </a:rPr>
              <a:t>1</a:t>
            </a:r>
          </a:p>
        </p:txBody>
      </p:sp>
      <p:sp>
        <p:nvSpPr>
          <p:cNvPr id="48" name="Rectangle 47"/>
          <p:cNvSpPr/>
          <p:nvPr/>
        </p:nvSpPr>
        <p:spPr bwMode="auto">
          <a:xfrm>
            <a:off x="499121" y="2547525"/>
            <a:ext cx="3240000" cy="360000"/>
          </a:xfrm>
          <a:prstGeom prst="rect">
            <a:avLst/>
          </a:prstGeom>
          <a:noFill/>
          <a:ln w="9525" cap="flat" cmpd="sng" algn="ctr">
            <a:solidFill>
              <a:srgbClr val="00449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55600" marR="0" lvl="0" indent="-355600" defTabSz="914400" eaLnBrk="1" fontAlgn="base" latinLnBrk="0" hangingPunct="1">
              <a:lnSpc>
                <a:spcPct val="100000"/>
              </a:lnSpc>
              <a:spcBef>
                <a:spcPct val="0"/>
              </a:spcBef>
              <a:spcAft>
                <a:spcPct val="0"/>
              </a:spcAft>
              <a:buClrTx/>
              <a:buSzTx/>
              <a:buFontTx/>
              <a:buNone/>
              <a:tabLst/>
              <a:defRPr/>
            </a:pPr>
            <a:r>
              <a:rPr kumimoji="0" lang="fr-FR" sz="900" b="1" i="0" u="none" strike="noStrike" kern="0" cap="none" spc="0" normalizeH="0" baseline="0" noProof="0" dirty="0">
                <a:ln>
                  <a:noFill/>
                </a:ln>
                <a:solidFill>
                  <a:srgbClr val="726556"/>
                </a:solidFill>
                <a:effectLst/>
                <a:uLnTx/>
                <a:uFillTx/>
                <a:latin typeface="Segoe UI Light" panose="020B0502040204020203" pitchFamily="34" charset="0"/>
                <a:cs typeface="Arial" charset="0"/>
              </a:rPr>
              <a:t>	Modification des règles de financement</a:t>
            </a:r>
          </a:p>
        </p:txBody>
      </p:sp>
      <p:sp>
        <p:nvSpPr>
          <p:cNvPr id="49" name="Rectangle 48"/>
          <p:cNvSpPr/>
          <p:nvPr/>
        </p:nvSpPr>
        <p:spPr bwMode="auto">
          <a:xfrm>
            <a:off x="499121" y="3483938"/>
            <a:ext cx="3240000" cy="360000"/>
          </a:xfrm>
          <a:prstGeom prst="rect">
            <a:avLst/>
          </a:prstGeom>
          <a:noFill/>
          <a:ln w="9525" cap="flat" cmpd="sng" algn="ctr">
            <a:solidFill>
              <a:srgbClr val="00449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55600" marR="0" lvl="0" indent="-355600" defTabSz="914400" eaLnBrk="1" fontAlgn="base" latinLnBrk="0" hangingPunct="1">
              <a:lnSpc>
                <a:spcPct val="100000"/>
              </a:lnSpc>
              <a:spcBef>
                <a:spcPct val="0"/>
              </a:spcBef>
              <a:spcAft>
                <a:spcPct val="0"/>
              </a:spcAft>
              <a:buClrTx/>
              <a:buSzTx/>
              <a:buFontTx/>
              <a:buNone/>
              <a:tabLst/>
              <a:defRPr/>
            </a:pPr>
            <a:r>
              <a:rPr kumimoji="0" lang="fr-FR" sz="900" b="1" i="0" u="none" strike="noStrike" kern="0" cap="none" spc="0" normalizeH="0" baseline="0" noProof="0" dirty="0">
                <a:ln>
                  <a:noFill/>
                </a:ln>
                <a:solidFill>
                  <a:srgbClr val="726556"/>
                </a:solidFill>
                <a:effectLst/>
                <a:uLnTx/>
                <a:uFillTx/>
                <a:latin typeface="Segoe UI Light" panose="020B0502040204020203" pitchFamily="34" charset="0"/>
                <a:cs typeface="Arial" charset="0"/>
              </a:rPr>
              <a:t>	Décentralisation et régionalisation de l’action publique </a:t>
            </a:r>
          </a:p>
        </p:txBody>
      </p:sp>
      <p:sp>
        <p:nvSpPr>
          <p:cNvPr id="50" name="Rectangle 49"/>
          <p:cNvSpPr/>
          <p:nvPr/>
        </p:nvSpPr>
        <p:spPr bwMode="auto">
          <a:xfrm>
            <a:off x="499121" y="4359602"/>
            <a:ext cx="3240000" cy="360000"/>
          </a:xfrm>
          <a:prstGeom prst="rect">
            <a:avLst/>
          </a:prstGeom>
          <a:noFill/>
          <a:ln w="9525" cap="flat" cmpd="sng" algn="ctr">
            <a:solidFill>
              <a:srgbClr val="00449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55600" marR="0" lvl="0" indent="-355600" defTabSz="914400" eaLnBrk="1" fontAlgn="base" latinLnBrk="0" hangingPunct="1">
              <a:lnSpc>
                <a:spcPct val="100000"/>
              </a:lnSpc>
              <a:spcBef>
                <a:spcPct val="0"/>
              </a:spcBef>
              <a:spcAft>
                <a:spcPct val="0"/>
              </a:spcAft>
              <a:buClrTx/>
              <a:buSzTx/>
              <a:buFontTx/>
              <a:buNone/>
              <a:tabLst/>
              <a:defRPr/>
            </a:pPr>
            <a:r>
              <a:rPr kumimoji="0" lang="fr-FR" sz="900" b="1" i="0" u="none" strike="noStrike" kern="0" cap="none" spc="0" normalizeH="0" baseline="0" noProof="0" dirty="0">
                <a:ln>
                  <a:noFill/>
                </a:ln>
                <a:solidFill>
                  <a:srgbClr val="726556"/>
                </a:solidFill>
                <a:effectLst/>
                <a:uLnTx/>
                <a:uFillTx/>
                <a:latin typeface="Segoe UI Light" panose="020B0502040204020203" pitchFamily="34" charset="0"/>
                <a:cs typeface="Arial" charset="0"/>
              </a:rPr>
              <a:t>	Transformation</a:t>
            </a:r>
            <a:r>
              <a:rPr kumimoji="0" lang="fr-FR" sz="900" b="1" i="0" u="none" strike="noStrike" kern="0" cap="none" spc="0" normalizeH="0" noProof="0" dirty="0">
                <a:ln>
                  <a:noFill/>
                </a:ln>
                <a:solidFill>
                  <a:srgbClr val="726556"/>
                </a:solidFill>
                <a:effectLst/>
                <a:uLnTx/>
                <a:uFillTx/>
                <a:latin typeface="Segoe UI Light" panose="020B0502040204020203" pitchFamily="34" charset="0"/>
                <a:cs typeface="Arial" charset="0"/>
              </a:rPr>
              <a:t> digitale</a:t>
            </a:r>
            <a:endParaRPr kumimoji="0" lang="fr-FR" sz="900" b="1" i="0" u="none" strike="noStrike" kern="0" cap="none" spc="0" normalizeH="0" baseline="0" noProof="0" dirty="0">
              <a:ln>
                <a:noFill/>
              </a:ln>
              <a:solidFill>
                <a:srgbClr val="726556"/>
              </a:solidFill>
              <a:effectLst/>
              <a:uLnTx/>
              <a:uFillTx/>
              <a:latin typeface="Segoe UI Light" panose="020B0502040204020203" pitchFamily="34" charset="0"/>
              <a:cs typeface="Arial" charset="0"/>
            </a:endParaRPr>
          </a:p>
        </p:txBody>
      </p:sp>
      <p:sp>
        <p:nvSpPr>
          <p:cNvPr id="51" name="Rectangle 50"/>
          <p:cNvSpPr/>
          <p:nvPr/>
        </p:nvSpPr>
        <p:spPr bwMode="auto">
          <a:xfrm>
            <a:off x="499121" y="5307657"/>
            <a:ext cx="3240000" cy="360000"/>
          </a:xfrm>
          <a:prstGeom prst="rect">
            <a:avLst/>
          </a:prstGeom>
          <a:noFill/>
          <a:ln w="9525" cap="flat" cmpd="sng" algn="ctr">
            <a:solidFill>
              <a:srgbClr val="00449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55600" marR="0" lvl="0" indent="-355600" defTabSz="914400" eaLnBrk="1" fontAlgn="base" latinLnBrk="0" hangingPunct="1">
              <a:lnSpc>
                <a:spcPct val="100000"/>
              </a:lnSpc>
              <a:spcBef>
                <a:spcPct val="0"/>
              </a:spcBef>
              <a:spcAft>
                <a:spcPct val="0"/>
              </a:spcAft>
              <a:buClrTx/>
              <a:buSzTx/>
              <a:buFontTx/>
              <a:buNone/>
              <a:tabLst/>
              <a:defRPr/>
            </a:pPr>
            <a:r>
              <a:rPr kumimoji="0" lang="fr-FR" sz="900" b="1" i="0" u="none" strike="noStrike" kern="0" cap="none" spc="0" normalizeH="0" baseline="0" noProof="0" dirty="0">
                <a:ln>
                  <a:noFill/>
                </a:ln>
                <a:solidFill>
                  <a:srgbClr val="726556"/>
                </a:solidFill>
                <a:effectLst/>
                <a:uLnTx/>
                <a:uFillTx/>
                <a:latin typeface="Segoe UI Light" panose="020B0502040204020203" pitchFamily="34" charset="0"/>
                <a:cs typeface="Arial" charset="0"/>
              </a:rPr>
              <a:t>	Tension sur la professionnalisation</a:t>
            </a:r>
          </a:p>
        </p:txBody>
      </p:sp>
      <p:sp>
        <p:nvSpPr>
          <p:cNvPr id="52" name="Organigramme : Connecteur 51"/>
          <p:cNvSpPr/>
          <p:nvPr/>
        </p:nvSpPr>
        <p:spPr bwMode="auto">
          <a:xfrm>
            <a:off x="312719" y="2585325"/>
            <a:ext cx="288000" cy="288000"/>
          </a:xfrm>
          <a:prstGeom prst="flowChartConnector">
            <a:avLst/>
          </a:prstGeom>
          <a:solidFill>
            <a:srgbClr val="004494">
              <a:lumMod val="75000"/>
            </a:srgbClr>
          </a:solidFill>
          <a:ln w="9525" cap="flat" cmpd="sng" algn="ctr">
            <a:noFill/>
            <a:prstDash val="solid"/>
            <a:round/>
            <a:headEnd type="none" w="med" len="med"/>
            <a:tailEnd type="none" w="med" len="med"/>
          </a:ln>
          <a:effectLst>
            <a:outerShdw blurRad="76200" dist="12700" dir="8100000" sy="-23000" kx="800400" algn="br" rotWithShape="0">
              <a:prstClr val="black">
                <a:alpha val="20000"/>
              </a:prstClr>
            </a:outerShdw>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900" b="1" i="0" u="none" strike="noStrike" kern="0" cap="none" spc="0" normalizeH="0" baseline="0" noProof="0" dirty="0">
                <a:ln>
                  <a:noFill/>
                </a:ln>
                <a:solidFill>
                  <a:srgbClr val="FFFFFF"/>
                </a:solidFill>
                <a:effectLst/>
                <a:uLnTx/>
                <a:uFillTx/>
                <a:latin typeface="Segoe UI Light" panose="020B0502040204020203" pitchFamily="34" charset="0"/>
                <a:cs typeface="Arial" charset="0"/>
              </a:rPr>
              <a:t>2</a:t>
            </a:r>
          </a:p>
        </p:txBody>
      </p:sp>
      <p:sp>
        <p:nvSpPr>
          <p:cNvPr id="53" name="Organigramme : Connecteur 52"/>
          <p:cNvSpPr/>
          <p:nvPr/>
        </p:nvSpPr>
        <p:spPr bwMode="auto">
          <a:xfrm>
            <a:off x="312719" y="3521737"/>
            <a:ext cx="288000" cy="288000"/>
          </a:xfrm>
          <a:prstGeom prst="flowChartConnector">
            <a:avLst/>
          </a:prstGeom>
          <a:solidFill>
            <a:srgbClr val="004494">
              <a:lumMod val="75000"/>
            </a:srgbClr>
          </a:solidFill>
          <a:ln w="9525" cap="flat" cmpd="sng" algn="ctr">
            <a:noFill/>
            <a:prstDash val="solid"/>
            <a:round/>
            <a:headEnd type="none" w="med" len="med"/>
            <a:tailEnd type="none" w="med" len="med"/>
          </a:ln>
          <a:effectLst>
            <a:outerShdw blurRad="76200" dist="12700" dir="8100000" sy="-23000" kx="800400" algn="br" rotWithShape="0">
              <a:prstClr val="black">
                <a:alpha val="20000"/>
              </a:prstClr>
            </a:outerShdw>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900" b="1" i="0" u="none" strike="noStrike" kern="0" cap="none" spc="0" normalizeH="0" baseline="0" noProof="0" dirty="0">
                <a:ln>
                  <a:noFill/>
                </a:ln>
                <a:solidFill>
                  <a:srgbClr val="FFFFFF"/>
                </a:solidFill>
                <a:effectLst/>
                <a:uLnTx/>
                <a:uFillTx/>
                <a:latin typeface="Segoe UI Light" panose="020B0502040204020203" pitchFamily="34" charset="0"/>
                <a:cs typeface="Arial" charset="0"/>
              </a:rPr>
              <a:t>3</a:t>
            </a:r>
          </a:p>
        </p:txBody>
      </p:sp>
      <p:sp>
        <p:nvSpPr>
          <p:cNvPr id="54" name="Organigramme : Connecteur 53"/>
          <p:cNvSpPr/>
          <p:nvPr/>
        </p:nvSpPr>
        <p:spPr bwMode="auto">
          <a:xfrm>
            <a:off x="312719" y="4397402"/>
            <a:ext cx="288000" cy="288000"/>
          </a:xfrm>
          <a:prstGeom prst="flowChartConnector">
            <a:avLst/>
          </a:prstGeom>
          <a:solidFill>
            <a:srgbClr val="004494">
              <a:lumMod val="75000"/>
            </a:srgbClr>
          </a:solidFill>
          <a:ln w="9525" cap="flat" cmpd="sng" algn="ctr">
            <a:noFill/>
            <a:prstDash val="solid"/>
            <a:round/>
            <a:headEnd type="none" w="med" len="med"/>
            <a:tailEnd type="none" w="med" len="med"/>
          </a:ln>
          <a:effectLst>
            <a:outerShdw blurRad="76200" dist="12700" dir="8100000" sy="-23000" kx="800400" algn="br" rotWithShape="0">
              <a:prstClr val="black">
                <a:alpha val="20000"/>
              </a:prstClr>
            </a:outerShdw>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900" b="1" i="0" u="none" strike="noStrike" kern="0" cap="none" spc="0" normalizeH="0" baseline="0" noProof="0" dirty="0">
                <a:ln>
                  <a:noFill/>
                </a:ln>
                <a:solidFill>
                  <a:srgbClr val="FFFFFF"/>
                </a:solidFill>
                <a:effectLst/>
                <a:uLnTx/>
                <a:uFillTx/>
                <a:latin typeface="Segoe UI Light" panose="020B0502040204020203" pitchFamily="34" charset="0"/>
                <a:cs typeface="Arial" charset="0"/>
              </a:rPr>
              <a:t>4</a:t>
            </a:r>
          </a:p>
        </p:txBody>
      </p:sp>
      <p:sp>
        <p:nvSpPr>
          <p:cNvPr id="55" name="Organigramme : Connecteur 54"/>
          <p:cNvSpPr/>
          <p:nvPr/>
        </p:nvSpPr>
        <p:spPr bwMode="auto">
          <a:xfrm>
            <a:off x="312719" y="5345456"/>
            <a:ext cx="288000" cy="288000"/>
          </a:xfrm>
          <a:prstGeom prst="flowChartConnector">
            <a:avLst/>
          </a:prstGeom>
          <a:solidFill>
            <a:srgbClr val="004494">
              <a:lumMod val="75000"/>
            </a:srgbClr>
          </a:solidFill>
          <a:ln w="9525" cap="flat" cmpd="sng" algn="ctr">
            <a:noFill/>
            <a:prstDash val="solid"/>
            <a:round/>
            <a:headEnd type="none" w="med" len="med"/>
            <a:tailEnd type="none" w="med" len="med"/>
          </a:ln>
          <a:effectLst>
            <a:outerShdw blurRad="76200" dist="12700" dir="8100000" sy="-23000" kx="800400" algn="br" rotWithShape="0">
              <a:prstClr val="black">
                <a:alpha val="20000"/>
              </a:prstClr>
            </a:outerShdw>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900" b="1" i="0" u="none" strike="noStrike" kern="0" cap="none" spc="0" normalizeH="0" baseline="0" noProof="0" dirty="0">
                <a:ln>
                  <a:noFill/>
                </a:ln>
                <a:solidFill>
                  <a:srgbClr val="FFFFFF"/>
                </a:solidFill>
                <a:effectLst/>
                <a:uLnTx/>
                <a:uFillTx/>
                <a:latin typeface="Segoe UI Light" panose="020B0502040204020203" pitchFamily="34" charset="0"/>
                <a:cs typeface="Arial" charset="0"/>
              </a:rPr>
              <a:t>5</a:t>
            </a:r>
          </a:p>
        </p:txBody>
      </p:sp>
      <p:sp>
        <p:nvSpPr>
          <p:cNvPr id="56" name="ZoneTexte 65"/>
          <p:cNvSpPr txBox="1">
            <a:spLocks noChangeArrowheads="1"/>
          </p:cNvSpPr>
          <p:nvPr/>
        </p:nvSpPr>
        <p:spPr bwMode="auto">
          <a:xfrm>
            <a:off x="3916680" y="1311135"/>
            <a:ext cx="5760720" cy="88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0" anchor="ctr"/>
          <a:lstStyle>
            <a:lvl1pPr eaLnBrk="0" hangingPunct="0">
              <a:tabLst>
                <a:tab pos="268288" algn="l"/>
              </a:tabLst>
              <a:defRPr sz="2400">
                <a:solidFill>
                  <a:schemeClr val="tx1"/>
                </a:solidFill>
                <a:latin typeface="Times" pitchFamily="18" charset="0"/>
                <a:cs typeface="Arial" pitchFamily="34" charset="0"/>
              </a:defRPr>
            </a:lvl1pPr>
            <a:lvl2pPr marL="742950" indent="-285750" eaLnBrk="0" hangingPunct="0">
              <a:tabLst>
                <a:tab pos="268288" algn="l"/>
              </a:tabLst>
              <a:defRPr sz="2400">
                <a:solidFill>
                  <a:schemeClr val="tx1"/>
                </a:solidFill>
                <a:latin typeface="Times" pitchFamily="18" charset="0"/>
                <a:cs typeface="Arial" pitchFamily="34" charset="0"/>
              </a:defRPr>
            </a:lvl2pPr>
            <a:lvl3pPr marL="1143000" indent="-228600" eaLnBrk="0" hangingPunct="0">
              <a:tabLst>
                <a:tab pos="268288" algn="l"/>
              </a:tabLst>
              <a:defRPr sz="2400">
                <a:solidFill>
                  <a:schemeClr val="tx1"/>
                </a:solidFill>
                <a:latin typeface="Times" pitchFamily="18" charset="0"/>
                <a:cs typeface="Arial" pitchFamily="34" charset="0"/>
              </a:defRPr>
            </a:lvl3pPr>
            <a:lvl4pPr marL="1600200" indent="-228600" eaLnBrk="0" hangingPunct="0">
              <a:tabLst>
                <a:tab pos="268288" algn="l"/>
              </a:tabLst>
              <a:defRPr sz="2400">
                <a:solidFill>
                  <a:schemeClr val="tx1"/>
                </a:solidFill>
                <a:latin typeface="Times" pitchFamily="18" charset="0"/>
                <a:cs typeface="Arial" pitchFamily="34" charset="0"/>
              </a:defRPr>
            </a:lvl4pPr>
            <a:lvl5pPr marL="2057400" indent="-228600" eaLnBrk="0" hangingPunct="0">
              <a:tabLst>
                <a:tab pos="268288" algn="l"/>
              </a:tabLst>
              <a:defRPr sz="2400">
                <a:solidFill>
                  <a:schemeClr val="tx1"/>
                </a:solidFill>
                <a:latin typeface="Times" pitchFamily="18" charset="0"/>
                <a:cs typeface="Arial" pitchFamily="34" charset="0"/>
              </a:defRPr>
            </a:lvl5pPr>
            <a:lvl6pPr marL="2514600" indent="-228600" eaLnBrk="0" fontAlgn="base" hangingPunct="0">
              <a:spcBef>
                <a:spcPct val="0"/>
              </a:spcBef>
              <a:spcAft>
                <a:spcPct val="0"/>
              </a:spcAft>
              <a:tabLst>
                <a:tab pos="268288" algn="l"/>
              </a:tabLst>
              <a:defRPr sz="2400">
                <a:solidFill>
                  <a:schemeClr val="tx1"/>
                </a:solidFill>
                <a:latin typeface="Times" pitchFamily="18" charset="0"/>
                <a:cs typeface="Arial" pitchFamily="34" charset="0"/>
              </a:defRPr>
            </a:lvl6pPr>
            <a:lvl7pPr marL="2971800" indent="-228600" eaLnBrk="0" fontAlgn="base" hangingPunct="0">
              <a:spcBef>
                <a:spcPct val="0"/>
              </a:spcBef>
              <a:spcAft>
                <a:spcPct val="0"/>
              </a:spcAft>
              <a:tabLst>
                <a:tab pos="268288" algn="l"/>
              </a:tabLst>
              <a:defRPr sz="2400">
                <a:solidFill>
                  <a:schemeClr val="tx1"/>
                </a:solidFill>
                <a:latin typeface="Times" pitchFamily="18" charset="0"/>
                <a:cs typeface="Arial" pitchFamily="34" charset="0"/>
              </a:defRPr>
            </a:lvl7pPr>
            <a:lvl8pPr marL="3429000" indent="-228600" eaLnBrk="0" fontAlgn="base" hangingPunct="0">
              <a:spcBef>
                <a:spcPct val="0"/>
              </a:spcBef>
              <a:spcAft>
                <a:spcPct val="0"/>
              </a:spcAft>
              <a:tabLst>
                <a:tab pos="268288" algn="l"/>
              </a:tabLst>
              <a:defRPr sz="2400">
                <a:solidFill>
                  <a:schemeClr val="tx1"/>
                </a:solidFill>
                <a:latin typeface="Times" pitchFamily="18" charset="0"/>
                <a:cs typeface="Arial" pitchFamily="34" charset="0"/>
              </a:defRPr>
            </a:lvl8pPr>
            <a:lvl9pPr marL="3886200" indent="-228600" eaLnBrk="0" fontAlgn="base" hangingPunct="0">
              <a:spcBef>
                <a:spcPct val="0"/>
              </a:spcBef>
              <a:spcAft>
                <a:spcPct val="0"/>
              </a:spcAft>
              <a:tabLst>
                <a:tab pos="268288" algn="l"/>
              </a:tabLst>
              <a:defRPr sz="2400">
                <a:solidFill>
                  <a:schemeClr val="tx1"/>
                </a:solidFill>
                <a:latin typeface="Times" pitchFamily="18" charset="0"/>
                <a:cs typeface="Arial" pitchFamily="34" charset="0"/>
              </a:defRPr>
            </a:lvl9pPr>
          </a:lstStyle>
          <a:p>
            <a:pPr lvl="0" algn="just" eaLnBrk="1" hangingPunct="1">
              <a:buClr>
                <a:srgbClr val="C00000"/>
              </a:buClr>
              <a:tabLst/>
            </a:pPr>
            <a:r>
              <a:rPr lang="fr-FR" sz="900" dirty="0">
                <a:solidFill>
                  <a:schemeClr val="tx2"/>
                </a:solidFill>
                <a:latin typeface="Segoe UI Light" panose="020B0502040204020203" pitchFamily="34" charset="0"/>
                <a:ea typeface="MS PGothic" pitchFamily="34" charset="-128"/>
                <a:cs typeface="+mn-cs"/>
              </a:rPr>
              <a:t>Le secteur associatif subit la contrainte financière de plus en plus forte qui pèse sur les finances publiques. Cela génère une diminution des financements alloués aux têtes de réseau et oblige les acteurs du monde associatif à chercher de nouvelles sources de financement en même temps qu’à diminuer leurs coûts de fonctionnement. Cette raréfaction des financements constitue une contrainte pour les têtes de réseau qui n’ont plus toujours les moyens de leurs ambitions et qui sont parfois confrontées aux difficultés financières de leurs adhérents</a:t>
            </a:r>
          </a:p>
        </p:txBody>
      </p:sp>
      <p:sp>
        <p:nvSpPr>
          <p:cNvPr id="57" name="ZoneTexte 56"/>
          <p:cNvSpPr txBox="1">
            <a:spLocks noChangeArrowheads="1"/>
          </p:cNvSpPr>
          <p:nvPr/>
        </p:nvSpPr>
        <p:spPr bwMode="auto">
          <a:xfrm>
            <a:off x="3916680" y="2247814"/>
            <a:ext cx="5760720" cy="88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0" anchor="ctr"/>
          <a:lstStyle>
            <a:defPPr>
              <a:defRPr lang="fr-FR"/>
            </a:defPPr>
            <a:lvl1pPr lvl="0" algn="just">
              <a:buClr>
                <a:srgbClr val="C00000"/>
              </a:buClr>
              <a:tabLst/>
              <a:defRPr sz="900">
                <a:solidFill>
                  <a:schemeClr val="tx2"/>
                </a:solidFill>
                <a:latin typeface="Segoe UI Light" panose="020B0502040204020203" pitchFamily="34" charset="0"/>
                <a:ea typeface="MS PGothic" pitchFamily="34" charset="-128"/>
              </a:defRPr>
            </a:lvl1pPr>
            <a:lvl2pPr marL="742950" indent="-285750" eaLnBrk="0" hangingPunct="0">
              <a:tabLst>
                <a:tab pos="268288" algn="l"/>
              </a:tabLst>
              <a:defRPr sz="2400">
                <a:latin typeface="Times" pitchFamily="18" charset="0"/>
                <a:cs typeface="Arial" pitchFamily="34" charset="0"/>
              </a:defRPr>
            </a:lvl2pPr>
            <a:lvl3pPr marL="1143000" indent="-228600" eaLnBrk="0" hangingPunct="0">
              <a:tabLst>
                <a:tab pos="268288" algn="l"/>
              </a:tabLst>
              <a:defRPr sz="2400">
                <a:latin typeface="Times" pitchFamily="18" charset="0"/>
                <a:cs typeface="Arial" pitchFamily="34" charset="0"/>
              </a:defRPr>
            </a:lvl3pPr>
            <a:lvl4pPr marL="1600200" indent="-228600" eaLnBrk="0" hangingPunct="0">
              <a:tabLst>
                <a:tab pos="268288" algn="l"/>
              </a:tabLst>
              <a:defRPr sz="2400">
                <a:latin typeface="Times" pitchFamily="18" charset="0"/>
                <a:cs typeface="Arial" pitchFamily="34" charset="0"/>
              </a:defRPr>
            </a:lvl4pPr>
            <a:lvl5pPr marL="2057400" indent="-228600" eaLnBrk="0" hangingPunct="0">
              <a:tabLst>
                <a:tab pos="268288" algn="l"/>
              </a:tabLst>
              <a:defRPr sz="2400">
                <a:latin typeface="Times" pitchFamily="18" charset="0"/>
                <a:cs typeface="Arial" pitchFamily="34" charset="0"/>
              </a:defRPr>
            </a:lvl5pPr>
            <a:lvl6pPr marL="2514600" indent="-228600" eaLnBrk="0" fontAlgn="base" hangingPunct="0">
              <a:spcBef>
                <a:spcPct val="0"/>
              </a:spcBef>
              <a:spcAft>
                <a:spcPct val="0"/>
              </a:spcAft>
              <a:tabLst>
                <a:tab pos="268288" algn="l"/>
              </a:tabLst>
              <a:defRPr sz="2400">
                <a:latin typeface="Times" pitchFamily="18" charset="0"/>
                <a:cs typeface="Arial" pitchFamily="34" charset="0"/>
              </a:defRPr>
            </a:lvl6pPr>
            <a:lvl7pPr marL="2971800" indent="-228600" eaLnBrk="0" fontAlgn="base" hangingPunct="0">
              <a:spcBef>
                <a:spcPct val="0"/>
              </a:spcBef>
              <a:spcAft>
                <a:spcPct val="0"/>
              </a:spcAft>
              <a:tabLst>
                <a:tab pos="268288" algn="l"/>
              </a:tabLst>
              <a:defRPr sz="2400">
                <a:latin typeface="Times" pitchFamily="18" charset="0"/>
                <a:cs typeface="Arial" pitchFamily="34" charset="0"/>
              </a:defRPr>
            </a:lvl7pPr>
            <a:lvl8pPr marL="3429000" indent="-228600" eaLnBrk="0" fontAlgn="base" hangingPunct="0">
              <a:spcBef>
                <a:spcPct val="0"/>
              </a:spcBef>
              <a:spcAft>
                <a:spcPct val="0"/>
              </a:spcAft>
              <a:tabLst>
                <a:tab pos="268288" algn="l"/>
              </a:tabLst>
              <a:defRPr sz="2400">
                <a:latin typeface="Times" pitchFamily="18" charset="0"/>
                <a:cs typeface="Arial" pitchFamily="34" charset="0"/>
              </a:defRPr>
            </a:lvl8pPr>
            <a:lvl9pPr marL="3886200" indent="-228600" eaLnBrk="0" fontAlgn="base" hangingPunct="0">
              <a:spcBef>
                <a:spcPct val="0"/>
              </a:spcBef>
              <a:spcAft>
                <a:spcPct val="0"/>
              </a:spcAft>
              <a:tabLst>
                <a:tab pos="268288" algn="l"/>
              </a:tabLst>
              <a:defRPr sz="2400">
                <a:latin typeface="Times" pitchFamily="18" charset="0"/>
                <a:cs typeface="Arial" pitchFamily="34" charset="0"/>
              </a:defRPr>
            </a:lvl9pPr>
          </a:lstStyle>
          <a:p>
            <a:r>
              <a:rPr lang="fr-FR" dirty="0"/>
              <a:t>Deux phénomènes se conjuguent et se complètent : d’une part, les financements sont désormais tournés actions et projets et prennent de moins en moins la forme de subventions de fonctionnement ; d’autre part, le développement des financements par le biais d’appels d’offres engendre un risque de dépossession pour les têtes de réseau. En effet, les financeurs publics font de plus en plus appel à des AO régis par le code des marchés publics (donc soumis à concurrence) pour des prestations que réalisaient parfois des associations grâce aux subventions qu’elles percevaient.</a:t>
            </a:r>
          </a:p>
        </p:txBody>
      </p:sp>
      <p:sp>
        <p:nvSpPr>
          <p:cNvPr id="15" name="Espace réservé du texte 14"/>
          <p:cNvSpPr>
            <a:spLocks noGrp="1"/>
          </p:cNvSpPr>
          <p:nvPr>
            <p:ph type="body" sz="quarter" idx="66"/>
          </p:nvPr>
        </p:nvSpPr>
        <p:spPr>
          <a:xfrm>
            <a:off x="344487" y="845821"/>
            <a:ext cx="9217025" cy="457200"/>
          </a:xfrm>
        </p:spPr>
        <p:txBody>
          <a:bodyPr>
            <a:normAutofit/>
          </a:bodyPr>
          <a:lstStyle/>
          <a:p>
            <a:pPr marL="171450" indent="-171450">
              <a:buClr>
                <a:schemeClr val="accent1"/>
              </a:buClr>
              <a:buFont typeface="Wingdings" panose="05000000000000000000" pitchFamily="2" charset="2"/>
              <a:buChar char="§"/>
            </a:pPr>
            <a:r>
              <a:rPr lang="fr-FR" sz="1100" dirty="0">
                <a:solidFill>
                  <a:schemeClr val="tx2"/>
                </a:solidFill>
                <a:latin typeface="Segoe UI Light" panose="020B0502040204020203" pitchFamily="34" charset="0"/>
              </a:rPr>
              <a:t>Les têtes de réseau sont aujourd’hui confrontées à de nombreuses transformations</a:t>
            </a:r>
          </a:p>
        </p:txBody>
      </p:sp>
      <p:sp>
        <p:nvSpPr>
          <p:cNvPr id="58" name="ZoneTexte 57"/>
          <p:cNvSpPr txBox="1">
            <a:spLocks noChangeArrowheads="1"/>
          </p:cNvSpPr>
          <p:nvPr/>
        </p:nvSpPr>
        <p:spPr bwMode="auto">
          <a:xfrm>
            <a:off x="3916680" y="3184493"/>
            <a:ext cx="5760720" cy="88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0" anchor="ctr"/>
          <a:lstStyle>
            <a:defPPr>
              <a:defRPr lang="fr-FR"/>
            </a:defPPr>
            <a:lvl1pPr lvl="0" algn="just">
              <a:buClr>
                <a:srgbClr val="C00000"/>
              </a:buClr>
              <a:tabLst/>
              <a:defRPr sz="900">
                <a:solidFill>
                  <a:schemeClr val="tx2"/>
                </a:solidFill>
                <a:latin typeface="Segoe UI Light" panose="020B0502040204020203" pitchFamily="34" charset="0"/>
                <a:ea typeface="MS PGothic" pitchFamily="34" charset="-128"/>
              </a:defRPr>
            </a:lvl1pPr>
            <a:lvl2pPr marL="742950" indent="-285750" eaLnBrk="0" hangingPunct="0">
              <a:tabLst>
                <a:tab pos="268288" algn="l"/>
              </a:tabLst>
              <a:defRPr sz="2400">
                <a:latin typeface="Times" pitchFamily="18" charset="0"/>
                <a:cs typeface="Arial" pitchFamily="34" charset="0"/>
              </a:defRPr>
            </a:lvl2pPr>
            <a:lvl3pPr marL="1143000" indent="-228600" eaLnBrk="0" hangingPunct="0">
              <a:tabLst>
                <a:tab pos="268288" algn="l"/>
              </a:tabLst>
              <a:defRPr sz="2400">
                <a:latin typeface="Times" pitchFamily="18" charset="0"/>
                <a:cs typeface="Arial" pitchFamily="34" charset="0"/>
              </a:defRPr>
            </a:lvl3pPr>
            <a:lvl4pPr marL="1600200" indent="-228600" eaLnBrk="0" hangingPunct="0">
              <a:tabLst>
                <a:tab pos="268288" algn="l"/>
              </a:tabLst>
              <a:defRPr sz="2400">
                <a:latin typeface="Times" pitchFamily="18" charset="0"/>
                <a:cs typeface="Arial" pitchFamily="34" charset="0"/>
              </a:defRPr>
            </a:lvl4pPr>
            <a:lvl5pPr marL="2057400" indent="-228600" eaLnBrk="0" hangingPunct="0">
              <a:tabLst>
                <a:tab pos="268288" algn="l"/>
              </a:tabLst>
              <a:defRPr sz="2400">
                <a:latin typeface="Times" pitchFamily="18" charset="0"/>
                <a:cs typeface="Arial" pitchFamily="34" charset="0"/>
              </a:defRPr>
            </a:lvl5pPr>
            <a:lvl6pPr marL="2514600" indent="-228600" eaLnBrk="0" fontAlgn="base" hangingPunct="0">
              <a:spcBef>
                <a:spcPct val="0"/>
              </a:spcBef>
              <a:spcAft>
                <a:spcPct val="0"/>
              </a:spcAft>
              <a:tabLst>
                <a:tab pos="268288" algn="l"/>
              </a:tabLst>
              <a:defRPr sz="2400">
                <a:latin typeface="Times" pitchFamily="18" charset="0"/>
                <a:cs typeface="Arial" pitchFamily="34" charset="0"/>
              </a:defRPr>
            </a:lvl6pPr>
            <a:lvl7pPr marL="2971800" indent="-228600" eaLnBrk="0" fontAlgn="base" hangingPunct="0">
              <a:spcBef>
                <a:spcPct val="0"/>
              </a:spcBef>
              <a:spcAft>
                <a:spcPct val="0"/>
              </a:spcAft>
              <a:tabLst>
                <a:tab pos="268288" algn="l"/>
              </a:tabLst>
              <a:defRPr sz="2400">
                <a:latin typeface="Times" pitchFamily="18" charset="0"/>
                <a:cs typeface="Arial" pitchFamily="34" charset="0"/>
              </a:defRPr>
            </a:lvl7pPr>
            <a:lvl8pPr marL="3429000" indent="-228600" eaLnBrk="0" fontAlgn="base" hangingPunct="0">
              <a:spcBef>
                <a:spcPct val="0"/>
              </a:spcBef>
              <a:spcAft>
                <a:spcPct val="0"/>
              </a:spcAft>
              <a:tabLst>
                <a:tab pos="268288" algn="l"/>
              </a:tabLst>
              <a:defRPr sz="2400">
                <a:latin typeface="Times" pitchFamily="18" charset="0"/>
                <a:cs typeface="Arial" pitchFamily="34" charset="0"/>
              </a:defRPr>
            </a:lvl8pPr>
            <a:lvl9pPr marL="3886200" indent="-228600" eaLnBrk="0" fontAlgn="base" hangingPunct="0">
              <a:spcBef>
                <a:spcPct val="0"/>
              </a:spcBef>
              <a:spcAft>
                <a:spcPct val="0"/>
              </a:spcAft>
              <a:tabLst>
                <a:tab pos="268288" algn="l"/>
              </a:tabLst>
              <a:defRPr sz="2400">
                <a:latin typeface="Times" pitchFamily="18" charset="0"/>
                <a:cs typeface="Arial" pitchFamily="34" charset="0"/>
              </a:defRPr>
            </a:lvl9pPr>
          </a:lstStyle>
          <a:p>
            <a:pPr lvl="0"/>
            <a:r>
              <a:rPr lang="fr-FR" dirty="0"/>
              <a:t>La décentralisation modifie profondément la place et le rôle de l’Etat sur les territoires. Le monde associatif, en particulier les têtes de réseau, ont toujours été dans une logique de cohérence avec l’organisation des pouvoirs publics. Chacune s’est positionnée au regard de son ministère de tutelle (ou ministère de référence) et dans une même logique organisationnelle autour de plusieurs strates (l’échelon national, régional, départemental, local). Ce système est aujourd’hui progressivement remis en cause et interroge le rôle et l’organisation des têtes de réseau</a:t>
            </a:r>
          </a:p>
        </p:txBody>
      </p:sp>
      <p:sp>
        <p:nvSpPr>
          <p:cNvPr id="59" name="ZoneTexte 65"/>
          <p:cNvSpPr txBox="1">
            <a:spLocks noChangeArrowheads="1"/>
          </p:cNvSpPr>
          <p:nvPr/>
        </p:nvSpPr>
        <p:spPr bwMode="auto">
          <a:xfrm>
            <a:off x="3916680" y="4235472"/>
            <a:ext cx="5760720" cy="71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0" anchor="ctr"/>
          <a:lstStyle>
            <a:lvl1pPr eaLnBrk="0" hangingPunct="0">
              <a:tabLst>
                <a:tab pos="268288" algn="l"/>
              </a:tabLst>
              <a:defRPr sz="2400">
                <a:solidFill>
                  <a:schemeClr val="tx1"/>
                </a:solidFill>
                <a:latin typeface="Times" pitchFamily="18" charset="0"/>
                <a:cs typeface="Arial" pitchFamily="34" charset="0"/>
              </a:defRPr>
            </a:lvl1pPr>
            <a:lvl2pPr marL="742950" indent="-285750" eaLnBrk="0" hangingPunct="0">
              <a:tabLst>
                <a:tab pos="268288" algn="l"/>
              </a:tabLst>
              <a:defRPr sz="2400">
                <a:solidFill>
                  <a:schemeClr val="tx1"/>
                </a:solidFill>
                <a:latin typeface="Times" pitchFamily="18" charset="0"/>
                <a:cs typeface="Arial" pitchFamily="34" charset="0"/>
              </a:defRPr>
            </a:lvl2pPr>
            <a:lvl3pPr marL="1143000" indent="-228600" eaLnBrk="0" hangingPunct="0">
              <a:tabLst>
                <a:tab pos="268288" algn="l"/>
              </a:tabLst>
              <a:defRPr sz="2400">
                <a:solidFill>
                  <a:schemeClr val="tx1"/>
                </a:solidFill>
                <a:latin typeface="Times" pitchFamily="18" charset="0"/>
                <a:cs typeface="Arial" pitchFamily="34" charset="0"/>
              </a:defRPr>
            </a:lvl3pPr>
            <a:lvl4pPr marL="1600200" indent="-228600" eaLnBrk="0" hangingPunct="0">
              <a:tabLst>
                <a:tab pos="268288" algn="l"/>
              </a:tabLst>
              <a:defRPr sz="2400">
                <a:solidFill>
                  <a:schemeClr val="tx1"/>
                </a:solidFill>
                <a:latin typeface="Times" pitchFamily="18" charset="0"/>
                <a:cs typeface="Arial" pitchFamily="34" charset="0"/>
              </a:defRPr>
            </a:lvl4pPr>
            <a:lvl5pPr marL="2057400" indent="-228600" eaLnBrk="0" hangingPunct="0">
              <a:tabLst>
                <a:tab pos="268288" algn="l"/>
              </a:tabLst>
              <a:defRPr sz="2400">
                <a:solidFill>
                  <a:schemeClr val="tx1"/>
                </a:solidFill>
                <a:latin typeface="Times" pitchFamily="18" charset="0"/>
                <a:cs typeface="Arial" pitchFamily="34" charset="0"/>
              </a:defRPr>
            </a:lvl5pPr>
            <a:lvl6pPr marL="2514600" indent="-228600" eaLnBrk="0" fontAlgn="base" hangingPunct="0">
              <a:spcBef>
                <a:spcPct val="0"/>
              </a:spcBef>
              <a:spcAft>
                <a:spcPct val="0"/>
              </a:spcAft>
              <a:tabLst>
                <a:tab pos="268288" algn="l"/>
              </a:tabLst>
              <a:defRPr sz="2400">
                <a:solidFill>
                  <a:schemeClr val="tx1"/>
                </a:solidFill>
                <a:latin typeface="Times" pitchFamily="18" charset="0"/>
                <a:cs typeface="Arial" pitchFamily="34" charset="0"/>
              </a:defRPr>
            </a:lvl6pPr>
            <a:lvl7pPr marL="2971800" indent="-228600" eaLnBrk="0" fontAlgn="base" hangingPunct="0">
              <a:spcBef>
                <a:spcPct val="0"/>
              </a:spcBef>
              <a:spcAft>
                <a:spcPct val="0"/>
              </a:spcAft>
              <a:tabLst>
                <a:tab pos="268288" algn="l"/>
              </a:tabLst>
              <a:defRPr sz="2400">
                <a:solidFill>
                  <a:schemeClr val="tx1"/>
                </a:solidFill>
                <a:latin typeface="Times" pitchFamily="18" charset="0"/>
                <a:cs typeface="Arial" pitchFamily="34" charset="0"/>
              </a:defRPr>
            </a:lvl7pPr>
            <a:lvl8pPr marL="3429000" indent="-228600" eaLnBrk="0" fontAlgn="base" hangingPunct="0">
              <a:spcBef>
                <a:spcPct val="0"/>
              </a:spcBef>
              <a:spcAft>
                <a:spcPct val="0"/>
              </a:spcAft>
              <a:tabLst>
                <a:tab pos="268288" algn="l"/>
              </a:tabLst>
              <a:defRPr sz="2400">
                <a:solidFill>
                  <a:schemeClr val="tx1"/>
                </a:solidFill>
                <a:latin typeface="Times" pitchFamily="18" charset="0"/>
                <a:cs typeface="Arial" pitchFamily="34" charset="0"/>
              </a:defRPr>
            </a:lvl8pPr>
            <a:lvl9pPr marL="3886200" indent="-228600" eaLnBrk="0" fontAlgn="base" hangingPunct="0">
              <a:spcBef>
                <a:spcPct val="0"/>
              </a:spcBef>
              <a:spcAft>
                <a:spcPct val="0"/>
              </a:spcAft>
              <a:tabLst>
                <a:tab pos="268288" algn="l"/>
              </a:tabLst>
              <a:defRPr sz="2400">
                <a:solidFill>
                  <a:schemeClr val="tx1"/>
                </a:solidFill>
                <a:latin typeface="Times" pitchFamily="18" charset="0"/>
                <a:cs typeface="Arial" pitchFamily="34" charset="0"/>
              </a:defRPr>
            </a:lvl9pPr>
          </a:lstStyle>
          <a:p>
            <a:pPr algn="just" eaLnBrk="1" hangingPunct="1">
              <a:buClr>
                <a:srgbClr val="C00000"/>
              </a:buClr>
              <a:tabLst/>
            </a:pPr>
            <a:r>
              <a:rPr lang="fr-FR" sz="900" dirty="0">
                <a:solidFill>
                  <a:schemeClr val="tx2"/>
                </a:solidFill>
                <a:latin typeface="Segoe UI Light" panose="020B0502040204020203" pitchFamily="34" charset="0"/>
                <a:ea typeface="MS PGothic" pitchFamily="34" charset="-128"/>
                <a:cs typeface="+mn-cs"/>
              </a:rPr>
              <a:t>La transformation digitale est à l’œuvre partout et les têtes de réseau y sont confrontées, tant dans leurs modes d’animation que dans leurs modalités de communication. Cela transforme profondément les usages et impacte durablement les pratiques</a:t>
            </a:r>
          </a:p>
          <a:p>
            <a:pPr algn="just" eaLnBrk="1" hangingPunct="1">
              <a:buClr>
                <a:srgbClr val="C00000"/>
              </a:buClr>
              <a:tabLst/>
            </a:pPr>
            <a:endParaRPr lang="fr-FR" sz="900" dirty="0">
              <a:solidFill>
                <a:schemeClr val="tx2"/>
              </a:solidFill>
              <a:latin typeface="Segoe UI Light" panose="020B0502040204020203" pitchFamily="34" charset="0"/>
              <a:ea typeface="MS PGothic" pitchFamily="34" charset="-128"/>
              <a:cs typeface="+mn-cs"/>
            </a:endParaRPr>
          </a:p>
        </p:txBody>
      </p:sp>
      <p:sp>
        <p:nvSpPr>
          <p:cNvPr id="60" name="ZoneTexte 65"/>
          <p:cNvSpPr txBox="1">
            <a:spLocks noChangeArrowheads="1"/>
          </p:cNvSpPr>
          <p:nvPr/>
        </p:nvSpPr>
        <p:spPr bwMode="auto">
          <a:xfrm>
            <a:off x="3916680" y="5181600"/>
            <a:ext cx="5760720" cy="71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0" anchor="ctr"/>
          <a:lstStyle>
            <a:lvl1pPr eaLnBrk="0" hangingPunct="0">
              <a:tabLst>
                <a:tab pos="268288" algn="l"/>
              </a:tabLst>
              <a:defRPr sz="2400">
                <a:solidFill>
                  <a:schemeClr val="tx1"/>
                </a:solidFill>
                <a:latin typeface="Times" pitchFamily="18" charset="0"/>
                <a:cs typeface="Arial" pitchFamily="34" charset="0"/>
              </a:defRPr>
            </a:lvl1pPr>
            <a:lvl2pPr marL="742950" indent="-285750" eaLnBrk="0" hangingPunct="0">
              <a:tabLst>
                <a:tab pos="268288" algn="l"/>
              </a:tabLst>
              <a:defRPr sz="2400">
                <a:solidFill>
                  <a:schemeClr val="tx1"/>
                </a:solidFill>
                <a:latin typeface="Times" pitchFamily="18" charset="0"/>
                <a:cs typeface="Arial" pitchFamily="34" charset="0"/>
              </a:defRPr>
            </a:lvl2pPr>
            <a:lvl3pPr marL="1143000" indent="-228600" eaLnBrk="0" hangingPunct="0">
              <a:tabLst>
                <a:tab pos="268288" algn="l"/>
              </a:tabLst>
              <a:defRPr sz="2400">
                <a:solidFill>
                  <a:schemeClr val="tx1"/>
                </a:solidFill>
                <a:latin typeface="Times" pitchFamily="18" charset="0"/>
                <a:cs typeface="Arial" pitchFamily="34" charset="0"/>
              </a:defRPr>
            </a:lvl3pPr>
            <a:lvl4pPr marL="1600200" indent="-228600" eaLnBrk="0" hangingPunct="0">
              <a:tabLst>
                <a:tab pos="268288" algn="l"/>
              </a:tabLst>
              <a:defRPr sz="2400">
                <a:solidFill>
                  <a:schemeClr val="tx1"/>
                </a:solidFill>
                <a:latin typeface="Times" pitchFamily="18" charset="0"/>
                <a:cs typeface="Arial" pitchFamily="34" charset="0"/>
              </a:defRPr>
            </a:lvl4pPr>
            <a:lvl5pPr marL="2057400" indent="-228600" eaLnBrk="0" hangingPunct="0">
              <a:tabLst>
                <a:tab pos="268288" algn="l"/>
              </a:tabLst>
              <a:defRPr sz="2400">
                <a:solidFill>
                  <a:schemeClr val="tx1"/>
                </a:solidFill>
                <a:latin typeface="Times" pitchFamily="18" charset="0"/>
                <a:cs typeface="Arial" pitchFamily="34" charset="0"/>
              </a:defRPr>
            </a:lvl5pPr>
            <a:lvl6pPr marL="2514600" indent="-228600" eaLnBrk="0" fontAlgn="base" hangingPunct="0">
              <a:spcBef>
                <a:spcPct val="0"/>
              </a:spcBef>
              <a:spcAft>
                <a:spcPct val="0"/>
              </a:spcAft>
              <a:tabLst>
                <a:tab pos="268288" algn="l"/>
              </a:tabLst>
              <a:defRPr sz="2400">
                <a:solidFill>
                  <a:schemeClr val="tx1"/>
                </a:solidFill>
                <a:latin typeface="Times" pitchFamily="18" charset="0"/>
                <a:cs typeface="Arial" pitchFamily="34" charset="0"/>
              </a:defRPr>
            </a:lvl6pPr>
            <a:lvl7pPr marL="2971800" indent="-228600" eaLnBrk="0" fontAlgn="base" hangingPunct="0">
              <a:spcBef>
                <a:spcPct val="0"/>
              </a:spcBef>
              <a:spcAft>
                <a:spcPct val="0"/>
              </a:spcAft>
              <a:tabLst>
                <a:tab pos="268288" algn="l"/>
              </a:tabLst>
              <a:defRPr sz="2400">
                <a:solidFill>
                  <a:schemeClr val="tx1"/>
                </a:solidFill>
                <a:latin typeface="Times" pitchFamily="18" charset="0"/>
                <a:cs typeface="Arial" pitchFamily="34" charset="0"/>
              </a:defRPr>
            </a:lvl7pPr>
            <a:lvl8pPr marL="3429000" indent="-228600" eaLnBrk="0" fontAlgn="base" hangingPunct="0">
              <a:spcBef>
                <a:spcPct val="0"/>
              </a:spcBef>
              <a:spcAft>
                <a:spcPct val="0"/>
              </a:spcAft>
              <a:tabLst>
                <a:tab pos="268288" algn="l"/>
              </a:tabLst>
              <a:defRPr sz="2400">
                <a:solidFill>
                  <a:schemeClr val="tx1"/>
                </a:solidFill>
                <a:latin typeface="Times" pitchFamily="18" charset="0"/>
                <a:cs typeface="Arial" pitchFamily="34" charset="0"/>
              </a:defRPr>
            </a:lvl8pPr>
            <a:lvl9pPr marL="3886200" indent="-228600" eaLnBrk="0" fontAlgn="base" hangingPunct="0">
              <a:spcBef>
                <a:spcPct val="0"/>
              </a:spcBef>
              <a:spcAft>
                <a:spcPct val="0"/>
              </a:spcAft>
              <a:tabLst>
                <a:tab pos="268288" algn="l"/>
              </a:tabLst>
              <a:defRPr sz="2400">
                <a:solidFill>
                  <a:schemeClr val="tx1"/>
                </a:solidFill>
                <a:latin typeface="Times" pitchFamily="18" charset="0"/>
                <a:cs typeface="Arial" pitchFamily="34" charset="0"/>
              </a:defRPr>
            </a:lvl9pPr>
          </a:lstStyle>
          <a:p>
            <a:pPr algn="just" eaLnBrk="1" hangingPunct="1">
              <a:buClr>
                <a:srgbClr val="C00000"/>
              </a:buClr>
              <a:tabLst/>
            </a:pPr>
            <a:r>
              <a:rPr lang="fr-FR" sz="900" dirty="0">
                <a:solidFill>
                  <a:schemeClr val="tx2"/>
                </a:solidFill>
                <a:latin typeface="Segoe UI Light" panose="020B0502040204020203" pitchFamily="34" charset="0"/>
                <a:ea typeface="MS PGothic" pitchFamily="34" charset="-128"/>
                <a:cs typeface="+mn-cs"/>
              </a:rPr>
              <a:t>Face à la complexité de l’environnement et devant les nombreux besoins à couvrir, certaines têtes de réseau se sont professionnalisés. Cette professionnalisation fait pourtant débat parmi les têtes de réseau. Au-delà de cette question, plusieurs têtes de réseau évoquent aussi une perte du militantisme et un esprit fédératif qui séduit moins qu’auparavant</a:t>
            </a:r>
          </a:p>
          <a:p>
            <a:pPr algn="just" eaLnBrk="1" hangingPunct="1">
              <a:buClr>
                <a:srgbClr val="C00000"/>
              </a:buClr>
              <a:tabLst/>
            </a:pPr>
            <a:endParaRPr lang="fr-FR" sz="900" dirty="0">
              <a:solidFill>
                <a:schemeClr val="tx2"/>
              </a:solidFill>
              <a:latin typeface="Segoe UI Light" panose="020B0502040204020203" pitchFamily="34" charset="0"/>
              <a:ea typeface="MS PGothic" pitchFamily="34" charset="-128"/>
              <a:cs typeface="+mn-cs"/>
            </a:endParaRPr>
          </a:p>
        </p:txBody>
      </p:sp>
    </p:spTree>
    <p:extLst>
      <p:ext uri="{BB962C8B-B14F-4D97-AF65-F5344CB8AC3E}">
        <p14:creationId xmlns:p14="http://schemas.microsoft.com/office/powerpoint/2010/main" val="2925482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39"/>
          </p:nvPr>
        </p:nvSpPr>
        <p:spPr>
          <a:xfrm>
            <a:off x="344488" y="112513"/>
            <a:ext cx="7840288" cy="550218"/>
          </a:xfrm>
        </p:spPr>
        <p:txBody>
          <a:bodyPr/>
          <a:lstStyle/>
          <a:p>
            <a:r>
              <a:rPr lang="fr-FR" dirty="0">
                <a:solidFill>
                  <a:srgbClr val="383934"/>
                </a:solidFill>
                <a:latin typeface="Segoe UI Light"/>
                <a:cs typeface="Arial"/>
              </a:rPr>
              <a:t>Les enjeux actuels</a:t>
            </a:r>
          </a:p>
        </p:txBody>
      </p:sp>
      <p:sp>
        <p:nvSpPr>
          <p:cNvPr id="6" name="Espace réservé du numéro de diapositive 5"/>
          <p:cNvSpPr>
            <a:spLocks noGrp="1"/>
          </p:cNvSpPr>
          <p:nvPr>
            <p:ph type="sldNum" sz="quarter" idx="4"/>
          </p:nvPr>
        </p:nvSpPr>
        <p:spPr/>
        <p:txBody>
          <a:bodyPr/>
          <a:lstStyle/>
          <a:p>
            <a:fld id="{12E3212C-99B6-42C2-BE5E-9738E2CE06AD}" type="slidenum">
              <a:rPr lang="fr-FR" smtClean="0">
                <a:latin typeface="Segoe UI Light" panose="020B0502040204020203" pitchFamily="34" charset="0"/>
              </a:rPr>
              <a:pPr/>
              <a:t>22</a:t>
            </a:fld>
            <a:endParaRPr lang="fr-FR" dirty="0">
              <a:latin typeface="Segoe UI Light" panose="020B0502040204020203" pitchFamily="34" charset="0"/>
            </a:endParaRPr>
          </a:p>
        </p:txBody>
      </p:sp>
      <p:sp>
        <p:nvSpPr>
          <p:cNvPr id="9" name="Footer Placeholder 3"/>
          <p:cNvSpPr>
            <a:spLocks noGrp="1"/>
          </p:cNvSpPr>
          <p:nvPr>
            <p:ph type="ftr" sz="quarter" idx="3"/>
          </p:nvPr>
        </p:nvSpPr>
        <p:spPr>
          <a:xfrm>
            <a:off x="1885638" y="6520364"/>
            <a:ext cx="5751825" cy="360000"/>
          </a:xfrm>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15" name="Espace réservé du texte 14"/>
          <p:cNvSpPr>
            <a:spLocks noGrp="1"/>
          </p:cNvSpPr>
          <p:nvPr>
            <p:ph type="body" sz="quarter" idx="66"/>
          </p:nvPr>
        </p:nvSpPr>
        <p:spPr>
          <a:xfrm>
            <a:off x="344487" y="845820"/>
            <a:ext cx="9217025" cy="5097779"/>
          </a:xfrm>
        </p:spPr>
        <p:txBody>
          <a:bodyPr>
            <a:normAutofit/>
          </a:bodyPr>
          <a:lstStyle/>
          <a:p>
            <a:pPr marL="171450" indent="-171450">
              <a:buClr>
                <a:schemeClr val="accent1"/>
              </a:buClr>
              <a:buFont typeface="Wingdings" panose="05000000000000000000" pitchFamily="2" charset="2"/>
              <a:buChar char="§"/>
            </a:pPr>
            <a:r>
              <a:rPr lang="fr-FR" sz="1100" dirty="0">
                <a:solidFill>
                  <a:schemeClr val="tx2"/>
                </a:solidFill>
                <a:latin typeface="Segoe UI Light" panose="020B0502040204020203" pitchFamily="34" charset="0"/>
              </a:rPr>
              <a:t>Dans ce contexte, les têtes de réseau font face à de vrais défis. Parmi les multiples enjeux évoqués qui les concernent, notamment dans leur rôle de tête de réseau vis-à-vis de leurs adhérents, quelques uns ressortent :</a:t>
            </a:r>
          </a:p>
          <a:p>
            <a:pPr marL="441325" lvl="1" indent="-171450">
              <a:buClr>
                <a:schemeClr val="accent1"/>
              </a:buClr>
              <a:buFont typeface="Wingdings" panose="05000000000000000000" pitchFamily="2" charset="2"/>
              <a:buChar char="§"/>
            </a:pPr>
            <a:r>
              <a:rPr lang="fr-FR" sz="1050" dirty="0">
                <a:solidFill>
                  <a:schemeClr val="tx2"/>
                </a:solidFill>
                <a:latin typeface="Segoe UI Light" panose="020B0502040204020203" pitchFamily="34" charset="0"/>
              </a:rPr>
              <a:t>Les problématiques de </a:t>
            </a:r>
            <a:r>
              <a:rPr lang="fr-FR" sz="1050" b="1" dirty="0">
                <a:solidFill>
                  <a:schemeClr val="tx2"/>
                </a:solidFill>
                <a:latin typeface="Segoe UI Light" panose="020B0502040204020203" pitchFamily="34" charset="0"/>
              </a:rPr>
              <a:t>gouvernance chez les adhérents </a:t>
            </a:r>
            <a:r>
              <a:rPr lang="fr-FR" sz="1050" dirty="0">
                <a:solidFill>
                  <a:schemeClr val="tx2"/>
                </a:solidFill>
                <a:latin typeface="Segoe UI Light" panose="020B0502040204020203" pitchFamily="34" charset="0"/>
              </a:rPr>
              <a:t>pour lesquelles les têtes de réseau sont obligés d’intervenir régulièrement </a:t>
            </a:r>
          </a:p>
          <a:p>
            <a:pPr marL="441325" lvl="1" indent="-171450">
              <a:buClr>
                <a:schemeClr val="accent1"/>
              </a:buClr>
              <a:buFont typeface="Wingdings" panose="05000000000000000000" pitchFamily="2" charset="2"/>
              <a:buChar char="§"/>
            </a:pPr>
            <a:r>
              <a:rPr lang="fr-FR" sz="1050" dirty="0">
                <a:solidFill>
                  <a:schemeClr val="tx2"/>
                </a:solidFill>
                <a:latin typeface="Segoe UI Light" panose="020B0502040204020203" pitchFamily="34" charset="0"/>
              </a:rPr>
              <a:t>Les </a:t>
            </a:r>
            <a:r>
              <a:rPr lang="fr-FR" sz="1050" b="1" dirty="0">
                <a:solidFill>
                  <a:schemeClr val="tx2"/>
                </a:solidFill>
                <a:latin typeface="Segoe UI Light" panose="020B0502040204020203" pitchFamily="34" charset="0"/>
              </a:rPr>
              <a:t>difficultés financières de leurs membres </a:t>
            </a:r>
            <a:r>
              <a:rPr lang="fr-FR" sz="1050" dirty="0">
                <a:solidFill>
                  <a:schemeClr val="tx2"/>
                </a:solidFill>
                <a:latin typeface="Segoe UI Light" panose="020B0502040204020203" pitchFamily="34" charset="0"/>
              </a:rPr>
              <a:t>qui contraint les têtes de réseau à les aider, soit à travers la recherche de financement national, soit dans la recherche de fonds privés</a:t>
            </a:r>
          </a:p>
          <a:p>
            <a:pPr marL="441325" lvl="1" indent="-171450">
              <a:buClr>
                <a:schemeClr val="accent1"/>
              </a:buClr>
              <a:buFont typeface="Wingdings" panose="05000000000000000000" pitchFamily="2" charset="2"/>
              <a:buChar char="§"/>
            </a:pPr>
            <a:r>
              <a:rPr lang="fr-FR" sz="1050" dirty="0">
                <a:solidFill>
                  <a:schemeClr val="tx2"/>
                </a:solidFill>
                <a:latin typeface="Segoe UI Light" panose="020B0502040204020203" pitchFamily="34" charset="0"/>
              </a:rPr>
              <a:t>L’enjeu des </a:t>
            </a:r>
            <a:r>
              <a:rPr lang="fr-FR" sz="1050" b="1" dirty="0">
                <a:solidFill>
                  <a:schemeClr val="tx2"/>
                </a:solidFill>
                <a:latin typeface="Segoe UI Light" panose="020B0502040204020203" pitchFamily="34" charset="0"/>
              </a:rPr>
              <a:t>fusions ou des regroupements </a:t>
            </a:r>
            <a:r>
              <a:rPr lang="fr-FR" sz="1050" dirty="0">
                <a:solidFill>
                  <a:schemeClr val="tx2"/>
                </a:solidFill>
                <a:latin typeface="Segoe UI Light" panose="020B0502040204020203" pitchFamily="34" charset="0"/>
              </a:rPr>
              <a:t>sur lesquels les têtes de réseau peuvent être sollicités</a:t>
            </a:r>
          </a:p>
          <a:p>
            <a:pPr marL="441325" lvl="1" indent="-171450">
              <a:buClr>
                <a:schemeClr val="accent1"/>
              </a:buClr>
              <a:buFont typeface="Wingdings" panose="05000000000000000000" pitchFamily="2" charset="2"/>
              <a:buChar char="§"/>
            </a:pPr>
            <a:r>
              <a:rPr lang="fr-FR" sz="1050" dirty="0">
                <a:solidFill>
                  <a:schemeClr val="tx2"/>
                </a:solidFill>
                <a:latin typeface="Segoe UI Light" panose="020B0502040204020203" pitchFamily="34" charset="0"/>
              </a:rPr>
              <a:t>La recherche de </a:t>
            </a:r>
            <a:r>
              <a:rPr lang="fr-FR" sz="1050" b="1" dirty="0">
                <a:solidFill>
                  <a:schemeClr val="tx2"/>
                </a:solidFill>
                <a:latin typeface="Segoe UI Light" panose="020B0502040204020203" pitchFamily="34" charset="0"/>
              </a:rPr>
              <a:t>partenariats locaux </a:t>
            </a:r>
            <a:r>
              <a:rPr lang="fr-FR" sz="1050" dirty="0">
                <a:solidFill>
                  <a:schemeClr val="tx2"/>
                </a:solidFill>
                <a:latin typeface="Segoe UI Light" panose="020B0502040204020203" pitchFamily="34" charset="0"/>
              </a:rPr>
              <a:t>qui se développement</a:t>
            </a:r>
          </a:p>
          <a:p>
            <a:pPr marL="441325" lvl="1" indent="-171450">
              <a:buClr>
                <a:schemeClr val="accent1"/>
              </a:buClr>
              <a:buFont typeface="Wingdings" panose="05000000000000000000" pitchFamily="2" charset="2"/>
              <a:buChar char="§"/>
            </a:pPr>
            <a:r>
              <a:rPr lang="fr-FR" sz="1050" dirty="0">
                <a:solidFill>
                  <a:schemeClr val="tx2"/>
                </a:solidFill>
                <a:latin typeface="Segoe UI Light" panose="020B0502040204020203" pitchFamily="34" charset="0"/>
              </a:rPr>
              <a:t>Le pilotage de </a:t>
            </a:r>
            <a:r>
              <a:rPr lang="fr-FR" sz="1050" b="1" dirty="0">
                <a:solidFill>
                  <a:schemeClr val="tx2"/>
                </a:solidFill>
                <a:latin typeface="Segoe UI Light" panose="020B0502040204020203" pitchFamily="34" charset="0"/>
              </a:rPr>
              <a:t>projets</a:t>
            </a:r>
            <a:r>
              <a:rPr lang="fr-FR" sz="1050" dirty="0">
                <a:solidFill>
                  <a:schemeClr val="tx2"/>
                </a:solidFill>
                <a:latin typeface="Segoe UI Light" panose="020B0502040204020203" pitchFamily="34" charset="0"/>
              </a:rPr>
              <a:t> :les têtes de réseau sont de plus en plus questionnées par des porteurs de projet qui leur demande un appui ou des conseils pour progresser</a:t>
            </a:r>
          </a:p>
          <a:p>
            <a:pPr marL="441325" lvl="1" indent="-171450">
              <a:buClr>
                <a:schemeClr val="accent1"/>
              </a:buClr>
              <a:buFont typeface="Wingdings" panose="05000000000000000000" pitchFamily="2" charset="2"/>
              <a:buChar char="§"/>
            </a:pPr>
            <a:r>
              <a:rPr lang="fr-FR" sz="1050" dirty="0">
                <a:solidFill>
                  <a:schemeClr val="tx2"/>
                </a:solidFill>
                <a:latin typeface="Segoe UI Light" panose="020B0502040204020203" pitchFamily="34" charset="0"/>
              </a:rPr>
              <a:t>Les problématiques RH : soit du fait de l’important </a:t>
            </a:r>
            <a:r>
              <a:rPr lang="fr-FR" sz="1050" dirty="0" err="1">
                <a:solidFill>
                  <a:schemeClr val="tx2"/>
                </a:solidFill>
                <a:latin typeface="Segoe UI Light" panose="020B0502040204020203" pitchFamily="34" charset="0"/>
              </a:rPr>
              <a:t>turn</a:t>
            </a:r>
            <a:r>
              <a:rPr lang="fr-FR" sz="1050" dirty="0">
                <a:solidFill>
                  <a:schemeClr val="tx2"/>
                </a:solidFill>
                <a:latin typeface="Segoe UI Light" panose="020B0502040204020203" pitchFamily="34" charset="0"/>
              </a:rPr>
              <a:t> over des bénévoles, soit de difficultés de gouvernance ou de tensions sur les financements, les têtes de réseau sont également souvent confrontées à des problématiques RH remontées par leurs adhérents</a:t>
            </a:r>
          </a:p>
          <a:p>
            <a:pPr marL="441325" lvl="1" indent="-171450">
              <a:buClr>
                <a:schemeClr val="accent1"/>
              </a:buClr>
              <a:buFont typeface="Wingdings" panose="05000000000000000000" pitchFamily="2" charset="2"/>
              <a:buChar char="§"/>
            </a:pPr>
            <a:r>
              <a:rPr lang="fr-FR" sz="1050" dirty="0">
                <a:solidFill>
                  <a:schemeClr val="tx2"/>
                </a:solidFill>
                <a:latin typeface="Segoe UI Light" panose="020B0502040204020203" pitchFamily="34" charset="0"/>
              </a:rPr>
              <a:t>….</a:t>
            </a:r>
          </a:p>
          <a:p>
            <a:pPr marL="171450" indent="-171450">
              <a:buClr>
                <a:schemeClr val="accent1"/>
              </a:buClr>
              <a:buFont typeface="Wingdings" panose="05000000000000000000" pitchFamily="2" charset="2"/>
              <a:buChar char="§"/>
            </a:pPr>
            <a:endParaRPr lang="fr-FR" sz="1100" dirty="0">
              <a:solidFill>
                <a:schemeClr val="tx2"/>
              </a:solidFill>
              <a:latin typeface="Segoe UI Light" panose="020B0502040204020203" pitchFamily="34" charset="0"/>
            </a:endParaRPr>
          </a:p>
        </p:txBody>
      </p:sp>
      <p:sp>
        <p:nvSpPr>
          <p:cNvPr id="21" name="Rectangle à coins arrondis 20"/>
          <p:cNvSpPr/>
          <p:nvPr/>
        </p:nvSpPr>
        <p:spPr bwMode="auto">
          <a:xfrm>
            <a:off x="541850" y="3961557"/>
            <a:ext cx="8631978" cy="839043"/>
          </a:xfrm>
          <a:prstGeom prst="roundRect">
            <a:avLst>
              <a:gd name="adj" fmla="val 1158"/>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fr-FR" sz="1100" b="1" dirty="0">
                <a:solidFill>
                  <a:srgbClr val="707173">
                    <a:lumMod val="75000"/>
                  </a:srgbClr>
                </a:solidFill>
                <a:latin typeface="Segoe UI Light" panose="020B0502040204020203" pitchFamily="34" charset="0"/>
              </a:rPr>
              <a:t>Ceci traduit un accroissement des besoins vis-à-vis des têtes de réseau, en particulier à l’endroit des structures de premier niveau. Ces besoins traversent toutes les dimensions : les valeurs, les stratégies, les modèles d’organisation et de fonctionnement, les pratiques professionnelles. Cela va désormais bien au-delà des attentes traditionnelles qui portaient surtout sur le besoin de représentation, de partager de l’information, de </a:t>
            </a:r>
            <a:r>
              <a:rPr lang="fr-FR" sz="1100" b="1" dirty="0" err="1">
                <a:solidFill>
                  <a:srgbClr val="707173">
                    <a:lumMod val="75000"/>
                  </a:srgbClr>
                </a:solidFill>
                <a:latin typeface="Segoe UI Light" panose="020B0502040204020203" pitchFamily="34" charset="0"/>
              </a:rPr>
              <a:t>cotoyer</a:t>
            </a:r>
            <a:r>
              <a:rPr lang="fr-FR" sz="1100" b="1" dirty="0">
                <a:solidFill>
                  <a:srgbClr val="707173">
                    <a:lumMod val="75000"/>
                  </a:srgbClr>
                </a:solidFill>
                <a:latin typeface="Segoe UI Light" panose="020B0502040204020203" pitchFamily="34" charset="0"/>
              </a:rPr>
              <a:t> d’autres association ou de convivialité</a:t>
            </a:r>
          </a:p>
        </p:txBody>
      </p:sp>
    </p:spTree>
    <p:extLst>
      <p:ext uri="{BB962C8B-B14F-4D97-AF65-F5344CB8AC3E}">
        <p14:creationId xmlns:p14="http://schemas.microsoft.com/office/powerpoint/2010/main" val="4011249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39"/>
          </p:nvPr>
        </p:nvSpPr>
        <p:spPr>
          <a:xfrm>
            <a:off x="344488" y="112513"/>
            <a:ext cx="7840288" cy="550218"/>
          </a:xfrm>
        </p:spPr>
        <p:txBody>
          <a:bodyPr/>
          <a:lstStyle/>
          <a:p>
            <a:r>
              <a:rPr lang="fr-FR" dirty="0">
                <a:solidFill>
                  <a:srgbClr val="383934"/>
                </a:solidFill>
                <a:latin typeface="Segoe UI Light"/>
                <a:cs typeface="Arial"/>
              </a:rPr>
              <a:t>Impact sur la valeur ajoutée des têtes de réseau</a:t>
            </a:r>
          </a:p>
        </p:txBody>
      </p:sp>
      <p:sp>
        <p:nvSpPr>
          <p:cNvPr id="6" name="Espace réservé du numéro de diapositive 5"/>
          <p:cNvSpPr>
            <a:spLocks noGrp="1"/>
          </p:cNvSpPr>
          <p:nvPr>
            <p:ph type="sldNum" sz="quarter" idx="4"/>
          </p:nvPr>
        </p:nvSpPr>
        <p:spPr/>
        <p:txBody>
          <a:bodyPr/>
          <a:lstStyle/>
          <a:p>
            <a:fld id="{12E3212C-99B6-42C2-BE5E-9738E2CE06AD}" type="slidenum">
              <a:rPr lang="fr-FR" smtClean="0">
                <a:latin typeface="Segoe UI Light" panose="020B0502040204020203" pitchFamily="34" charset="0"/>
              </a:rPr>
              <a:pPr/>
              <a:t>23</a:t>
            </a:fld>
            <a:endParaRPr lang="fr-FR" dirty="0">
              <a:latin typeface="Segoe UI Light" panose="020B0502040204020203" pitchFamily="34" charset="0"/>
            </a:endParaRPr>
          </a:p>
        </p:txBody>
      </p:sp>
      <p:sp>
        <p:nvSpPr>
          <p:cNvPr id="9" name="Footer Placeholder 3"/>
          <p:cNvSpPr>
            <a:spLocks noGrp="1"/>
          </p:cNvSpPr>
          <p:nvPr>
            <p:ph type="ftr" sz="quarter" idx="3"/>
          </p:nvPr>
        </p:nvSpPr>
        <p:spPr>
          <a:xfrm>
            <a:off x="1885638" y="6520364"/>
            <a:ext cx="5751825" cy="360000"/>
          </a:xfrm>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15" name="Espace réservé du texte 14"/>
          <p:cNvSpPr>
            <a:spLocks noGrp="1"/>
          </p:cNvSpPr>
          <p:nvPr>
            <p:ph type="body" sz="quarter" idx="66"/>
          </p:nvPr>
        </p:nvSpPr>
        <p:spPr>
          <a:xfrm>
            <a:off x="344487" y="845820"/>
            <a:ext cx="9217025" cy="5097779"/>
          </a:xfrm>
        </p:spPr>
        <p:txBody>
          <a:bodyPr>
            <a:normAutofit/>
          </a:bodyPr>
          <a:lstStyle/>
          <a:p>
            <a:pPr marL="171450" indent="-171450">
              <a:buClr>
                <a:schemeClr val="accent1"/>
              </a:buClr>
              <a:buFont typeface="Wingdings" panose="05000000000000000000" pitchFamily="2" charset="2"/>
              <a:buChar char="§"/>
            </a:pPr>
            <a:r>
              <a:rPr lang="fr-FR" sz="1100" dirty="0">
                <a:solidFill>
                  <a:schemeClr val="tx2"/>
                </a:solidFill>
                <a:latin typeface="Segoe UI Light" panose="020B0502040204020203" pitchFamily="34" charset="0"/>
              </a:rPr>
              <a:t>Ces défis ont un rôle important sur la valeur ajoutée des têtes de réseau. Ils sont en train de modifier l’équilibre traditionnel des fonctions prises en charge par les têtes de réseau. En effet, certaines prennent aujourd’hui de plus en plus d’importance et amènent les têtes de réseau à développer de nouveaux savoir faire et </a:t>
            </a:r>
            <a:r>
              <a:rPr lang="fr-FR" sz="1100">
                <a:solidFill>
                  <a:schemeClr val="tx2"/>
                </a:solidFill>
                <a:latin typeface="Segoe UI Light" panose="020B0502040204020203" pitchFamily="34" charset="0"/>
              </a:rPr>
              <a:t>de nouvelles </a:t>
            </a:r>
            <a:r>
              <a:rPr lang="fr-FR" sz="1100" dirty="0">
                <a:solidFill>
                  <a:schemeClr val="tx2"/>
                </a:solidFill>
                <a:latin typeface="Segoe UI Light" panose="020B0502040204020203" pitchFamily="34" charset="0"/>
              </a:rPr>
              <a:t>pratiques en lien avec ces besoins</a:t>
            </a:r>
          </a:p>
          <a:p>
            <a:pPr marL="171450" indent="-171450">
              <a:buClr>
                <a:schemeClr val="accent1"/>
              </a:buClr>
              <a:buFont typeface="Wingdings" panose="05000000000000000000" pitchFamily="2" charset="2"/>
              <a:buChar char="§"/>
            </a:pPr>
            <a:endParaRPr lang="fr-FR" sz="1100" dirty="0">
              <a:solidFill>
                <a:schemeClr val="tx2"/>
              </a:solidFill>
              <a:latin typeface="Segoe UI Light" panose="020B0502040204020203" pitchFamily="34" charset="0"/>
            </a:endParaRPr>
          </a:p>
        </p:txBody>
      </p:sp>
      <p:graphicFrame>
        <p:nvGraphicFramePr>
          <p:cNvPr id="8" name="Graphique 7"/>
          <p:cNvGraphicFramePr/>
          <p:nvPr>
            <p:extLst>
              <p:ext uri="{D42A27DB-BD31-4B8C-83A1-F6EECF244321}">
                <p14:modId xmlns:p14="http://schemas.microsoft.com/office/powerpoint/2010/main" val="2459814224"/>
              </p:ext>
            </p:extLst>
          </p:nvPr>
        </p:nvGraphicFramePr>
        <p:xfrm>
          <a:off x="2350008" y="1926594"/>
          <a:ext cx="4469380" cy="3834320"/>
        </p:xfrm>
        <a:graphic>
          <a:graphicData uri="http://schemas.openxmlformats.org/drawingml/2006/chart">
            <c:chart xmlns:c="http://schemas.openxmlformats.org/drawingml/2006/chart" xmlns:r="http://schemas.openxmlformats.org/officeDocument/2006/relationships" r:id="rId2"/>
          </a:graphicData>
        </a:graphic>
      </p:graphicFrame>
      <p:sp>
        <p:nvSpPr>
          <p:cNvPr id="10" name="Ellipse 9"/>
          <p:cNvSpPr/>
          <p:nvPr/>
        </p:nvSpPr>
        <p:spPr>
          <a:xfrm>
            <a:off x="4178492" y="3292034"/>
            <a:ext cx="1077308" cy="113798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000" b="1">
                <a:solidFill>
                  <a:schemeClr val="tx1"/>
                </a:solidFill>
                <a:latin typeface="Segoe UI Light" panose="020B0502040204020203" pitchFamily="34" charset="0"/>
              </a:rPr>
              <a:t>Valeur ajoutée des têtes de réseau</a:t>
            </a:r>
            <a:endParaRPr lang="fr-FR" sz="1000" b="1" dirty="0">
              <a:solidFill>
                <a:schemeClr val="tx1"/>
              </a:solidFill>
              <a:latin typeface="Segoe UI Light" panose="020B0502040204020203" pitchFamily="34" charset="0"/>
            </a:endParaRPr>
          </a:p>
        </p:txBody>
      </p:sp>
      <p:sp>
        <p:nvSpPr>
          <p:cNvPr id="11" name="ZoneTexte 10"/>
          <p:cNvSpPr txBox="1"/>
          <p:nvPr/>
        </p:nvSpPr>
        <p:spPr>
          <a:xfrm>
            <a:off x="3297494" y="2603481"/>
            <a:ext cx="1419652" cy="253916"/>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50" cap="small" dirty="0">
                <a:latin typeface="Segoe UI Light" panose="020B0502040204020203" pitchFamily="34" charset="0"/>
              </a:rPr>
              <a:t>Le plaidoyer</a:t>
            </a:r>
          </a:p>
        </p:txBody>
      </p:sp>
      <p:sp>
        <p:nvSpPr>
          <p:cNvPr id="12" name="ZoneTexte 11"/>
          <p:cNvSpPr txBox="1"/>
          <p:nvPr/>
        </p:nvSpPr>
        <p:spPr>
          <a:xfrm>
            <a:off x="4717146" y="2603481"/>
            <a:ext cx="1419652" cy="415498"/>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50" cap="small" dirty="0">
                <a:latin typeface="Segoe UI Light" panose="020B0502040204020203" pitchFamily="34" charset="0"/>
              </a:rPr>
              <a:t>La mise en réseau et l’animation</a:t>
            </a:r>
          </a:p>
        </p:txBody>
      </p:sp>
      <p:sp>
        <p:nvSpPr>
          <p:cNvPr id="13" name="ZoneTexte 12"/>
          <p:cNvSpPr txBox="1"/>
          <p:nvPr/>
        </p:nvSpPr>
        <p:spPr>
          <a:xfrm>
            <a:off x="4924052" y="4724417"/>
            <a:ext cx="1005840" cy="415498"/>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50" cap="small">
                <a:latin typeface="Segoe UI Light" panose="020B0502040204020203" pitchFamily="34" charset="0"/>
              </a:rPr>
              <a:t>Le pilotage de projets</a:t>
            </a:r>
            <a:endParaRPr lang="fr-FR" sz="1050" cap="small" dirty="0">
              <a:latin typeface="Segoe UI Light" panose="020B0502040204020203" pitchFamily="34" charset="0"/>
            </a:endParaRPr>
          </a:p>
        </p:txBody>
      </p:sp>
      <p:sp>
        <p:nvSpPr>
          <p:cNvPr id="14" name="ZoneTexte 13"/>
          <p:cNvSpPr txBox="1"/>
          <p:nvPr/>
        </p:nvSpPr>
        <p:spPr>
          <a:xfrm>
            <a:off x="5462267" y="3734069"/>
            <a:ext cx="1005840" cy="253916"/>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50" cap="small">
                <a:latin typeface="Segoe UI Light" panose="020B0502040204020203" pitchFamily="34" charset="0"/>
              </a:rPr>
              <a:t>L’ingénierie</a:t>
            </a:r>
            <a:endParaRPr lang="fr-FR" sz="1050" cap="small" dirty="0">
              <a:latin typeface="Segoe UI Light" panose="020B0502040204020203" pitchFamily="34" charset="0"/>
            </a:endParaRPr>
          </a:p>
        </p:txBody>
      </p:sp>
      <p:sp>
        <p:nvSpPr>
          <p:cNvPr id="16" name="ZoneTexte 15"/>
          <p:cNvSpPr txBox="1"/>
          <p:nvPr/>
        </p:nvSpPr>
        <p:spPr>
          <a:xfrm>
            <a:off x="2905713" y="3653278"/>
            <a:ext cx="1005840" cy="415498"/>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50" cap="small">
                <a:latin typeface="Segoe UI Light" panose="020B0502040204020203" pitchFamily="34" charset="0"/>
              </a:rPr>
              <a:t>La fonction d’opérateur</a:t>
            </a:r>
            <a:endParaRPr lang="fr-FR" sz="1050" cap="small" dirty="0">
              <a:latin typeface="Segoe UI Light" panose="020B0502040204020203" pitchFamily="34" charset="0"/>
            </a:endParaRPr>
          </a:p>
        </p:txBody>
      </p:sp>
      <p:sp>
        <p:nvSpPr>
          <p:cNvPr id="17" name="ZoneTexte 16"/>
          <p:cNvSpPr txBox="1"/>
          <p:nvPr/>
        </p:nvSpPr>
        <p:spPr>
          <a:xfrm>
            <a:off x="3241375" y="4724417"/>
            <a:ext cx="1340356" cy="415498"/>
          </a:xfrm>
          <a:prstGeom prst="rect">
            <a:avLst/>
          </a:prstGeom>
          <a:noFill/>
        </p:spPr>
        <p:txBody>
          <a:bodyPr wrap="square" rtlCol="0">
            <a:spAutoFit/>
          </a:bodyPr>
          <a:lstStyle>
            <a:defPPr>
              <a:defRPr lang="fr-FR"/>
            </a:defPPr>
            <a:lvl1pPr algn="ctr">
              <a:defRPr sz="1200" b="1">
                <a:solidFill>
                  <a:schemeClr val="bg2"/>
                </a:solidFill>
              </a:defRPr>
            </a:lvl1pPr>
          </a:lstStyle>
          <a:p>
            <a:r>
              <a:rPr lang="fr-FR" sz="1050" cap="small">
                <a:latin typeface="Segoe UI Light" panose="020B0502040204020203" pitchFamily="34" charset="0"/>
              </a:rPr>
              <a:t>L’accompagnement personnalisé</a:t>
            </a:r>
            <a:endParaRPr lang="fr-FR" sz="1050" cap="small" dirty="0">
              <a:latin typeface="Segoe UI Light" panose="020B0502040204020203" pitchFamily="34" charset="0"/>
            </a:endParaRPr>
          </a:p>
        </p:txBody>
      </p:sp>
      <p:pic>
        <p:nvPicPr>
          <p:cNvPr id="18" name="Picture 7" descr="https://encrypted-tbn2.gstatic.com/images?q=tbn:ANd9GcS7h7KPtLlLt8avac0dC4aFVIBo1A6sHyeeh40YRkcAjEOqdIEvG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47055" y="5517944"/>
            <a:ext cx="504000" cy="4871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https://encrypted-tbn2.gstatic.com/images?q=tbn:ANd9GcSebQbffxs_PXc1-m00U-sjguYj1-M5M7P27xNBhmA4MMiELE6gfw"/>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18898061">
            <a:off x="3045494" y="1722288"/>
            <a:ext cx="504000" cy="4872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descr="https://encrypted-tbn2.gstatic.com/images?q=tbn:ANd9GcSebQbffxs_PXc1-m00U-sjguYj1-M5M7P27xNBhmA4MMiELE6gfw"/>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18898061">
            <a:off x="5830373" y="1716759"/>
            <a:ext cx="504000" cy="4872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https://encrypted-tbn2.gstatic.com/images?q=tbn:ANd9GcS7h7KPtLlLt8avac0dC4aFVIBo1A6sHyeeh40YRkcAjEOqdIEvG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6922" y="3617427"/>
            <a:ext cx="504000" cy="48719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https://encrypted-tbn2.gstatic.com/images?q=tbn:ANd9GcS7h7KPtLlLt8avac0dC4aFVIBo1A6sHyeeh40YRkcAjEOqdIEvG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30373" y="5517945"/>
            <a:ext cx="504000" cy="48719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9" descr="https://encrypted-tbn2.gstatic.com/images?q=tbn:ANd9GcSebQbffxs_PXc1-m00U-sjguYj1-M5M7P27xNBhmA4MMiELE6gfw"/>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18898061">
            <a:off x="2068342" y="3617426"/>
            <a:ext cx="504000" cy="48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705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39"/>
          </p:nvPr>
        </p:nvSpPr>
        <p:spPr>
          <a:xfrm>
            <a:off x="344488" y="112513"/>
            <a:ext cx="7840288" cy="550218"/>
          </a:xfrm>
        </p:spPr>
        <p:txBody>
          <a:bodyPr/>
          <a:lstStyle/>
          <a:p>
            <a:r>
              <a:rPr lang="fr-FR" dirty="0">
                <a:solidFill>
                  <a:srgbClr val="383934"/>
                </a:solidFill>
                <a:latin typeface="Segoe UI Light"/>
                <a:cs typeface="Arial"/>
              </a:rPr>
              <a:t>Les transformations à réaliser</a:t>
            </a:r>
          </a:p>
        </p:txBody>
      </p:sp>
      <p:sp>
        <p:nvSpPr>
          <p:cNvPr id="6" name="Espace réservé du numéro de diapositive 5"/>
          <p:cNvSpPr>
            <a:spLocks noGrp="1"/>
          </p:cNvSpPr>
          <p:nvPr>
            <p:ph type="sldNum" sz="quarter" idx="4"/>
          </p:nvPr>
        </p:nvSpPr>
        <p:spPr/>
        <p:txBody>
          <a:bodyPr/>
          <a:lstStyle/>
          <a:p>
            <a:fld id="{12E3212C-99B6-42C2-BE5E-9738E2CE06AD}" type="slidenum">
              <a:rPr lang="fr-FR" smtClean="0">
                <a:latin typeface="Segoe UI Light" panose="020B0502040204020203" pitchFamily="34" charset="0"/>
              </a:rPr>
              <a:pPr/>
              <a:t>24</a:t>
            </a:fld>
            <a:endParaRPr lang="fr-FR" dirty="0">
              <a:latin typeface="Segoe UI Light" panose="020B0502040204020203" pitchFamily="34" charset="0"/>
            </a:endParaRPr>
          </a:p>
        </p:txBody>
      </p:sp>
      <p:sp>
        <p:nvSpPr>
          <p:cNvPr id="9" name="Footer Placeholder 3"/>
          <p:cNvSpPr>
            <a:spLocks noGrp="1"/>
          </p:cNvSpPr>
          <p:nvPr>
            <p:ph type="ftr" sz="quarter" idx="3"/>
          </p:nvPr>
        </p:nvSpPr>
        <p:spPr>
          <a:xfrm>
            <a:off x="1885638" y="6520364"/>
            <a:ext cx="5751825" cy="360000"/>
          </a:xfrm>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15" name="Espace réservé du texte 14"/>
          <p:cNvSpPr>
            <a:spLocks noGrp="1"/>
          </p:cNvSpPr>
          <p:nvPr>
            <p:ph type="body" sz="quarter" idx="66"/>
          </p:nvPr>
        </p:nvSpPr>
        <p:spPr>
          <a:xfrm>
            <a:off x="344487" y="845820"/>
            <a:ext cx="9217025" cy="5097779"/>
          </a:xfrm>
        </p:spPr>
        <p:txBody>
          <a:bodyPr>
            <a:normAutofit/>
          </a:bodyPr>
          <a:lstStyle/>
          <a:p>
            <a:pPr marL="171450" indent="-171450">
              <a:buClr>
                <a:schemeClr val="accent1"/>
              </a:buClr>
              <a:buFont typeface="Wingdings" panose="05000000000000000000" pitchFamily="2" charset="2"/>
              <a:buChar char="§"/>
            </a:pPr>
            <a:r>
              <a:rPr lang="fr-FR" sz="1100" dirty="0">
                <a:solidFill>
                  <a:schemeClr val="tx2"/>
                </a:solidFill>
                <a:latin typeface="Segoe UI Light" panose="020B0502040204020203" pitchFamily="34" charset="0"/>
              </a:rPr>
              <a:t>Les têtes de réseau doivent donc évoluer pour répondre à ces attentes et à ces besoins. C’est une condition </a:t>
            </a:r>
            <a:r>
              <a:rPr lang="fr-FR" sz="1100" i="1" dirty="0">
                <a:solidFill>
                  <a:schemeClr val="tx2"/>
                </a:solidFill>
                <a:latin typeface="Segoe UI Light" panose="020B0502040204020203" pitchFamily="34" charset="0"/>
              </a:rPr>
              <a:t>sine qua non </a:t>
            </a:r>
            <a:r>
              <a:rPr lang="fr-FR" sz="1100" dirty="0">
                <a:solidFill>
                  <a:schemeClr val="tx2"/>
                </a:solidFill>
                <a:latin typeface="Segoe UI Light" panose="020B0502040204020203" pitchFamily="34" charset="0"/>
              </a:rPr>
              <a:t>du développement de leur valeur ajoutée et du renforcement de leur légitimité</a:t>
            </a:r>
          </a:p>
          <a:p>
            <a:pPr marL="171450" indent="-171450">
              <a:buClr>
                <a:schemeClr val="accent1"/>
              </a:buClr>
              <a:buFont typeface="Wingdings" panose="05000000000000000000" pitchFamily="2" charset="2"/>
              <a:buChar char="§"/>
            </a:pPr>
            <a:endParaRPr lang="fr-FR" sz="1100" dirty="0">
              <a:solidFill>
                <a:schemeClr val="tx2"/>
              </a:solidFill>
              <a:latin typeface="Segoe UI Light" panose="020B0502040204020203" pitchFamily="34" charset="0"/>
            </a:endParaRPr>
          </a:p>
          <a:p>
            <a:pPr marL="171450" indent="-171450">
              <a:buClr>
                <a:schemeClr val="accent1"/>
              </a:buClr>
              <a:buFont typeface="Wingdings" panose="05000000000000000000" pitchFamily="2" charset="2"/>
              <a:buChar char="§"/>
            </a:pPr>
            <a:r>
              <a:rPr lang="fr-FR" sz="1100" dirty="0">
                <a:solidFill>
                  <a:schemeClr val="tx2"/>
                </a:solidFill>
                <a:latin typeface="Segoe UI Light" panose="020B0502040204020203" pitchFamily="34" charset="0"/>
              </a:rPr>
              <a:t>Pour s’adapter, plusieurs axes de développement et d’action sont envisagés pour les têtes de réseau</a:t>
            </a:r>
          </a:p>
          <a:p>
            <a:pPr marL="441325" lvl="1" indent="-171450">
              <a:buClr>
                <a:schemeClr val="accent1"/>
              </a:buClr>
              <a:buFont typeface="Wingdings" panose="05000000000000000000" pitchFamily="2" charset="2"/>
              <a:buChar char="§"/>
            </a:pPr>
            <a:r>
              <a:rPr lang="fr-FR" sz="1050" dirty="0">
                <a:solidFill>
                  <a:schemeClr val="tx2"/>
                </a:solidFill>
                <a:latin typeface="Segoe UI Light" panose="020B0502040204020203" pitchFamily="34" charset="0"/>
              </a:rPr>
              <a:t>Renforcer les coopérations territoriales</a:t>
            </a:r>
          </a:p>
          <a:p>
            <a:pPr marL="441325" lvl="1" indent="-171450">
              <a:buClr>
                <a:schemeClr val="accent1"/>
              </a:buClr>
              <a:buFont typeface="Wingdings" panose="05000000000000000000" pitchFamily="2" charset="2"/>
              <a:buChar char="§"/>
            </a:pPr>
            <a:r>
              <a:rPr lang="fr-FR" sz="1050" dirty="0">
                <a:solidFill>
                  <a:schemeClr val="tx2"/>
                </a:solidFill>
                <a:latin typeface="Segoe UI Light" panose="020B0502040204020203" pitchFamily="34" charset="0"/>
              </a:rPr>
              <a:t>Modifier (ou aider à modifier) les modèles économiques actuel afin de favoriser la mutualisation des moyens, les coopérations, les partenariats, la diversification des financements, …)</a:t>
            </a:r>
          </a:p>
          <a:p>
            <a:pPr marL="441325" lvl="1" indent="-171450">
              <a:buClr>
                <a:schemeClr val="accent1"/>
              </a:buClr>
              <a:buFont typeface="Wingdings" panose="05000000000000000000" pitchFamily="2" charset="2"/>
              <a:buChar char="§"/>
            </a:pPr>
            <a:r>
              <a:rPr lang="fr-FR" sz="1050" dirty="0">
                <a:solidFill>
                  <a:schemeClr val="tx2"/>
                </a:solidFill>
                <a:latin typeface="Segoe UI Light" panose="020B0502040204020203" pitchFamily="34" charset="0"/>
              </a:rPr>
              <a:t>Accompagner la transformation digitale</a:t>
            </a:r>
          </a:p>
          <a:p>
            <a:pPr marL="441325" lvl="1" indent="-171450">
              <a:buClr>
                <a:schemeClr val="accent1"/>
              </a:buClr>
              <a:buFont typeface="Wingdings" panose="05000000000000000000" pitchFamily="2" charset="2"/>
              <a:buChar char="§"/>
            </a:pPr>
            <a:r>
              <a:rPr lang="fr-FR" sz="1050" dirty="0">
                <a:solidFill>
                  <a:schemeClr val="tx2"/>
                </a:solidFill>
                <a:latin typeface="Segoe UI Light" panose="020B0502040204020203" pitchFamily="34" charset="0"/>
              </a:rPr>
              <a:t>Travailler sur la possibilité d’un droit (ou d’une exception) d’ingérence, notamment en cas de crise chez des adhérents</a:t>
            </a:r>
          </a:p>
          <a:p>
            <a:pPr marL="441325" lvl="1" indent="-171450">
              <a:buClr>
                <a:schemeClr val="accent1"/>
              </a:buClr>
              <a:buFont typeface="Wingdings" panose="05000000000000000000" pitchFamily="2" charset="2"/>
              <a:buChar char="§"/>
            </a:pPr>
            <a:r>
              <a:rPr lang="fr-FR" sz="1050" dirty="0">
                <a:solidFill>
                  <a:schemeClr val="tx2"/>
                </a:solidFill>
                <a:latin typeface="Segoe UI Light" panose="020B0502040204020203" pitchFamily="34" charset="0"/>
              </a:rPr>
              <a:t>Aider à la diversification des offres et à l’évolution du positionnement des adhérents</a:t>
            </a:r>
          </a:p>
          <a:p>
            <a:pPr marL="441325" lvl="1" indent="-171450">
              <a:buClr>
                <a:schemeClr val="accent1"/>
              </a:buClr>
              <a:buFont typeface="Wingdings" panose="05000000000000000000" pitchFamily="2" charset="2"/>
              <a:buChar char="§"/>
            </a:pPr>
            <a:r>
              <a:rPr lang="fr-FR" sz="1050" dirty="0">
                <a:solidFill>
                  <a:schemeClr val="tx2"/>
                </a:solidFill>
                <a:latin typeface="Segoe UI Light" panose="020B0502040204020203" pitchFamily="34" charset="0"/>
              </a:rPr>
              <a:t>…</a:t>
            </a:r>
          </a:p>
          <a:p>
            <a:pPr marL="171450" indent="-171450">
              <a:buClr>
                <a:schemeClr val="accent1"/>
              </a:buClr>
              <a:buFont typeface="Wingdings" panose="05000000000000000000" pitchFamily="2" charset="2"/>
              <a:buChar char="§"/>
            </a:pPr>
            <a:r>
              <a:rPr lang="fr-FR" sz="1150" dirty="0">
                <a:solidFill>
                  <a:schemeClr val="tx2"/>
                </a:solidFill>
                <a:latin typeface="Segoe UI Light" panose="020B0502040204020203" pitchFamily="34" charset="0"/>
              </a:rPr>
              <a:t>Ces axes de développement sont complémentaires des apports habituels des têtes de réseau (l’interlocution, la représentation, l’animation, …)</a:t>
            </a:r>
          </a:p>
          <a:p>
            <a:pPr marL="171450" indent="-171450">
              <a:buClr>
                <a:schemeClr val="accent1"/>
              </a:buClr>
              <a:buFont typeface="Wingdings" panose="05000000000000000000" pitchFamily="2" charset="2"/>
              <a:buChar char="§"/>
            </a:pPr>
            <a:endParaRPr lang="fr-FR" sz="1150" dirty="0">
              <a:solidFill>
                <a:schemeClr val="tx2"/>
              </a:solidFill>
              <a:latin typeface="Segoe UI Light" panose="020B0502040204020203" pitchFamily="34" charset="0"/>
            </a:endParaRPr>
          </a:p>
          <a:p>
            <a:pPr marL="171450" indent="-171450">
              <a:buClr>
                <a:schemeClr val="accent1"/>
              </a:buClr>
              <a:buFont typeface="Wingdings" panose="05000000000000000000" pitchFamily="2" charset="2"/>
              <a:buChar char="§"/>
            </a:pPr>
            <a:r>
              <a:rPr lang="fr-FR" sz="1150" dirty="0">
                <a:solidFill>
                  <a:schemeClr val="tx2"/>
                </a:solidFill>
                <a:latin typeface="Segoe UI Light" panose="020B0502040204020203" pitchFamily="34" charset="0"/>
              </a:rPr>
              <a:t>Elles supposent de vrais changements dans les têtes de réseau, aussi bien dans les stratégies que dans les pratiques et les profils qui y travaillent</a:t>
            </a:r>
            <a:endParaRPr lang="fr-FR" sz="1050" dirty="0">
              <a:solidFill>
                <a:schemeClr val="tx2"/>
              </a:solidFill>
              <a:latin typeface="Segoe UI Light" panose="020B0502040204020203" pitchFamily="34" charset="0"/>
            </a:endParaRPr>
          </a:p>
          <a:p>
            <a:pPr marL="171450" indent="-171450">
              <a:buClr>
                <a:schemeClr val="accent1"/>
              </a:buClr>
              <a:buFont typeface="Wingdings" panose="05000000000000000000" pitchFamily="2" charset="2"/>
              <a:buChar char="§"/>
            </a:pPr>
            <a:endParaRPr lang="fr-FR" sz="1100" dirty="0">
              <a:solidFill>
                <a:schemeClr val="tx2"/>
              </a:solidFill>
              <a:latin typeface="Segoe UI Light" panose="020B0502040204020203" pitchFamily="34" charset="0"/>
            </a:endParaRPr>
          </a:p>
        </p:txBody>
      </p:sp>
    </p:spTree>
    <p:extLst>
      <p:ext uri="{BB962C8B-B14F-4D97-AF65-F5344CB8AC3E}">
        <p14:creationId xmlns:p14="http://schemas.microsoft.com/office/powerpoint/2010/main" val="617168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5" name="Espace réservé du numéro de diapositive 4"/>
          <p:cNvSpPr>
            <a:spLocks noGrp="1"/>
          </p:cNvSpPr>
          <p:nvPr>
            <p:ph type="sldNum" sz="quarter" idx="4"/>
          </p:nvPr>
        </p:nvSpPr>
        <p:spPr/>
        <p:txBody>
          <a:bodyPr/>
          <a:lstStyle/>
          <a:p>
            <a:fld id="{12E3212C-99B6-42C2-BE5E-9738E2CE06AD}" type="slidenum">
              <a:rPr lang="fr-FR" smtClean="0"/>
              <a:pPr/>
              <a:t>25</a:t>
            </a:fld>
            <a:endParaRPr lang="fr-FR" dirty="0"/>
          </a:p>
        </p:txBody>
      </p:sp>
      <p:sp>
        <p:nvSpPr>
          <p:cNvPr id="11" name="Espace réservé du texte 1"/>
          <p:cNvSpPr>
            <a:spLocks noGrp="1"/>
          </p:cNvSpPr>
          <p:nvPr>
            <p:ph type="body" sz="quarter" idx="39"/>
          </p:nvPr>
        </p:nvSpPr>
        <p:spPr>
          <a:xfrm>
            <a:off x="344487" y="112513"/>
            <a:ext cx="8485747" cy="550218"/>
          </a:xfrm>
        </p:spPr>
        <p:txBody>
          <a:bodyPr/>
          <a:lstStyle/>
          <a:p>
            <a:r>
              <a:rPr lang="fr-FR" dirty="0">
                <a:latin typeface="Segoe UI Light" panose="020B0502040204020203" pitchFamily="34" charset="0"/>
              </a:rPr>
              <a:t>En synthèse</a:t>
            </a:r>
          </a:p>
        </p:txBody>
      </p:sp>
      <p:sp>
        <p:nvSpPr>
          <p:cNvPr id="12" name="ZoneTexte 11"/>
          <p:cNvSpPr txBox="1"/>
          <p:nvPr/>
        </p:nvSpPr>
        <p:spPr>
          <a:xfrm>
            <a:off x="641444" y="1843092"/>
            <a:ext cx="7929349" cy="3670236"/>
          </a:xfrm>
          <a:prstGeom prst="rect">
            <a:avLst/>
          </a:prstGeom>
          <a:noFill/>
        </p:spPr>
        <p:txBody>
          <a:bodyPr wrap="square" rtlCol="0">
            <a:spAutoFit/>
          </a:bodyPr>
          <a:lstStyle/>
          <a:p>
            <a:pPr marL="342900" indent="-342900" eaLnBrk="0" hangingPunct="0">
              <a:spcBef>
                <a:spcPts val="900"/>
              </a:spcBef>
              <a:buClr>
                <a:srgbClr val="FF6600"/>
              </a:buClr>
              <a:buSzPct val="85000"/>
              <a:buFont typeface="Wingdings" panose="05000000000000000000" pitchFamily="2" charset="2"/>
              <a:buChar char="n"/>
            </a:pPr>
            <a:r>
              <a:rPr lang="fr-FR" altLang="fr-FR" sz="1200" i="1" dirty="0">
                <a:solidFill>
                  <a:srgbClr val="707173">
                    <a:lumMod val="75000"/>
                  </a:srgbClr>
                </a:solidFill>
                <a:latin typeface="Segoe UI Light" panose="020B0502040204020203" pitchFamily="34" charset="0"/>
              </a:rPr>
              <a:t>Les transformations en cours autour du monde associatif portent une nouvelle exigence à l’égard des têtes de réseau. Cette exigence va au-delà des missions classiques de plaidoyer, d’animation, d’information et de documentation. Elle embrasse de nouveaux besoins : soutien financier, outils de communication, outils méthodologiques, formation, coaching, gestion de crise, …</a:t>
            </a:r>
          </a:p>
          <a:p>
            <a:pPr marL="342900" indent="-342900" eaLnBrk="0" hangingPunct="0">
              <a:spcBef>
                <a:spcPts val="900"/>
              </a:spcBef>
              <a:buClr>
                <a:srgbClr val="FF6600"/>
              </a:buClr>
              <a:buSzPct val="85000"/>
              <a:buFont typeface="Wingdings" panose="05000000000000000000" pitchFamily="2" charset="2"/>
              <a:buChar char="n"/>
            </a:pPr>
            <a:endParaRPr lang="fr-FR" altLang="fr-FR" sz="1200" i="1" dirty="0">
              <a:solidFill>
                <a:srgbClr val="707173">
                  <a:lumMod val="75000"/>
                </a:srgbClr>
              </a:solidFill>
              <a:latin typeface="Segoe UI Light" panose="020B0502040204020203" pitchFamily="34" charset="0"/>
            </a:endParaRPr>
          </a:p>
          <a:p>
            <a:pPr marL="342900" indent="-342900" eaLnBrk="0" hangingPunct="0">
              <a:spcBef>
                <a:spcPts val="900"/>
              </a:spcBef>
              <a:buClr>
                <a:srgbClr val="FF6600"/>
              </a:buClr>
              <a:buSzPct val="85000"/>
              <a:buFont typeface="Wingdings" panose="05000000000000000000" pitchFamily="2" charset="2"/>
              <a:buChar char="n"/>
            </a:pPr>
            <a:r>
              <a:rPr lang="fr-FR" altLang="fr-FR" sz="1200" i="1" dirty="0">
                <a:solidFill>
                  <a:srgbClr val="707173">
                    <a:lumMod val="75000"/>
                  </a:srgbClr>
                </a:solidFill>
                <a:latin typeface="Segoe UI Light" panose="020B0502040204020203" pitchFamily="34" charset="0"/>
              </a:rPr>
              <a:t>Ces attentes transforment la valeur ajoutée des têtes de réseau : le besoin d’accompagnement des structures adhérentes rejoint désormais celui de coordination des acteurs</a:t>
            </a:r>
          </a:p>
          <a:p>
            <a:pPr marL="342900" indent="-342900" eaLnBrk="0" hangingPunct="0">
              <a:spcBef>
                <a:spcPts val="900"/>
              </a:spcBef>
              <a:buClr>
                <a:srgbClr val="FF6600"/>
              </a:buClr>
              <a:buSzPct val="85000"/>
              <a:buFont typeface="Wingdings" panose="05000000000000000000" pitchFamily="2" charset="2"/>
              <a:buChar char="n"/>
            </a:pPr>
            <a:endParaRPr lang="fr-FR" altLang="fr-FR" sz="1200" i="1" dirty="0">
              <a:solidFill>
                <a:srgbClr val="707173">
                  <a:lumMod val="75000"/>
                </a:srgbClr>
              </a:solidFill>
              <a:latin typeface="Segoe UI Light" panose="020B0502040204020203" pitchFamily="34" charset="0"/>
            </a:endParaRPr>
          </a:p>
          <a:p>
            <a:pPr marL="342900" indent="-342900" eaLnBrk="0" hangingPunct="0">
              <a:spcBef>
                <a:spcPts val="900"/>
              </a:spcBef>
              <a:buClr>
                <a:srgbClr val="FF6600"/>
              </a:buClr>
              <a:buSzPct val="85000"/>
              <a:buFont typeface="Wingdings" panose="05000000000000000000" pitchFamily="2" charset="2"/>
              <a:buChar char="n"/>
            </a:pPr>
            <a:r>
              <a:rPr lang="fr-FR" altLang="fr-FR" sz="1200" i="1" dirty="0">
                <a:solidFill>
                  <a:srgbClr val="707173">
                    <a:lumMod val="75000"/>
                  </a:srgbClr>
                </a:solidFill>
                <a:latin typeface="Segoe UI Light" panose="020B0502040204020203" pitchFamily="34" charset="0"/>
              </a:rPr>
              <a:t>Les têtes de réseau doivent évoluer pour répondre aux attentes de leurs membres et développer de nouveaux savoir faire</a:t>
            </a:r>
          </a:p>
          <a:p>
            <a:pPr marL="342900" indent="-342900" eaLnBrk="0" hangingPunct="0">
              <a:spcBef>
                <a:spcPts val="900"/>
              </a:spcBef>
              <a:buClr>
                <a:srgbClr val="FF6600"/>
              </a:buClr>
              <a:buSzPct val="85000"/>
              <a:buFont typeface="Wingdings" panose="05000000000000000000" pitchFamily="2" charset="2"/>
              <a:buChar char="n"/>
            </a:pPr>
            <a:endParaRPr lang="fr-FR" altLang="fr-FR" sz="1200" i="1" dirty="0">
              <a:solidFill>
                <a:srgbClr val="707173">
                  <a:lumMod val="75000"/>
                </a:srgbClr>
              </a:solidFill>
              <a:latin typeface="Segoe UI Light" panose="020B0502040204020203" pitchFamily="34" charset="0"/>
            </a:endParaRPr>
          </a:p>
          <a:p>
            <a:pPr marL="342900" indent="-342900" eaLnBrk="0" hangingPunct="0">
              <a:spcBef>
                <a:spcPts val="900"/>
              </a:spcBef>
              <a:buClr>
                <a:srgbClr val="FF6600"/>
              </a:buClr>
              <a:buSzPct val="85000"/>
              <a:buFont typeface="Wingdings" panose="05000000000000000000" pitchFamily="2" charset="2"/>
              <a:buChar char="n"/>
            </a:pPr>
            <a:r>
              <a:rPr lang="fr-FR" altLang="fr-FR" sz="1200" i="1" dirty="0">
                <a:solidFill>
                  <a:srgbClr val="707173">
                    <a:lumMod val="75000"/>
                  </a:srgbClr>
                </a:solidFill>
                <a:latin typeface="Segoe UI Light" panose="020B0502040204020203" pitchFamily="34" charset="0"/>
              </a:rPr>
              <a:t>Ces évolutions ne dénaturent pas la valeur ajoutée des têtes de réseau, elles l’enrichissent. En effet, les trois fonctions qui se développent (ingénierie, projets, accompagnement) appuient et renforcent les trois autres fonctions (plaidoyer, mise en réseau et opérateur)</a:t>
            </a:r>
          </a:p>
          <a:p>
            <a:pPr marL="342900" indent="-342900" eaLnBrk="0" hangingPunct="0">
              <a:spcBef>
                <a:spcPts val="900"/>
              </a:spcBef>
              <a:buClr>
                <a:srgbClr val="FF6600"/>
              </a:buClr>
              <a:buSzPct val="85000"/>
              <a:buFont typeface="Wingdings" panose="05000000000000000000" pitchFamily="2" charset="2"/>
              <a:buChar char="n"/>
            </a:pPr>
            <a:endParaRPr lang="fr-FR" altLang="fr-FR" sz="1200" i="1" dirty="0">
              <a:solidFill>
                <a:srgbClr val="707173">
                  <a:lumMod val="75000"/>
                </a:srgbClr>
              </a:solidFill>
              <a:latin typeface="Segoe UI Light" panose="020B0502040204020203" pitchFamily="34" charset="0"/>
            </a:endParaRPr>
          </a:p>
        </p:txBody>
      </p:sp>
    </p:spTree>
    <p:extLst>
      <p:ext uri="{BB962C8B-B14F-4D97-AF65-F5344CB8AC3E}">
        <p14:creationId xmlns:p14="http://schemas.microsoft.com/office/powerpoint/2010/main" val="780636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0" y="0"/>
            <a:ext cx="9906000" cy="6858000"/>
          </a:xfrm>
        </p:spPr>
      </p:pic>
      <p:sp>
        <p:nvSpPr>
          <p:cNvPr id="4" name="Ellipse 3"/>
          <p:cNvSpPr/>
          <p:nvPr/>
        </p:nvSpPr>
        <p:spPr>
          <a:xfrm>
            <a:off x="-2365540" y="836613"/>
            <a:ext cx="9032735" cy="9066996"/>
          </a:xfrm>
          <a:prstGeom prst="ellipse">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fr-FR" sz="41300" b="1" kern="2100" spc="-600" dirty="0">
                <a:solidFill>
                  <a:schemeClr val="bg1">
                    <a:alpha val="55000"/>
                  </a:schemeClr>
                </a:solidFill>
              </a:rPr>
              <a:t>fin</a:t>
            </a:r>
          </a:p>
        </p:txBody>
      </p:sp>
    </p:spTree>
    <p:extLst>
      <p:ext uri="{BB962C8B-B14F-4D97-AF65-F5344CB8AC3E}">
        <p14:creationId xmlns:p14="http://schemas.microsoft.com/office/powerpoint/2010/main" val="191670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3" name="Espace réservé du numéro de diapositive 2"/>
          <p:cNvSpPr>
            <a:spLocks noGrp="1"/>
          </p:cNvSpPr>
          <p:nvPr>
            <p:ph type="sldNum" sz="quarter" idx="4"/>
          </p:nvPr>
        </p:nvSpPr>
        <p:spPr/>
        <p:txBody>
          <a:bodyPr/>
          <a:lstStyle/>
          <a:p>
            <a:fld id="{12E3212C-99B6-42C2-BE5E-9738E2CE06AD}" type="slidenum">
              <a:rPr lang="fr-FR" smtClean="0"/>
              <a:pPr/>
              <a:t>2</a:t>
            </a:fld>
            <a:endParaRPr lang="fr-FR" dirty="0"/>
          </a:p>
        </p:txBody>
      </p:sp>
      <p:graphicFrame>
        <p:nvGraphicFramePr>
          <p:cNvPr id="4" name="Table 2"/>
          <p:cNvGraphicFramePr>
            <a:graphicFrameLocks noGrp="1"/>
          </p:cNvGraphicFramePr>
          <p:nvPr>
            <p:extLst>
              <p:ext uri="{D42A27DB-BD31-4B8C-83A1-F6EECF244321}">
                <p14:modId xmlns:p14="http://schemas.microsoft.com/office/powerpoint/2010/main" val="1940201428"/>
              </p:ext>
            </p:extLst>
          </p:nvPr>
        </p:nvGraphicFramePr>
        <p:xfrm>
          <a:off x="199988" y="1485000"/>
          <a:ext cx="4331191" cy="3888000"/>
        </p:xfrm>
        <a:graphic>
          <a:graphicData uri="http://schemas.openxmlformats.org/drawingml/2006/table">
            <a:tbl>
              <a:tblPr firstRow="1" bandRow="1">
                <a:tableStyleId>{5C22544A-7EE6-4342-B048-85BDC9FD1C3A}</a:tableStyleId>
              </a:tblPr>
              <a:tblGrid>
                <a:gridCol w="537946">
                  <a:extLst>
                    <a:ext uri="{9D8B030D-6E8A-4147-A177-3AD203B41FA5}">
                      <a16:colId xmlns:a16="http://schemas.microsoft.com/office/drawing/2014/main" val="20000"/>
                    </a:ext>
                  </a:extLst>
                </a:gridCol>
                <a:gridCol w="3191183">
                  <a:extLst>
                    <a:ext uri="{9D8B030D-6E8A-4147-A177-3AD203B41FA5}">
                      <a16:colId xmlns:a16="http://schemas.microsoft.com/office/drawing/2014/main" val="20001"/>
                    </a:ext>
                  </a:extLst>
                </a:gridCol>
                <a:gridCol w="602062">
                  <a:extLst>
                    <a:ext uri="{9D8B030D-6E8A-4147-A177-3AD203B41FA5}">
                      <a16:colId xmlns:a16="http://schemas.microsoft.com/office/drawing/2014/main" val="20002"/>
                    </a:ext>
                  </a:extLst>
                </a:gridCol>
              </a:tblGrid>
              <a:tr h="972000">
                <a:tc>
                  <a:txBody>
                    <a:bodyPr/>
                    <a:lstStyle/>
                    <a:p>
                      <a:pPr marL="0" algn="ctr" defTabSz="914400" rtl="0" eaLnBrk="1" latinLnBrk="0" hangingPunct="1"/>
                      <a:r>
                        <a:rPr lang="fr-FR" sz="1800" kern="1200" dirty="0">
                          <a:solidFill>
                            <a:schemeClr val="accent1"/>
                          </a:solidFill>
                          <a:latin typeface="Georgia" panose="02040502050405020303" pitchFamily="18" charset="0"/>
                          <a:ea typeface="+mn-ea"/>
                          <a:cs typeface="+mn-cs"/>
                        </a:rPr>
                        <a:t>1/</a:t>
                      </a:r>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a:ln>
                            <a:noFill/>
                          </a:ln>
                          <a:solidFill>
                            <a:schemeClr val="tx1"/>
                          </a:solidFill>
                          <a:effectLst/>
                          <a:uLnTx/>
                          <a:uFillTx/>
                          <a:latin typeface="Segoe UI Light" panose="020B0502040204020203" pitchFamily="34" charset="0"/>
                          <a:ea typeface="+mn-ea"/>
                          <a:cs typeface="Arial" charset="0"/>
                        </a:rPr>
                        <a:t>Introduction</a:t>
                      </a:r>
                      <a:endParaRPr kumimoji="0" lang="fr-FR" sz="1600" b="0" i="0" u="none" strike="noStrike" kern="1200" cap="none" spc="0" normalizeH="0" baseline="0" noProof="0" dirty="0">
                        <a:ln>
                          <a:noFill/>
                        </a:ln>
                        <a:solidFill>
                          <a:schemeClr val="tx1"/>
                        </a:solidFill>
                        <a:effectLst/>
                        <a:uLnTx/>
                        <a:uFillTx/>
                        <a:latin typeface="Segoe UI Light" panose="020B0502040204020203" pitchFamily="34" charset="0"/>
                        <a:ea typeface="+mn-ea"/>
                        <a:cs typeface="Arial"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46150" rtl="0" eaLnBrk="1" fontAlgn="base" latinLnBrk="0" hangingPunct="1">
                        <a:spcBef>
                          <a:spcPct val="30000"/>
                        </a:spcBef>
                        <a:spcAft>
                          <a:spcPct val="10000"/>
                        </a:spcAft>
                        <a:buClr>
                          <a:schemeClr val="accent1"/>
                        </a:buClr>
                      </a:pPr>
                      <a:r>
                        <a:rPr lang="fr-FR" sz="1200" b="0" i="1" kern="0" spc="0" dirty="0">
                          <a:solidFill>
                            <a:schemeClr val="tx1"/>
                          </a:solidFill>
                          <a:latin typeface="Segoe UI Light" panose="020B0502040204020203" pitchFamily="34" charset="0"/>
                          <a:ea typeface="+mn-ea"/>
                          <a:cs typeface="+mn-cs"/>
                        </a:rPr>
                        <a:t>P03</a:t>
                      </a:r>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972000">
                <a:tc>
                  <a:txBody>
                    <a:bodyPr/>
                    <a:lstStyle/>
                    <a:p>
                      <a:pPr algn="ctr"/>
                      <a:r>
                        <a:rPr lang="fr-FR" sz="1800" b="1" kern="1200" dirty="0">
                          <a:solidFill>
                            <a:schemeClr val="accent1"/>
                          </a:solidFill>
                          <a:latin typeface="Georgia" panose="02040502050405020303" pitchFamily="18" charset="0"/>
                          <a:ea typeface="+mn-ea"/>
                          <a:cs typeface="+mn-cs"/>
                        </a:rPr>
                        <a:t>2/</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600" b="0" spc="0">
                          <a:solidFill>
                            <a:schemeClr val="tx1"/>
                          </a:solidFill>
                          <a:latin typeface="Segoe UI Light" panose="020B0502040204020203" pitchFamily="34" charset="0"/>
                        </a:rPr>
                        <a:t>Rôle et valeur ajoutée des têtes de réseau</a:t>
                      </a:r>
                      <a:endParaRPr lang="fr-FR" sz="1600" b="0" spc="0" dirty="0">
                        <a:solidFill>
                          <a:schemeClr val="tx1"/>
                        </a:solidFill>
                        <a:latin typeface="Segoe UI Light"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46150" rtl="0" eaLnBrk="1" fontAlgn="base" latinLnBrk="0" hangingPunct="1">
                        <a:spcBef>
                          <a:spcPct val="30000"/>
                        </a:spcBef>
                        <a:spcAft>
                          <a:spcPct val="10000"/>
                        </a:spcAft>
                        <a:buClr>
                          <a:schemeClr val="accent1"/>
                        </a:buClr>
                      </a:pPr>
                      <a:r>
                        <a:rPr lang="fr-FR" sz="1200" b="0" i="1" kern="0" spc="0" dirty="0">
                          <a:solidFill>
                            <a:schemeClr val="tx1"/>
                          </a:solidFill>
                          <a:latin typeface="Segoe UI Light" panose="020B0502040204020203" pitchFamily="34" charset="0"/>
                          <a:ea typeface="+mn-ea"/>
                          <a:cs typeface="+mn-cs"/>
                        </a:rPr>
                        <a:t>P08</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972000">
                <a:tc>
                  <a:txBody>
                    <a:bodyPr/>
                    <a:lstStyle/>
                    <a:p>
                      <a:pPr algn="ctr"/>
                      <a:r>
                        <a:rPr lang="fr-FR" sz="1800" b="1" kern="1200" dirty="0">
                          <a:solidFill>
                            <a:schemeClr val="accent1"/>
                          </a:solidFill>
                          <a:latin typeface="Georgia" panose="02040502050405020303" pitchFamily="18" charset="0"/>
                          <a:ea typeface="+mn-ea"/>
                          <a:cs typeface="+mn-cs"/>
                        </a:rPr>
                        <a:t>3/</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600" b="0" spc="0" dirty="0">
                          <a:solidFill>
                            <a:schemeClr val="tx1"/>
                          </a:solidFill>
                          <a:latin typeface="Segoe UI Light" panose="020B0502040204020203" pitchFamily="34" charset="0"/>
                        </a:rPr>
                        <a:t>Tendances d’évolution</a:t>
                      </a:r>
                      <a:r>
                        <a:rPr lang="fr-FR" sz="1600" b="0" spc="0" baseline="0" dirty="0">
                          <a:solidFill>
                            <a:schemeClr val="tx1"/>
                          </a:solidFill>
                          <a:latin typeface="Segoe UI Light" panose="020B0502040204020203" pitchFamily="34" charset="0"/>
                        </a:rPr>
                        <a:t> de la valeur ajoutée des têtes de réseau</a:t>
                      </a:r>
                      <a:endParaRPr lang="fr-FR" sz="1600" b="0" spc="0" dirty="0">
                        <a:solidFill>
                          <a:schemeClr val="tx1"/>
                        </a:solidFill>
                        <a:latin typeface="Segoe UI Light"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46150" rtl="0" eaLnBrk="1" fontAlgn="base" latinLnBrk="0" hangingPunct="1">
                        <a:spcBef>
                          <a:spcPct val="30000"/>
                        </a:spcBef>
                        <a:spcAft>
                          <a:spcPct val="10000"/>
                        </a:spcAft>
                        <a:buClr>
                          <a:schemeClr val="accent1"/>
                        </a:buClr>
                      </a:pPr>
                      <a:r>
                        <a:rPr lang="fr-FR" sz="1200" b="0" i="1" kern="0" spc="0" dirty="0">
                          <a:solidFill>
                            <a:schemeClr val="tx1"/>
                          </a:solidFill>
                          <a:latin typeface="Segoe UI Light" panose="020B0502040204020203" pitchFamily="34" charset="0"/>
                          <a:ea typeface="+mn-ea"/>
                          <a:cs typeface="+mn-cs"/>
                        </a:rPr>
                        <a:t>P20</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972000">
                <a:tc>
                  <a:txBody>
                    <a:bodyPr/>
                    <a:lstStyle/>
                    <a:p>
                      <a:pPr algn="ctr"/>
                      <a:r>
                        <a:rPr lang="fr-FR" sz="1800" b="1" kern="1200" dirty="0">
                          <a:solidFill>
                            <a:schemeClr val="accent1"/>
                          </a:solidFill>
                          <a:latin typeface="Georgia" panose="02040502050405020303" pitchFamily="18" charset="0"/>
                          <a:ea typeface="+mn-ea"/>
                          <a:cs typeface="+mn-cs"/>
                        </a:rPr>
                        <a:t>4/</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600" b="0" spc="0">
                          <a:solidFill>
                            <a:schemeClr val="tx1"/>
                          </a:solidFill>
                          <a:latin typeface="Segoe UI Light" panose="020B0502040204020203" pitchFamily="34" charset="0"/>
                        </a:rPr>
                        <a:t>Synthèse</a:t>
                      </a:r>
                      <a:endParaRPr lang="fr-FR" sz="1600" b="0" spc="0" dirty="0">
                        <a:solidFill>
                          <a:schemeClr val="tx1"/>
                        </a:solidFill>
                        <a:latin typeface="Segoe UI Light"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46150" rtl="0" eaLnBrk="1" fontAlgn="base" latinLnBrk="0" hangingPunct="1">
                        <a:spcBef>
                          <a:spcPct val="30000"/>
                        </a:spcBef>
                        <a:spcAft>
                          <a:spcPct val="10000"/>
                        </a:spcAft>
                        <a:buClr>
                          <a:schemeClr val="accent1"/>
                        </a:buClr>
                      </a:pPr>
                      <a:r>
                        <a:rPr lang="fr-FR" sz="1200" b="0" i="1" kern="0" spc="0" dirty="0">
                          <a:solidFill>
                            <a:schemeClr val="tx1"/>
                          </a:solidFill>
                          <a:latin typeface="Segoe UI Light" panose="020B0502040204020203" pitchFamily="34" charset="0"/>
                          <a:ea typeface="+mn-ea"/>
                          <a:cs typeface="+mn-cs"/>
                        </a:rPr>
                        <a:t>P25</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58944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0" y="0"/>
            <a:ext cx="9906000" cy="6858000"/>
          </a:xfrm>
        </p:spPr>
      </p:pic>
      <p:sp>
        <p:nvSpPr>
          <p:cNvPr id="4" name="Ellipse 3"/>
          <p:cNvSpPr/>
          <p:nvPr/>
        </p:nvSpPr>
        <p:spPr>
          <a:xfrm>
            <a:off x="-2013898" y="836613"/>
            <a:ext cx="8329448" cy="9066996"/>
          </a:xfrm>
          <a:prstGeom prst="ellipse">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fr-FR" sz="41300" b="1" kern="2100" spc="-600" dirty="0">
                <a:solidFill>
                  <a:schemeClr val="bg1">
                    <a:alpha val="55000"/>
                  </a:schemeClr>
                </a:solidFill>
              </a:rPr>
              <a:t>01</a:t>
            </a:r>
          </a:p>
        </p:txBody>
      </p:sp>
      <p:sp>
        <p:nvSpPr>
          <p:cNvPr id="5" name="ZoneTexte 4"/>
          <p:cNvSpPr txBox="1"/>
          <p:nvPr/>
        </p:nvSpPr>
        <p:spPr>
          <a:xfrm>
            <a:off x="4953000" y="3554378"/>
            <a:ext cx="5345017" cy="784830"/>
          </a:xfrm>
          <a:prstGeom prst="rect">
            <a:avLst/>
          </a:prstGeom>
          <a:noFill/>
        </p:spPr>
        <p:txBody>
          <a:bodyPr wrap="square" tIns="0" rtlCol="0" anchor="ctr" anchorCtr="0">
            <a:spAutoFit/>
          </a:bodyPr>
          <a:lstStyle/>
          <a:p>
            <a:pPr>
              <a:lnSpc>
                <a:spcPct val="80000"/>
              </a:lnSpc>
            </a:pPr>
            <a:r>
              <a:rPr lang="fr-FR" sz="6000" i="1" dirty="0">
                <a:solidFill>
                  <a:schemeClr val="bg1"/>
                </a:solidFill>
                <a:latin typeface="Georgia" panose="02040502050405020303" pitchFamily="18" charset="0"/>
              </a:rPr>
              <a:t>Introduction</a:t>
            </a:r>
          </a:p>
        </p:txBody>
      </p:sp>
    </p:spTree>
    <p:extLst>
      <p:ext uri="{BB962C8B-B14F-4D97-AF65-F5344CB8AC3E}">
        <p14:creationId xmlns:p14="http://schemas.microsoft.com/office/powerpoint/2010/main" val="2768952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39"/>
          </p:nvPr>
        </p:nvSpPr>
        <p:spPr/>
        <p:txBody>
          <a:bodyPr/>
          <a:lstStyle/>
          <a:p>
            <a:r>
              <a:rPr lang="fr-FR">
                <a:latin typeface="Segoe UI Light" panose="020B0502040204020203" pitchFamily="34" charset="0"/>
              </a:rPr>
              <a:t>Contexte </a:t>
            </a:r>
            <a:r>
              <a:rPr lang="fr-FR" dirty="0">
                <a:latin typeface="Segoe UI Light" panose="020B0502040204020203" pitchFamily="34" charset="0"/>
              </a:rPr>
              <a:t>et méthodologie</a:t>
            </a:r>
          </a:p>
        </p:txBody>
      </p:sp>
      <p:sp>
        <p:nvSpPr>
          <p:cNvPr id="3" name="Espace réservé du texte 2"/>
          <p:cNvSpPr>
            <a:spLocks noGrp="1"/>
          </p:cNvSpPr>
          <p:nvPr>
            <p:ph type="body" sz="quarter" idx="66"/>
          </p:nvPr>
        </p:nvSpPr>
        <p:spPr/>
        <p:txBody>
          <a:bodyPr>
            <a:normAutofit/>
          </a:bodyPr>
          <a:lstStyle/>
          <a:p>
            <a:pPr marL="171450" indent="-171450">
              <a:buClr>
                <a:schemeClr val="accent1"/>
              </a:buClr>
              <a:buFont typeface="Wingdings" panose="05000000000000000000" pitchFamily="2" charset="2"/>
              <a:buChar char="§"/>
            </a:pPr>
            <a:r>
              <a:rPr lang="fr-FR" sz="1100" dirty="0">
                <a:solidFill>
                  <a:schemeClr val="tx2"/>
                </a:solidFill>
                <a:latin typeface="Segoe UI Light" panose="020B0502040204020203" pitchFamily="34" charset="0"/>
              </a:rPr>
              <a:t>Le Mouvement Associatif a souhaité que l’ADASI pilote la réalisation d’une étude, sous son égide, permettant de rendre compte et de valoriser l’offre d’accompagnement des têtes de réseau. </a:t>
            </a:r>
            <a:r>
              <a:rPr lang="fr-FR" sz="1100" dirty="0">
                <a:latin typeface="Segoe UI Light" panose="020B0502040204020203" pitchFamily="34" charset="0"/>
              </a:rPr>
              <a:t>Cette étude, pilotée par l’ADASI, est réalisée en partenariat avec le Ministère de la ville, de la jeunesse &amp; des sports en charge de la vie associative, partenaire institutionnel, et Le RAMEAU, partenaire de recherche.</a:t>
            </a:r>
            <a:r>
              <a:rPr lang="fr-FR" sz="1100" dirty="0">
                <a:solidFill>
                  <a:schemeClr val="tx2"/>
                </a:solidFill>
                <a:latin typeface="Segoe UI Light" panose="020B0502040204020203" pitchFamily="34" charset="0"/>
              </a:rPr>
              <a:t> </a:t>
            </a:r>
          </a:p>
          <a:p>
            <a:pPr>
              <a:buClr>
                <a:schemeClr val="accent1"/>
              </a:buClr>
            </a:pPr>
            <a:endParaRPr lang="fr-FR" sz="1100" dirty="0">
              <a:solidFill>
                <a:schemeClr val="tx2"/>
              </a:solidFill>
              <a:latin typeface="Segoe UI Light" panose="020B0502040204020203" pitchFamily="34" charset="0"/>
            </a:endParaRPr>
          </a:p>
          <a:p>
            <a:pPr marL="171450" indent="-171450">
              <a:buClr>
                <a:schemeClr val="accent1"/>
              </a:buClr>
              <a:buFont typeface="Wingdings" panose="05000000000000000000" pitchFamily="2" charset="2"/>
              <a:buChar char="§"/>
            </a:pPr>
            <a:r>
              <a:rPr lang="fr-FR" sz="1100" dirty="0">
                <a:solidFill>
                  <a:schemeClr val="tx2"/>
                </a:solidFill>
                <a:latin typeface="Segoe UI Light" panose="020B0502040204020203" pitchFamily="34" charset="0"/>
              </a:rPr>
              <a:t>La réalisation de cette étude répond à plusieurs enjeux :</a:t>
            </a:r>
          </a:p>
          <a:p>
            <a:pPr marL="441325" lvl="1" indent="-171450">
              <a:buClr>
                <a:schemeClr val="accent1"/>
              </a:buClr>
            </a:pPr>
            <a:r>
              <a:rPr lang="fr-FR" sz="1050" dirty="0">
                <a:solidFill>
                  <a:schemeClr val="tx2"/>
                </a:solidFill>
                <a:latin typeface="Segoe UI Light" panose="020B0502040204020203" pitchFamily="34" charset="0"/>
              </a:rPr>
              <a:t>Valoriser les propositions d’appui des têtes de réseau</a:t>
            </a:r>
          </a:p>
          <a:p>
            <a:pPr marL="441325" lvl="1" indent="-171450">
              <a:buClr>
                <a:schemeClr val="accent1"/>
              </a:buClr>
            </a:pPr>
            <a:r>
              <a:rPr lang="fr-FR" sz="1050" dirty="0">
                <a:solidFill>
                  <a:schemeClr val="tx2"/>
                </a:solidFill>
                <a:latin typeface="Segoe UI Light" panose="020B0502040204020203" pitchFamily="34" charset="0"/>
              </a:rPr>
              <a:t>Objectiver la valeur ajoutée des têtes de réseau </a:t>
            </a:r>
            <a:r>
              <a:rPr lang="fr-FR" sz="1050" i="1" dirty="0">
                <a:solidFill>
                  <a:schemeClr val="tx2"/>
                </a:solidFill>
                <a:latin typeface="Segoe UI Light" panose="020B0502040204020203" pitchFamily="34" charset="0"/>
              </a:rPr>
              <a:t>via</a:t>
            </a:r>
            <a:r>
              <a:rPr lang="fr-FR" sz="1050" dirty="0">
                <a:solidFill>
                  <a:schemeClr val="tx2"/>
                </a:solidFill>
                <a:latin typeface="Segoe UI Light" panose="020B0502040204020203" pitchFamily="34" charset="0"/>
              </a:rPr>
              <a:t> un référentiel partagé</a:t>
            </a:r>
          </a:p>
          <a:p>
            <a:pPr marL="441325" lvl="1" indent="-171450">
              <a:buClr>
                <a:schemeClr val="accent1"/>
              </a:buClr>
            </a:pPr>
            <a:r>
              <a:rPr lang="fr-FR" sz="1050" dirty="0">
                <a:solidFill>
                  <a:schemeClr val="tx2"/>
                </a:solidFill>
                <a:latin typeface="Segoe UI Light" panose="020B0502040204020203" pitchFamily="34" charset="0"/>
              </a:rPr>
              <a:t>Identifier les bonnes pratiques</a:t>
            </a:r>
          </a:p>
          <a:p>
            <a:pPr lvl="1" indent="0">
              <a:buClr>
                <a:schemeClr val="accent1"/>
              </a:buClr>
              <a:buNone/>
            </a:pPr>
            <a:endParaRPr lang="fr-FR" sz="1050" dirty="0">
              <a:solidFill>
                <a:schemeClr val="tx2"/>
              </a:solidFill>
              <a:latin typeface="Segoe UI Light" panose="020B0502040204020203" pitchFamily="34" charset="0"/>
            </a:endParaRPr>
          </a:p>
          <a:p>
            <a:pPr marL="171450" indent="-171450">
              <a:buClr>
                <a:schemeClr val="accent1"/>
              </a:buClr>
              <a:buFont typeface="Wingdings" panose="05000000000000000000" pitchFamily="2" charset="2"/>
              <a:buChar char="§"/>
            </a:pPr>
            <a:r>
              <a:rPr lang="fr-FR" sz="1100" dirty="0">
                <a:latin typeface="Segoe UI Light" panose="020B0502040204020203" pitchFamily="34" charset="0"/>
              </a:rPr>
              <a:t>La première phase de l’étude </a:t>
            </a:r>
            <a:r>
              <a:rPr lang="fr-FR" sz="1100" dirty="0">
                <a:solidFill>
                  <a:schemeClr val="tx2"/>
                </a:solidFill>
                <a:latin typeface="Segoe UI Light" panose="020B0502040204020203" pitchFamily="34" charset="0"/>
              </a:rPr>
              <a:t>a pour objectif de bâtir une vision externe et structurée des typologies d’accompagnement des têtes de réseau associatives. Elle a été réalisée par le cabinet de conseil EUROGROUP Consulting, en mécénat de compétences, au cours du premiers semestre 2016 . Dans ce cadre, environ 30 têtes de réseau ont été interviewées en deux étapes :</a:t>
            </a:r>
          </a:p>
          <a:p>
            <a:pPr marL="441325" lvl="1" indent="-171450">
              <a:buClr>
                <a:schemeClr val="accent1"/>
              </a:buClr>
            </a:pPr>
            <a:r>
              <a:rPr lang="fr-FR" sz="1050" dirty="0">
                <a:solidFill>
                  <a:schemeClr val="tx2"/>
                </a:solidFill>
                <a:latin typeface="Segoe UI Light" panose="020B0502040204020203" pitchFamily="34" charset="0"/>
              </a:rPr>
              <a:t>Temps 1 : rencontres de 7 têtes de réseaux de second niveau ou d’acteur(s) clé(s) lors d’entretiens en face à face pour le cadrage d’un guide d’entretien et le recensement de premiers éléments d’analyse</a:t>
            </a:r>
          </a:p>
          <a:p>
            <a:pPr marL="441325" lvl="1" indent="-171450">
              <a:buClr>
                <a:schemeClr val="accent1"/>
              </a:buClr>
            </a:pPr>
            <a:r>
              <a:rPr lang="fr-FR" sz="1050" dirty="0">
                <a:solidFill>
                  <a:schemeClr val="tx2"/>
                </a:solidFill>
                <a:latin typeface="Segoe UI Light" panose="020B0502040204020203" pitchFamily="34" charset="0"/>
              </a:rPr>
              <a:t>Temps 2 : interviews de 21 têtes de réseaux de premier niveau au cours d’entretiens</a:t>
            </a:r>
          </a:p>
          <a:p>
            <a:pPr marL="441325" lvl="1" indent="-171450">
              <a:buClr>
                <a:schemeClr val="accent1"/>
              </a:buClr>
            </a:pPr>
            <a:endParaRPr lang="fr-FR" sz="1050" dirty="0">
              <a:solidFill>
                <a:schemeClr val="tx2"/>
              </a:solidFill>
              <a:latin typeface="Segoe UI Light" panose="020B0502040204020203" pitchFamily="34" charset="0"/>
            </a:endParaRPr>
          </a:p>
          <a:p>
            <a:pPr marL="171450" indent="-171450">
              <a:buClr>
                <a:schemeClr val="accent1"/>
              </a:buClr>
              <a:buFont typeface="Wingdings" panose="05000000000000000000" pitchFamily="2" charset="2"/>
              <a:buChar char="§"/>
            </a:pPr>
            <a:r>
              <a:rPr lang="fr-FR" sz="1100" dirty="0">
                <a:latin typeface="Segoe UI Light" panose="020B0502040204020203" pitchFamily="34" charset="0"/>
              </a:rPr>
              <a:t>La seconde phase de l’étude correspond à une mise en débat des résultats à partir de juin 2016</a:t>
            </a:r>
            <a:r>
              <a:rPr lang="fr-FR" sz="1100">
                <a:latin typeface="Segoe UI Light" panose="020B0502040204020203" pitchFamily="34" charset="0"/>
              </a:rPr>
              <a:t>, qui commencera par le travail d’appropriation des résultats, lors d’une restitution collective de l’étude avec les participants.</a:t>
            </a:r>
          </a:p>
          <a:p>
            <a:pPr marL="171450" indent="-171450">
              <a:buClr>
                <a:schemeClr val="accent1"/>
              </a:buClr>
              <a:buFont typeface="Wingdings" panose="05000000000000000000" pitchFamily="2" charset="2"/>
              <a:buChar char="§"/>
            </a:pPr>
            <a:endParaRPr lang="fr-FR" sz="1100" dirty="0">
              <a:solidFill>
                <a:schemeClr val="tx2"/>
              </a:solidFill>
              <a:latin typeface="Segoe UI Light" panose="020B0502040204020203" pitchFamily="34" charset="0"/>
            </a:endParaRPr>
          </a:p>
          <a:p>
            <a:pPr marL="171450" indent="-171450">
              <a:buClr>
                <a:schemeClr val="accent1"/>
              </a:buClr>
              <a:buFont typeface="Wingdings" panose="05000000000000000000" pitchFamily="2" charset="2"/>
              <a:buChar char="§"/>
            </a:pPr>
            <a:r>
              <a:rPr lang="fr-FR" sz="1100" dirty="0">
                <a:solidFill>
                  <a:schemeClr val="tx2"/>
                </a:solidFill>
                <a:latin typeface="Segoe UI Light" panose="020B0502040204020203" pitchFamily="34" charset="0"/>
              </a:rPr>
              <a:t>L’objectif de ce document est de présenter les résultats de cette première phase de l’étude, appuyés sur la restitution des </a:t>
            </a:r>
            <a:r>
              <a:rPr lang="fr-FR" sz="1100">
                <a:solidFill>
                  <a:schemeClr val="tx2"/>
                </a:solidFill>
                <a:latin typeface="Segoe UI Light" panose="020B0502040204020203" pitchFamily="34" charset="0"/>
              </a:rPr>
              <a:t>structures rencontrées.</a:t>
            </a:r>
            <a:endParaRPr lang="fr-FR" sz="1100" dirty="0">
              <a:solidFill>
                <a:schemeClr val="tx2"/>
              </a:solidFill>
              <a:latin typeface="Segoe UI Light" panose="020B0502040204020203" pitchFamily="34" charset="0"/>
            </a:endParaRPr>
          </a:p>
          <a:p>
            <a:pPr lvl="1" indent="0">
              <a:buClr>
                <a:schemeClr val="accent1"/>
              </a:buClr>
              <a:buNone/>
            </a:pPr>
            <a:endParaRPr lang="fr-FR" sz="1050" dirty="0">
              <a:solidFill>
                <a:schemeClr val="tx2"/>
              </a:solidFill>
              <a:latin typeface="Segoe UI Light" panose="020B0502040204020203" pitchFamily="34" charset="0"/>
            </a:endParaRPr>
          </a:p>
          <a:p>
            <a:pPr marL="441325" lvl="1" indent="-171450">
              <a:buClr>
                <a:schemeClr val="accent1"/>
              </a:buClr>
            </a:pPr>
            <a:endParaRPr lang="fr-FR" sz="1050" dirty="0">
              <a:solidFill>
                <a:schemeClr val="tx2"/>
              </a:solidFill>
              <a:latin typeface="Segoe UI Light" panose="020B0502040204020203" pitchFamily="34" charset="0"/>
            </a:endParaRPr>
          </a:p>
        </p:txBody>
      </p:sp>
      <p:sp>
        <p:nvSpPr>
          <p:cNvPr id="4" name="Espace réservé du pied de page 3"/>
          <p:cNvSpPr>
            <a:spLocks noGrp="1"/>
          </p:cNvSpPr>
          <p:nvPr>
            <p:ph type="ftr" sz="quarter" idx="3"/>
          </p:nvPr>
        </p:nvSpPr>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5" name="Espace réservé du numéro de diapositive 4"/>
          <p:cNvSpPr>
            <a:spLocks noGrp="1"/>
          </p:cNvSpPr>
          <p:nvPr>
            <p:ph type="sldNum" sz="quarter" idx="4"/>
          </p:nvPr>
        </p:nvSpPr>
        <p:spPr/>
        <p:txBody>
          <a:bodyPr/>
          <a:lstStyle/>
          <a:p>
            <a:fld id="{12E3212C-99B6-42C2-BE5E-9738E2CE06AD}" type="slidenum">
              <a:rPr lang="fr-FR" smtClean="0">
                <a:latin typeface="Segoe UI Light" panose="020B0502040204020203" pitchFamily="34" charset="0"/>
              </a:rPr>
              <a:pPr/>
              <a:t>4</a:t>
            </a:fld>
            <a:endParaRPr lang="fr-FR" dirty="0">
              <a:latin typeface="Segoe UI Light" panose="020B0502040204020203" pitchFamily="34" charset="0"/>
            </a:endParaRPr>
          </a:p>
        </p:txBody>
      </p:sp>
    </p:spTree>
    <p:extLst>
      <p:ext uri="{BB962C8B-B14F-4D97-AF65-F5344CB8AC3E}">
        <p14:creationId xmlns:p14="http://schemas.microsoft.com/office/powerpoint/2010/main" val="3303183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39"/>
          </p:nvPr>
        </p:nvSpPr>
        <p:spPr/>
        <p:txBody>
          <a:bodyPr/>
          <a:lstStyle/>
          <a:p>
            <a:r>
              <a:rPr lang="fr-FR" dirty="0">
                <a:solidFill>
                  <a:srgbClr val="383934"/>
                </a:solidFill>
                <a:latin typeface="Segoe UI Light"/>
                <a:cs typeface="Arial"/>
              </a:rPr>
              <a:t>Définition des « têtes de réseau » </a:t>
            </a:r>
            <a:r>
              <a:rPr lang="fr-FR" sz="1400" dirty="0">
                <a:solidFill>
                  <a:srgbClr val="383934"/>
                </a:solidFill>
                <a:latin typeface="Segoe UI Light"/>
                <a:cs typeface="Arial"/>
              </a:rPr>
              <a:t>(1/2)</a:t>
            </a:r>
            <a:endParaRPr lang="fr-FR" sz="1400" dirty="0"/>
          </a:p>
        </p:txBody>
      </p:sp>
      <p:sp>
        <p:nvSpPr>
          <p:cNvPr id="3" name="Espace réservé du texte 2"/>
          <p:cNvSpPr>
            <a:spLocks noGrp="1"/>
          </p:cNvSpPr>
          <p:nvPr>
            <p:ph type="body" sz="quarter" idx="66"/>
          </p:nvPr>
        </p:nvSpPr>
        <p:spPr>
          <a:xfrm>
            <a:off x="344487" y="655251"/>
            <a:ext cx="9217025" cy="6505627"/>
          </a:xfrm>
        </p:spPr>
        <p:txBody>
          <a:bodyPr>
            <a:spAutoFit/>
          </a:bodyPr>
          <a:lstStyle/>
          <a:p>
            <a:pPr marL="171450" lvl="0" indent="-171450">
              <a:buClr>
                <a:srgbClr val="B20E10"/>
              </a:buClr>
              <a:buFont typeface="Wingdings" panose="05000000000000000000" pitchFamily="2" charset="2"/>
              <a:buChar char="§"/>
            </a:pPr>
            <a:r>
              <a:rPr lang="fr-FR" sz="1100" dirty="0">
                <a:solidFill>
                  <a:schemeClr val="tx2"/>
                </a:solidFill>
                <a:latin typeface="Segoe UI Light" panose="020B0502040204020203" pitchFamily="34" charset="0"/>
              </a:rPr>
              <a:t>La notion de tête de réseau est vaste et englobe au moins deux typologies d’acteurs :</a:t>
            </a:r>
          </a:p>
          <a:p>
            <a:pPr marL="171450" lvl="0" indent="-171450">
              <a:buClr>
                <a:srgbClr val="B20E10"/>
              </a:buClr>
              <a:buFont typeface="Wingdings" panose="05000000000000000000" pitchFamily="2" charset="2"/>
              <a:buChar char="§"/>
            </a:pPr>
            <a:endParaRPr lang="fr-FR" sz="1100" dirty="0">
              <a:solidFill>
                <a:schemeClr val="tx2"/>
              </a:solidFill>
              <a:latin typeface="Segoe UI Light" panose="020B0502040204020203" pitchFamily="34" charset="0"/>
            </a:endParaRPr>
          </a:p>
          <a:p>
            <a:pPr marL="441325" lvl="1" indent="-171450">
              <a:buClr>
                <a:schemeClr val="accent1"/>
              </a:buClr>
            </a:pPr>
            <a:endParaRPr lang="fr-FR" dirty="0">
              <a:solidFill>
                <a:schemeClr val="tx2"/>
              </a:solidFill>
              <a:latin typeface="Segoe UI Light" panose="020B0502040204020203" pitchFamily="34" charset="0"/>
            </a:endParaRPr>
          </a:p>
          <a:p>
            <a:pPr marL="441325" lvl="1" indent="-171450">
              <a:buClr>
                <a:schemeClr val="accent1"/>
              </a:buClr>
            </a:pPr>
            <a:endParaRPr lang="fr-FR" dirty="0">
              <a:solidFill>
                <a:schemeClr val="tx2"/>
              </a:solidFill>
              <a:latin typeface="Segoe UI Light" panose="020B0502040204020203" pitchFamily="34" charset="0"/>
            </a:endParaRPr>
          </a:p>
          <a:p>
            <a:pPr marL="441325" lvl="1" indent="-171450">
              <a:buClr>
                <a:schemeClr val="accent1"/>
              </a:buClr>
            </a:pPr>
            <a:endParaRPr lang="fr-FR" dirty="0">
              <a:solidFill>
                <a:schemeClr val="tx2"/>
              </a:solidFill>
              <a:latin typeface="Segoe UI Light" panose="020B0502040204020203" pitchFamily="34" charset="0"/>
            </a:endParaRPr>
          </a:p>
          <a:p>
            <a:pPr marL="441325" lvl="1" indent="-171450">
              <a:buClr>
                <a:schemeClr val="accent1"/>
              </a:buClr>
            </a:pPr>
            <a:endParaRPr lang="fr-FR" dirty="0">
              <a:solidFill>
                <a:schemeClr val="tx2"/>
              </a:solidFill>
              <a:latin typeface="Segoe UI Light" panose="020B0502040204020203" pitchFamily="34" charset="0"/>
            </a:endParaRPr>
          </a:p>
          <a:p>
            <a:pPr marL="441325" lvl="1" indent="-171450">
              <a:buClr>
                <a:schemeClr val="accent1"/>
              </a:buClr>
            </a:pPr>
            <a:endParaRPr lang="fr-FR" dirty="0">
              <a:solidFill>
                <a:schemeClr val="tx2"/>
              </a:solidFill>
              <a:latin typeface="Segoe UI Light" panose="020B0502040204020203" pitchFamily="34" charset="0"/>
            </a:endParaRPr>
          </a:p>
          <a:p>
            <a:pPr marL="441325" lvl="1" indent="-171450">
              <a:buClr>
                <a:schemeClr val="accent1"/>
              </a:buClr>
            </a:pPr>
            <a:endParaRPr lang="fr-FR" dirty="0">
              <a:solidFill>
                <a:schemeClr val="tx2"/>
              </a:solidFill>
              <a:latin typeface="Segoe UI Light" panose="020B0502040204020203" pitchFamily="34" charset="0"/>
            </a:endParaRPr>
          </a:p>
          <a:p>
            <a:pPr marL="441325" lvl="1" indent="-171450">
              <a:buClr>
                <a:schemeClr val="accent1"/>
              </a:buClr>
            </a:pPr>
            <a:endParaRPr lang="fr-FR" dirty="0">
              <a:solidFill>
                <a:schemeClr val="tx2"/>
              </a:solidFill>
              <a:latin typeface="Segoe UI Light" panose="020B0502040204020203" pitchFamily="34" charset="0"/>
            </a:endParaRPr>
          </a:p>
          <a:p>
            <a:pPr marL="441325" lvl="1" indent="-171450">
              <a:buClr>
                <a:schemeClr val="accent1"/>
              </a:buClr>
            </a:pPr>
            <a:endParaRPr lang="fr-FR" dirty="0">
              <a:solidFill>
                <a:schemeClr val="tx2"/>
              </a:solidFill>
              <a:latin typeface="Segoe UI Light" panose="020B0502040204020203" pitchFamily="34" charset="0"/>
            </a:endParaRPr>
          </a:p>
          <a:p>
            <a:pPr marL="441325" lvl="1" indent="-171450">
              <a:buClr>
                <a:schemeClr val="accent1"/>
              </a:buClr>
            </a:pPr>
            <a:endParaRPr lang="fr-FR" dirty="0">
              <a:solidFill>
                <a:schemeClr val="tx2"/>
              </a:solidFill>
              <a:latin typeface="Segoe UI Light" panose="020B0502040204020203" pitchFamily="34" charset="0"/>
            </a:endParaRPr>
          </a:p>
          <a:p>
            <a:pPr lvl="1" indent="0">
              <a:buClr>
                <a:schemeClr val="accent1"/>
              </a:buClr>
              <a:buNone/>
            </a:pPr>
            <a:endParaRPr lang="fr-FR" dirty="0">
              <a:solidFill>
                <a:schemeClr val="tx2"/>
              </a:solidFill>
              <a:latin typeface="Segoe UI Light" panose="020B0502040204020203" pitchFamily="34" charset="0"/>
            </a:endParaRPr>
          </a:p>
          <a:p>
            <a:pPr marL="171450" indent="-171450">
              <a:buClr>
                <a:schemeClr val="accent1"/>
              </a:buClr>
              <a:buFont typeface="Wingdings" panose="05000000000000000000" pitchFamily="2" charset="2"/>
              <a:buChar char="§"/>
            </a:pPr>
            <a:r>
              <a:rPr lang="fr-FR" sz="1100" dirty="0">
                <a:solidFill>
                  <a:schemeClr val="tx2"/>
                </a:solidFill>
                <a:latin typeface="Segoe UI Light" panose="020B0502040204020203" pitchFamily="34" charset="0"/>
              </a:rPr>
              <a:t>Au-delà de la différence entre les têtes de réseau de premier et second niveau et de leur appellation, d’autres facteurs importants de différenciation existent :</a:t>
            </a:r>
          </a:p>
          <a:p>
            <a:pPr marL="441325" lvl="1" indent="-171450">
              <a:buClr>
                <a:schemeClr val="accent1"/>
              </a:buClr>
            </a:pPr>
            <a:r>
              <a:rPr lang="fr-FR" sz="1050" dirty="0">
                <a:solidFill>
                  <a:schemeClr val="tx2"/>
                </a:solidFill>
                <a:latin typeface="Segoe UI Light" panose="020B0502040204020203" pitchFamily="34" charset="0"/>
              </a:rPr>
              <a:t>Le niveau de structuration : certaines têtes de réseau sont très structurées territorialement avec une organisation déployée à tous les échelons (national, régional, départemental, local), en miroir des pouvoirs publics ; d’autres sont sur des modes de structuration plus légers avec une présence territoriale plus allégée</a:t>
            </a:r>
          </a:p>
          <a:p>
            <a:pPr marL="441325" lvl="1" indent="-171450">
              <a:buClr>
                <a:schemeClr val="accent1"/>
              </a:buClr>
            </a:pPr>
            <a:r>
              <a:rPr lang="fr-FR" sz="1050" dirty="0">
                <a:solidFill>
                  <a:schemeClr val="tx2"/>
                </a:solidFill>
                <a:latin typeface="Segoe UI Light" panose="020B0502040204020203" pitchFamily="34" charset="0"/>
              </a:rPr>
              <a:t>Le type et le nombre d’associations membres : certaines têtes de réseau, même de type coordination, regroupent un périmètre très étendu d’associations adhérentes (plusieurs centaines) ; d’autres, </a:t>
            </a:r>
            <a:r>
              <a:rPr lang="fr-FR" sz="1050" i="1" dirty="0">
                <a:solidFill>
                  <a:schemeClr val="tx2"/>
                </a:solidFill>
                <a:latin typeface="Segoe UI Light" panose="020B0502040204020203" pitchFamily="34" charset="0"/>
              </a:rPr>
              <a:t>a contrario</a:t>
            </a:r>
            <a:r>
              <a:rPr lang="fr-FR" sz="1050" dirty="0">
                <a:solidFill>
                  <a:schemeClr val="tx2"/>
                </a:solidFill>
                <a:latin typeface="Segoe UI Light" panose="020B0502040204020203" pitchFamily="34" charset="0"/>
              </a:rPr>
              <a:t>, fédèrent un nombre beaucoup plus limité d’associations</a:t>
            </a:r>
          </a:p>
          <a:p>
            <a:pPr marL="441325" lvl="1" indent="-171450">
              <a:buClr>
                <a:schemeClr val="accent1"/>
              </a:buClr>
            </a:pPr>
            <a:r>
              <a:rPr lang="fr-FR" sz="1050" dirty="0">
                <a:solidFill>
                  <a:schemeClr val="tx2"/>
                </a:solidFill>
                <a:latin typeface="Segoe UI Light" panose="020B0502040204020203" pitchFamily="34" charset="0"/>
              </a:rPr>
              <a:t>L’assiette de financement : certaines têtes de réseau dégagent des ressources significatives, soit par le biais de subvention, soit par des ressources propres (actifs détenus, cotisations, évènements, …) ; d’autres tournent sur des enveloppes de financement beaucoup plus réduites et disposent de peu de moyens pour agir</a:t>
            </a:r>
          </a:p>
          <a:p>
            <a:pPr marL="441325" lvl="1" indent="-171450">
              <a:buClr>
                <a:schemeClr val="accent1"/>
              </a:buClr>
            </a:pPr>
            <a:r>
              <a:rPr lang="fr-FR" sz="1050" dirty="0">
                <a:solidFill>
                  <a:schemeClr val="tx2"/>
                </a:solidFill>
                <a:latin typeface="Segoe UI Light" panose="020B0502040204020203" pitchFamily="34" charset="0"/>
              </a:rPr>
              <a:t>Le degré de « professionnalisation » : </a:t>
            </a:r>
            <a:r>
              <a:rPr lang="fr-FR" sz="1050" dirty="0">
                <a:solidFill>
                  <a:schemeClr val="tx1"/>
                </a:solidFill>
                <a:latin typeface="Segoe UI Light" panose="020B0502040204020203" pitchFamily="34" charset="0"/>
              </a:rPr>
              <a:t>que les ressources humaines soient bénévoles ou salariées, le secteur entier tend vers davantage de « technicité » et la montée en compétences des équipes</a:t>
            </a:r>
          </a:p>
          <a:p>
            <a:pPr marL="441325" lvl="1" indent="-171450">
              <a:buClr>
                <a:schemeClr val="accent1"/>
              </a:buClr>
            </a:pPr>
            <a:endParaRPr lang="fr-FR" sz="1050" dirty="0">
              <a:solidFill>
                <a:schemeClr val="tx2"/>
              </a:solidFill>
              <a:latin typeface="Segoe UI Light" panose="020B0502040204020203" pitchFamily="34" charset="0"/>
            </a:endParaRPr>
          </a:p>
          <a:p>
            <a:pPr marL="441325" lvl="1" indent="-171450">
              <a:buClr>
                <a:schemeClr val="accent1"/>
              </a:buClr>
            </a:pPr>
            <a:endParaRPr lang="fr-FR" dirty="0">
              <a:solidFill>
                <a:schemeClr val="tx2"/>
              </a:solidFill>
              <a:latin typeface="Segoe UI Light" panose="020B0502040204020203" pitchFamily="34" charset="0"/>
            </a:endParaRPr>
          </a:p>
          <a:p>
            <a:pPr marL="171450" indent="-171450">
              <a:buClr>
                <a:schemeClr val="accent1"/>
              </a:buClr>
              <a:buFont typeface="Wingdings" panose="05000000000000000000" pitchFamily="2" charset="2"/>
              <a:buChar char="§"/>
            </a:pPr>
            <a:endParaRPr lang="fr-FR" dirty="0">
              <a:solidFill>
                <a:schemeClr val="tx2"/>
              </a:solidFill>
              <a:latin typeface="Segoe UI Light" panose="020B0502040204020203" pitchFamily="34" charset="0"/>
            </a:endParaRPr>
          </a:p>
        </p:txBody>
      </p:sp>
      <p:sp>
        <p:nvSpPr>
          <p:cNvPr id="4" name="Espace réservé du pied de page 3"/>
          <p:cNvSpPr>
            <a:spLocks noGrp="1"/>
          </p:cNvSpPr>
          <p:nvPr>
            <p:ph type="ftr" sz="quarter" idx="3"/>
          </p:nvPr>
        </p:nvSpPr>
        <p:spPr/>
        <p:txBody>
          <a:bodyPr/>
          <a:lstStyle/>
          <a:p>
            <a:r>
              <a:rPr>
                <a:solidFill>
                  <a:srgbClr val="383934"/>
                </a:solidFill>
                <a:latin typeface="Segoe UI Light" panose="020B0502040204020203" pitchFamily="34" charset="0"/>
              </a:rPr>
              <a:t>© 2016 – Etude sur l’accompagnement des têtes de réseau associatives</a:t>
            </a:r>
            <a:endParaRPr dirty="0">
              <a:solidFill>
                <a:srgbClr val="383934"/>
              </a:solidFill>
              <a:latin typeface="Segoe UI Light" panose="020B0502040204020203" pitchFamily="34" charset="0"/>
            </a:endParaRPr>
          </a:p>
        </p:txBody>
      </p:sp>
      <p:sp>
        <p:nvSpPr>
          <p:cNvPr id="5" name="Espace réservé du numéro de diapositive 4"/>
          <p:cNvSpPr>
            <a:spLocks noGrp="1"/>
          </p:cNvSpPr>
          <p:nvPr>
            <p:ph type="sldNum" sz="quarter" idx="4"/>
          </p:nvPr>
        </p:nvSpPr>
        <p:spPr/>
        <p:txBody>
          <a:bodyPr/>
          <a:lstStyle/>
          <a:p>
            <a:fld id="{12E3212C-99B6-42C2-BE5E-9738E2CE06AD}" type="slidenum">
              <a:rPr>
                <a:solidFill>
                  <a:srgbClr val="B20E10"/>
                </a:solidFill>
                <a:latin typeface="Segoe UI Light" panose="020B0502040204020203" pitchFamily="34" charset="0"/>
              </a:rPr>
              <a:pPr/>
              <a:t>5</a:t>
            </a:fld>
            <a:endParaRPr dirty="0">
              <a:solidFill>
                <a:srgbClr val="B20E10"/>
              </a:solidFill>
              <a:latin typeface="Segoe UI Light" panose="020B0502040204020203" pitchFamily="34" charset="0"/>
            </a:endParaRPr>
          </a:p>
        </p:txBody>
      </p:sp>
      <p:sp>
        <p:nvSpPr>
          <p:cNvPr id="7" name="Rectangle à coins arrondis 6"/>
          <p:cNvSpPr/>
          <p:nvPr/>
        </p:nvSpPr>
        <p:spPr>
          <a:xfrm>
            <a:off x="1720377" y="2649554"/>
            <a:ext cx="1901293" cy="955266"/>
          </a:xfrm>
          <a:prstGeom prst="roundRect">
            <a:avLst>
              <a:gd name="adj" fmla="val 5614"/>
            </a:avLst>
          </a:prstGeom>
          <a:noFill/>
          <a:ln w="9525">
            <a:solidFill>
              <a:srgbClr val="66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Clr>
                <a:srgbClr val="B20E10"/>
              </a:buClr>
              <a:buFont typeface="Wingdings" panose="05000000000000000000" pitchFamily="2" charset="2"/>
              <a:buChar char="§"/>
            </a:pPr>
            <a:r>
              <a:rPr lang="fr-FR" sz="1000" dirty="0">
                <a:solidFill>
                  <a:srgbClr val="383934"/>
                </a:solidFill>
                <a:latin typeface="Segoe UI Light" panose="020B0502040204020203" pitchFamily="34" charset="0"/>
              </a:rPr>
              <a:t>Les membres sont des têtes de réseau de 1er niveau</a:t>
            </a:r>
          </a:p>
        </p:txBody>
      </p:sp>
      <p:sp>
        <p:nvSpPr>
          <p:cNvPr id="9" name="Rectangle à coins arrondis 8"/>
          <p:cNvSpPr/>
          <p:nvPr/>
        </p:nvSpPr>
        <p:spPr>
          <a:xfrm>
            <a:off x="3702523" y="2649554"/>
            <a:ext cx="2296741" cy="955266"/>
          </a:xfrm>
          <a:prstGeom prst="roundRect">
            <a:avLst>
              <a:gd name="adj" fmla="val 4509"/>
            </a:avLst>
          </a:prstGeom>
          <a:noFill/>
          <a:ln w="9525">
            <a:solidFill>
              <a:srgbClr val="66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Clr>
                <a:srgbClr val="B20E10"/>
              </a:buClr>
              <a:buFont typeface="Wingdings" panose="05000000000000000000" pitchFamily="2" charset="2"/>
              <a:buChar char="§"/>
            </a:pPr>
            <a:r>
              <a:rPr lang="fr-FR" sz="1000" dirty="0">
                <a:solidFill>
                  <a:srgbClr val="383934"/>
                </a:solidFill>
                <a:latin typeface="Segoe UI Light" panose="020B0502040204020203" pitchFamily="34" charset="0"/>
              </a:rPr>
              <a:t>Elles sont positionnées sur un périmètre </a:t>
            </a:r>
            <a:r>
              <a:rPr lang="fr-FR" sz="1000" dirty="0" err="1">
                <a:solidFill>
                  <a:srgbClr val="383934"/>
                </a:solidFill>
                <a:latin typeface="Segoe UI Light" panose="020B0502040204020203" pitchFamily="34" charset="0"/>
              </a:rPr>
              <a:t>pluri-sectoriel</a:t>
            </a:r>
            <a:endParaRPr lang="fr-FR" sz="1000" dirty="0">
              <a:solidFill>
                <a:srgbClr val="383934"/>
              </a:solidFill>
              <a:latin typeface="Segoe UI Light" panose="020B0502040204020203" pitchFamily="34" charset="0"/>
            </a:endParaRPr>
          </a:p>
        </p:txBody>
      </p:sp>
      <p:sp>
        <p:nvSpPr>
          <p:cNvPr id="11" name="Rectangle à coins arrondis 10"/>
          <p:cNvSpPr/>
          <p:nvPr/>
        </p:nvSpPr>
        <p:spPr>
          <a:xfrm>
            <a:off x="6087036" y="2649554"/>
            <a:ext cx="3742764" cy="955266"/>
          </a:xfrm>
          <a:prstGeom prst="roundRect">
            <a:avLst>
              <a:gd name="adj" fmla="val 4432"/>
            </a:avLst>
          </a:prstGeom>
          <a:noFill/>
          <a:ln w="9525">
            <a:solidFill>
              <a:srgbClr val="66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171450" indent="-171450">
              <a:buClr>
                <a:srgbClr val="B20E10"/>
              </a:buClr>
              <a:buFont typeface="Wingdings" panose="05000000000000000000" pitchFamily="2" charset="2"/>
              <a:buChar char="§"/>
            </a:pPr>
            <a:r>
              <a:rPr lang="fr-FR" sz="1000" dirty="0">
                <a:solidFill>
                  <a:srgbClr val="383934"/>
                </a:solidFill>
                <a:latin typeface="Segoe UI Light" panose="020B0502040204020203" pitchFamily="34" charset="0"/>
              </a:rPr>
              <a:t>Elles coordonnent plusieurs secteurs associatifs pour développer une vue globale, large et politique. Elles cherchent  à susciter des coopérations et des partenariat entre têtes de réseau ou entre acteurs associatifs</a:t>
            </a:r>
          </a:p>
        </p:txBody>
      </p:sp>
      <p:sp>
        <p:nvSpPr>
          <p:cNvPr id="12" name="Rectangle à coins arrondis 11"/>
          <p:cNvSpPr/>
          <p:nvPr/>
        </p:nvSpPr>
        <p:spPr>
          <a:xfrm>
            <a:off x="38101" y="2649554"/>
            <a:ext cx="1611405" cy="955266"/>
          </a:xfrm>
          <a:prstGeom prst="roundRect">
            <a:avLst>
              <a:gd name="adj" fmla="val 6966"/>
            </a:avLst>
          </a:prstGeom>
          <a:solidFill>
            <a:srgbClr val="D6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Clr>
                <a:srgbClr val="B20E10"/>
              </a:buClr>
              <a:buFont typeface="Wingdings" panose="05000000000000000000" pitchFamily="2" charset="2"/>
              <a:buChar char="§"/>
            </a:pPr>
            <a:r>
              <a:rPr lang="fr-FR" sz="1000" dirty="0">
                <a:solidFill>
                  <a:srgbClr val="663300"/>
                </a:solidFill>
                <a:latin typeface="Segoe UI Light" panose="020B0502040204020203" pitchFamily="34" charset="0"/>
              </a:rPr>
              <a:t>Tête de réseau de 2nd niveau (tête de réseau de têtes de réseau)</a:t>
            </a:r>
          </a:p>
        </p:txBody>
      </p:sp>
      <p:sp>
        <p:nvSpPr>
          <p:cNvPr id="6" name="Rectangle à coins arrondis 5"/>
          <p:cNvSpPr/>
          <p:nvPr/>
        </p:nvSpPr>
        <p:spPr>
          <a:xfrm>
            <a:off x="1720377" y="1579713"/>
            <a:ext cx="1901293" cy="955266"/>
          </a:xfrm>
          <a:prstGeom prst="roundRect">
            <a:avLst>
              <a:gd name="adj" fmla="val 6720"/>
            </a:avLst>
          </a:prstGeom>
          <a:noFill/>
          <a:ln w="9525">
            <a:solidFill>
              <a:srgbClr val="66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Clr>
                <a:srgbClr val="B20E10"/>
              </a:buClr>
              <a:buFont typeface="Wingdings" panose="05000000000000000000" pitchFamily="2" charset="2"/>
              <a:buChar char="§"/>
            </a:pPr>
            <a:r>
              <a:rPr lang="fr-FR" sz="1000" dirty="0">
                <a:solidFill>
                  <a:srgbClr val="383934"/>
                </a:solidFill>
                <a:latin typeface="Segoe UI Light" panose="020B0502040204020203" pitchFamily="34" charset="0"/>
              </a:rPr>
              <a:t>Les membres sont des associations</a:t>
            </a:r>
          </a:p>
        </p:txBody>
      </p:sp>
      <p:sp>
        <p:nvSpPr>
          <p:cNvPr id="8" name="Rectangle à coins arrondis 7"/>
          <p:cNvSpPr/>
          <p:nvPr/>
        </p:nvSpPr>
        <p:spPr>
          <a:xfrm>
            <a:off x="3702524" y="1579713"/>
            <a:ext cx="2296740" cy="955266"/>
          </a:xfrm>
          <a:prstGeom prst="roundRect">
            <a:avLst>
              <a:gd name="adj" fmla="val 6720"/>
            </a:avLst>
          </a:prstGeom>
          <a:noFill/>
          <a:ln w="9525">
            <a:solidFill>
              <a:srgbClr val="66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Clr>
                <a:srgbClr val="B20E10"/>
              </a:buClr>
              <a:buFont typeface="Wingdings" panose="05000000000000000000" pitchFamily="2" charset="2"/>
              <a:buChar char="§"/>
            </a:pPr>
            <a:r>
              <a:rPr lang="fr-FR" sz="1000" dirty="0">
                <a:solidFill>
                  <a:srgbClr val="383934"/>
                </a:solidFill>
                <a:latin typeface="Segoe UI Light" panose="020B0502040204020203" pitchFamily="34" charset="0"/>
              </a:rPr>
              <a:t>Elles opèrent généralement dans une logique sectorielle</a:t>
            </a:r>
          </a:p>
        </p:txBody>
      </p:sp>
      <p:sp>
        <p:nvSpPr>
          <p:cNvPr id="10" name="Rectangle à coins arrondis 9"/>
          <p:cNvSpPr/>
          <p:nvPr/>
        </p:nvSpPr>
        <p:spPr>
          <a:xfrm>
            <a:off x="6087036" y="1579713"/>
            <a:ext cx="3742764" cy="955266"/>
          </a:xfrm>
          <a:prstGeom prst="roundRect">
            <a:avLst>
              <a:gd name="adj" fmla="val 6591"/>
            </a:avLst>
          </a:prstGeom>
          <a:noFill/>
          <a:ln w="9525">
            <a:solidFill>
              <a:srgbClr val="66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171450" indent="-171450">
              <a:buClr>
                <a:srgbClr val="B20E10"/>
              </a:buClr>
              <a:buFont typeface="Wingdings" panose="05000000000000000000" pitchFamily="2" charset="2"/>
              <a:buChar char="§"/>
            </a:pPr>
            <a:r>
              <a:rPr lang="fr-FR" sz="1000" dirty="0">
                <a:solidFill>
                  <a:srgbClr val="383934"/>
                </a:solidFill>
                <a:latin typeface="Segoe UI Light" panose="020B0502040204020203" pitchFamily="34" charset="0"/>
              </a:rPr>
              <a:t>Elles accompagnent des structures locales, coordonnent leurs actions et leur donnent une visibilité à l’échelle nationale. Elles sont souvent dans une logique de proximité vis-à-vis de leurs adhérents et, parfois, dans un travail d’exploitant au service de leurs membres ou de la collectivité</a:t>
            </a:r>
          </a:p>
        </p:txBody>
      </p:sp>
      <p:sp>
        <p:nvSpPr>
          <p:cNvPr id="13" name="Rectangle à coins arrondis 12"/>
          <p:cNvSpPr/>
          <p:nvPr/>
        </p:nvSpPr>
        <p:spPr>
          <a:xfrm>
            <a:off x="38101" y="1579713"/>
            <a:ext cx="1611406" cy="955266"/>
          </a:xfrm>
          <a:prstGeom prst="roundRect">
            <a:avLst>
              <a:gd name="adj" fmla="val 6084"/>
            </a:avLst>
          </a:prstGeom>
          <a:solidFill>
            <a:srgbClr val="D6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Clr>
                <a:srgbClr val="B20E10"/>
              </a:buClr>
              <a:buFont typeface="Wingdings" panose="05000000000000000000" pitchFamily="2" charset="2"/>
              <a:buChar char="§"/>
            </a:pPr>
            <a:r>
              <a:rPr lang="fr-FR" sz="1000" dirty="0">
                <a:solidFill>
                  <a:srgbClr val="663300"/>
                </a:solidFill>
                <a:latin typeface="Segoe UI Light" panose="020B0502040204020203" pitchFamily="34" charset="0"/>
              </a:rPr>
              <a:t>Tête de réseau de 1er niveau (tête de réseau d’associations)</a:t>
            </a:r>
          </a:p>
        </p:txBody>
      </p:sp>
      <p:cxnSp>
        <p:nvCxnSpPr>
          <p:cNvPr id="14" name="Connecteur droit 13"/>
          <p:cNvCxnSpPr/>
          <p:nvPr/>
        </p:nvCxnSpPr>
        <p:spPr>
          <a:xfrm>
            <a:off x="1712640" y="1315165"/>
            <a:ext cx="1909030" cy="0"/>
          </a:xfrm>
          <a:prstGeom prst="line">
            <a:avLst/>
          </a:prstGeom>
          <a:ln w="9525">
            <a:solidFill>
              <a:srgbClr val="663300"/>
            </a:solidFill>
            <a:prstDash val="dashDot"/>
          </a:ln>
          <a:effectLst>
            <a:outerShdw blurRad="76200" dir="18900000" sy="23000" kx="-1200000" algn="bl" rotWithShape="0">
              <a:prstClr val="black">
                <a:alpha val="20000"/>
              </a:prstClr>
            </a:outerShdw>
          </a:effectLst>
        </p:spPr>
        <p:style>
          <a:lnRef idx="0">
            <a:schemeClr val="accent4"/>
          </a:lnRef>
          <a:fillRef idx="3">
            <a:schemeClr val="accent4"/>
          </a:fillRef>
          <a:effectRef idx="3">
            <a:schemeClr val="accent4"/>
          </a:effectRef>
          <a:fontRef idx="minor">
            <a:schemeClr val="lt1"/>
          </a:fontRef>
        </p:style>
      </p:cxnSp>
      <p:sp>
        <p:nvSpPr>
          <p:cNvPr id="15" name="Rectangle à coins arrondis 14"/>
          <p:cNvSpPr/>
          <p:nvPr/>
        </p:nvSpPr>
        <p:spPr>
          <a:xfrm>
            <a:off x="2019155" y="1171165"/>
            <a:ext cx="1296000" cy="288000"/>
          </a:xfrm>
          <a:prstGeom prst="roundRect">
            <a:avLst>
              <a:gd name="adj" fmla="val 10417"/>
            </a:avLst>
          </a:prstGeom>
          <a:solidFill>
            <a:srgbClr val="D6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cap="small">
                <a:solidFill>
                  <a:srgbClr val="663300"/>
                </a:solidFill>
                <a:latin typeface="Segoe UI Light" panose="020B0502040204020203" pitchFamily="34" charset="0"/>
              </a:rPr>
              <a:t>Typologie des membres</a:t>
            </a:r>
            <a:endParaRPr lang="fr-FR" sz="1000" b="1" cap="small" dirty="0">
              <a:solidFill>
                <a:srgbClr val="663300"/>
              </a:solidFill>
              <a:latin typeface="Segoe UI Light" panose="020B0502040204020203" pitchFamily="34" charset="0"/>
            </a:endParaRPr>
          </a:p>
        </p:txBody>
      </p:sp>
      <p:cxnSp>
        <p:nvCxnSpPr>
          <p:cNvPr id="16" name="Connecteur droit 15"/>
          <p:cNvCxnSpPr/>
          <p:nvPr/>
        </p:nvCxnSpPr>
        <p:spPr>
          <a:xfrm>
            <a:off x="3762273" y="1315165"/>
            <a:ext cx="2196000" cy="0"/>
          </a:xfrm>
          <a:prstGeom prst="line">
            <a:avLst/>
          </a:prstGeom>
          <a:ln w="9525">
            <a:solidFill>
              <a:srgbClr val="663300"/>
            </a:solidFill>
            <a:prstDash val="dashDot"/>
          </a:ln>
          <a:effectLst>
            <a:outerShdw blurRad="76200" dir="18900000" sy="23000" kx="-1200000" algn="bl" rotWithShape="0">
              <a:prstClr val="black">
                <a:alpha val="20000"/>
              </a:prstClr>
            </a:outerShdw>
          </a:effectLst>
        </p:spPr>
        <p:style>
          <a:lnRef idx="0">
            <a:schemeClr val="accent4"/>
          </a:lnRef>
          <a:fillRef idx="3">
            <a:schemeClr val="accent4"/>
          </a:fillRef>
          <a:effectRef idx="3">
            <a:schemeClr val="accent4"/>
          </a:effectRef>
          <a:fontRef idx="minor">
            <a:schemeClr val="lt1"/>
          </a:fontRef>
        </p:style>
      </p:cxnSp>
      <p:sp>
        <p:nvSpPr>
          <p:cNvPr id="17" name="Rectangle à coins arrondis 16"/>
          <p:cNvSpPr/>
          <p:nvPr/>
        </p:nvSpPr>
        <p:spPr>
          <a:xfrm>
            <a:off x="4212273" y="1171165"/>
            <a:ext cx="1296000" cy="288000"/>
          </a:xfrm>
          <a:prstGeom prst="roundRect">
            <a:avLst>
              <a:gd name="adj" fmla="val 10417"/>
            </a:avLst>
          </a:prstGeom>
          <a:solidFill>
            <a:srgbClr val="D6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cap="small" dirty="0">
                <a:solidFill>
                  <a:srgbClr val="663300"/>
                </a:solidFill>
                <a:latin typeface="Segoe UI Light" panose="020B0502040204020203" pitchFamily="34" charset="0"/>
              </a:rPr>
              <a:t>Caractéristiques</a:t>
            </a:r>
          </a:p>
        </p:txBody>
      </p:sp>
      <p:cxnSp>
        <p:nvCxnSpPr>
          <p:cNvPr id="18" name="Connecteur droit 17"/>
          <p:cNvCxnSpPr/>
          <p:nvPr/>
        </p:nvCxnSpPr>
        <p:spPr>
          <a:xfrm>
            <a:off x="6087036" y="1315165"/>
            <a:ext cx="3728639" cy="0"/>
          </a:xfrm>
          <a:prstGeom prst="line">
            <a:avLst/>
          </a:prstGeom>
          <a:ln w="9525">
            <a:solidFill>
              <a:srgbClr val="663300"/>
            </a:solidFill>
            <a:prstDash val="dashDot"/>
          </a:ln>
          <a:effectLst>
            <a:outerShdw blurRad="76200" dir="18900000" sy="23000" kx="-1200000" algn="bl" rotWithShape="0">
              <a:prstClr val="black">
                <a:alpha val="20000"/>
              </a:prstClr>
            </a:outerShdw>
          </a:effectLst>
        </p:spPr>
        <p:style>
          <a:lnRef idx="0">
            <a:schemeClr val="accent4"/>
          </a:lnRef>
          <a:fillRef idx="3">
            <a:schemeClr val="accent4"/>
          </a:fillRef>
          <a:effectRef idx="3">
            <a:schemeClr val="accent4"/>
          </a:effectRef>
          <a:fontRef idx="minor">
            <a:schemeClr val="lt1"/>
          </a:fontRef>
        </p:style>
      </p:cxnSp>
      <p:sp>
        <p:nvSpPr>
          <p:cNvPr id="19" name="Rectangle à coins arrondis 18"/>
          <p:cNvSpPr/>
          <p:nvPr/>
        </p:nvSpPr>
        <p:spPr>
          <a:xfrm>
            <a:off x="7303355" y="1171165"/>
            <a:ext cx="1296000" cy="288000"/>
          </a:xfrm>
          <a:prstGeom prst="roundRect">
            <a:avLst>
              <a:gd name="adj" fmla="val 10417"/>
            </a:avLst>
          </a:prstGeom>
          <a:solidFill>
            <a:srgbClr val="D6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cap="small" dirty="0">
                <a:solidFill>
                  <a:srgbClr val="663300"/>
                </a:solidFill>
                <a:latin typeface="Segoe UI Light" panose="020B0502040204020203" pitchFamily="34" charset="0"/>
              </a:rPr>
              <a:t>Enjeux</a:t>
            </a:r>
          </a:p>
        </p:txBody>
      </p:sp>
    </p:spTree>
    <p:extLst>
      <p:ext uri="{BB962C8B-B14F-4D97-AF65-F5344CB8AC3E}">
        <p14:creationId xmlns:p14="http://schemas.microsoft.com/office/powerpoint/2010/main" val="1791292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66"/>
          </p:nvPr>
        </p:nvSpPr>
        <p:spPr>
          <a:xfrm>
            <a:off x="344487" y="684822"/>
            <a:ext cx="9217025" cy="5713052"/>
          </a:xfrm>
        </p:spPr>
        <p:txBody>
          <a:bodyPr>
            <a:normAutofit/>
          </a:bodyPr>
          <a:lstStyle/>
          <a:p>
            <a:pPr marL="171450" indent="-171450">
              <a:spcBef>
                <a:spcPts val="1200"/>
              </a:spcBef>
              <a:buClr>
                <a:schemeClr val="accent1"/>
              </a:buClr>
              <a:buFont typeface="Wingdings" panose="05000000000000000000" pitchFamily="2" charset="2"/>
              <a:buChar char="§"/>
            </a:pPr>
            <a:r>
              <a:rPr lang="fr-FR" sz="1100" dirty="0">
                <a:solidFill>
                  <a:schemeClr val="tx2"/>
                </a:solidFill>
                <a:latin typeface="Segoe UI Light" panose="020B0502040204020203" pitchFamily="34" charset="0"/>
              </a:rPr>
              <a:t>Au-delà de ces distinctions, la notion de tête de réseau recouvre plusieurs appellations différentes, en particulier pour les structures de premier niveau qui privilégient généralement l’une ou l’autre des appellations ci-dessous</a:t>
            </a:r>
            <a:r>
              <a:rPr lang="fr-FR" sz="1100" dirty="0">
                <a:solidFill>
                  <a:srgbClr val="FF0000"/>
                </a:solidFill>
                <a:latin typeface="Segoe UI Light" panose="020B0502040204020203" pitchFamily="34" charset="0"/>
              </a:rPr>
              <a:t> </a:t>
            </a:r>
            <a:r>
              <a:rPr lang="fr-FR" sz="1100" dirty="0">
                <a:solidFill>
                  <a:schemeClr val="tx2"/>
                </a:solidFill>
                <a:latin typeface="Segoe UI Light" panose="020B0502040204020203" pitchFamily="34" charset="0"/>
              </a:rPr>
              <a:t>(voir encadrés). </a:t>
            </a:r>
          </a:p>
          <a:p>
            <a:pPr marL="171450" indent="-171450">
              <a:spcBef>
                <a:spcPts val="1200"/>
              </a:spcBef>
              <a:buClr>
                <a:schemeClr val="accent1"/>
              </a:buClr>
              <a:buFont typeface="Wingdings" panose="05000000000000000000" pitchFamily="2" charset="2"/>
              <a:buChar char="§"/>
            </a:pPr>
            <a:r>
              <a:rPr lang="fr-FR" sz="1100" dirty="0">
                <a:solidFill>
                  <a:schemeClr val="tx2"/>
                </a:solidFill>
                <a:latin typeface="Segoe UI Light" panose="020B0502040204020203" pitchFamily="34" charset="0"/>
              </a:rPr>
              <a:t>D’un point de vue sémantique, l’appellation n’est pas stabilisée. Globalement, le terme de « fédération » est parfois perçu comme normatif et politique et son utilisation est souvent corrélée avec l’ancienneté des structures. Les têtes de réseau de premier niveau plus récemment créées préfèrent des termes traduisant à leur sens davantage d’indépendance dans le projet associatif</a:t>
            </a:r>
          </a:p>
          <a:p>
            <a:pPr marL="171450" indent="-171450">
              <a:spcBef>
                <a:spcPts val="1200"/>
              </a:spcBef>
              <a:buClr>
                <a:schemeClr val="accent1"/>
              </a:buClr>
              <a:buFont typeface="Wingdings" panose="05000000000000000000" pitchFamily="2" charset="2"/>
              <a:buChar char="§"/>
            </a:pPr>
            <a:r>
              <a:rPr lang="fr-FR" sz="1100" dirty="0">
                <a:solidFill>
                  <a:schemeClr val="tx2"/>
                </a:solidFill>
                <a:latin typeface="Segoe UI Light" panose="020B0502040204020203" pitchFamily="34" charset="0"/>
              </a:rPr>
              <a:t>La diversité des préférences est réelle et traduit souvent une sensibilité ou un « ADN » propre à chaque entité.</a:t>
            </a:r>
          </a:p>
          <a:p>
            <a:pPr marL="171450" indent="-171450">
              <a:buClr>
                <a:schemeClr val="accent1"/>
              </a:buClr>
              <a:buFont typeface="Wingdings" panose="05000000000000000000" pitchFamily="2" charset="2"/>
              <a:buChar char="§"/>
            </a:pPr>
            <a:endParaRPr lang="fr-FR" sz="1100" dirty="0">
              <a:solidFill>
                <a:schemeClr val="tx2"/>
              </a:solidFill>
              <a:latin typeface="Segoe UI Light" panose="020B0502040204020203" pitchFamily="34" charset="0"/>
            </a:endParaRPr>
          </a:p>
          <a:p>
            <a:pPr marL="171450" indent="-171450">
              <a:buClr>
                <a:schemeClr val="accent1"/>
              </a:buClr>
              <a:buFont typeface="Wingdings" panose="05000000000000000000" pitchFamily="2" charset="2"/>
              <a:buChar char="§"/>
            </a:pPr>
            <a:endParaRPr lang="fr-FR" sz="1100" dirty="0">
              <a:solidFill>
                <a:schemeClr val="tx2"/>
              </a:solidFill>
              <a:latin typeface="Segoe UI Light" panose="020B0502040204020203" pitchFamily="34" charset="0"/>
            </a:endParaRPr>
          </a:p>
        </p:txBody>
      </p:sp>
      <p:sp>
        <p:nvSpPr>
          <p:cNvPr id="4" name="Espace réservé du pied de page 3"/>
          <p:cNvSpPr>
            <a:spLocks noGrp="1"/>
          </p:cNvSpPr>
          <p:nvPr>
            <p:ph type="ftr" sz="quarter" idx="3"/>
          </p:nvPr>
        </p:nvSpPr>
        <p:spPr/>
        <p:txBody>
          <a:bodyPr/>
          <a:lstStyle/>
          <a:p>
            <a:r>
              <a:rPr>
                <a:solidFill>
                  <a:srgbClr val="383934"/>
                </a:solidFill>
                <a:latin typeface="Segoe UI Light" panose="020B0502040204020203" pitchFamily="34" charset="0"/>
              </a:rPr>
              <a:t>© 2016 – Etude sur l’accompagnement des têtes de réseau associatives</a:t>
            </a:r>
            <a:endParaRPr dirty="0">
              <a:solidFill>
                <a:srgbClr val="383934"/>
              </a:solidFill>
              <a:latin typeface="Segoe UI Light" panose="020B0502040204020203" pitchFamily="34" charset="0"/>
            </a:endParaRPr>
          </a:p>
        </p:txBody>
      </p:sp>
      <p:sp>
        <p:nvSpPr>
          <p:cNvPr id="5" name="Espace réservé du numéro de diapositive 4"/>
          <p:cNvSpPr>
            <a:spLocks noGrp="1"/>
          </p:cNvSpPr>
          <p:nvPr>
            <p:ph type="sldNum" sz="quarter" idx="4"/>
          </p:nvPr>
        </p:nvSpPr>
        <p:spPr/>
        <p:txBody>
          <a:bodyPr/>
          <a:lstStyle/>
          <a:p>
            <a:fld id="{12E3212C-99B6-42C2-BE5E-9738E2CE06AD}" type="slidenum">
              <a:rPr>
                <a:solidFill>
                  <a:srgbClr val="B20E10"/>
                </a:solidFill>
                <a:latin typeface="Segoe UI Light" panose="020B0502040204020203" pitchFamily="34" charset="0"/>
              </a:rPr>
              <a:pPr/>
              <a:t>6</a:t>
            </a:fld>
            <a:endParaRPr dirty="0">
              <a:solidFill>
                <a:srgbClr val="B20E10"/>
              </a:solidFill>
              <a:latin typeface="Segoe UI Light" panose="020B0502040204020203" pitchFamily="34" charset="0"/>
            </a:endParaRPr>
          </a:p>
        </p:txBody>
      </p:sp>
      <p:sp>
        <p:nvSpPr>
          <p:cNvPr id="8" name="Espace réservé du texte 1"/>
          <p:cNvSpPr>
            <a:spLocks noGrp="1"/>
          </p:cNvSpPr>
          <p:nvPr>
            <p:ph type="body" sz="quarter" idx="39"/>
          </p:nvPr>
        </p:nvSpPr>
        <p:spPr>
          <a:xfrm>
            <a:off x="344488" y="112513"/>
            <a:ext cx="7198244" cy="550218"/>
          </a:xfrm>
        </p:spPr>
        <p:txBody>
          <a:bodyPr/>
          <a:lstStyle/>
          <a:p>
            <a:r>
              <a:rPr lang="fr-FR" dirty="0">
                <a:solidFill>
                  <a:srgbClr val="383934"/>
                </a:solidFill>
                <a:latin typeface="Segoe UI Light"/>
                <a:cs typeface="Arial"/>
              </a:rPr>
              <a:t>Définition des « têtes de réseau » </a:t>
            </a:r>
            <a:r>
              <a:rPr lang="fr-FR" sz="1400" dirty="0">
                <a:solidFill>
                  <a:srgbClr val="383934"/>
                </a:solidFill>
                <a:latin typeface="Segoe UI Light"/>
                <a:cs typeface="Arial"/>
              </a:rPr>
              <a:t>(2/2)</a:t>
            </a:r>
            <a:endParaRPr lang="fr-FR" sz="1400" dirty="0"/>
          </a:p>
        </p:txBody>
      </p:sp>
      <p:sp>
        <p:nvSpPr>
          <p:cNvPr id="9" name="Rectangle à coins arrondis 8"/>
          <p:cNvSpPr/>
          <p:nvPr/>
        </p:nvSpPr>
        <p:spPr bwMode="auto">
          <a:xfrm>
            <a:off x="541850" y="5860550"/>
            <a:ext cx="8631978" cy="600501"/>
          </a:xfrm>
          <a:prstGeom prst="roundRect">
            <a:avLst>
              <a:gd name="adj" fmla="val 1158"/>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FR" sz="1100" b="1" dirty="0">
                <a:solidFill>
                  <a:srgbClr val="707173">
                    <a:lumMod val="75000"/>
                  </a:srgbClr>
                </a:solidFill>
                <a:latin typeface="Segoe UI Light" panose="020B0502040204020203" pitchFamily="34" charset="0"/>
              </a:rPr>
              <a:t>La pluralité des situations, des natures d’activité, des historiques ainsi que des moyens d’action a des impacts significatifs </a:t>
            </a:r>
            <a:r>
              <a:rPr lang="fr-FR" sz="1100" b="1">
                <a:solidFill>
                  <a:srgbClr val="707173">
                    <a:lumMod val="75000"/>
                  </a:srgbClr>
                </a:solidFill>
                <a:latin typeface="Segoe UI Light" panose="020B0502040204020203" pitchFamily="34" charset="0"/>
              </a:rPr>
              <a:t>sur les missions et donc sur la </a:t>
            </a:r>
            <a:r>
              <a:rPr lang="fr-FR" sz="1100" b="1" dirty="0">
                <a:solidFill>
                  <a:srgbClr val="707173">
                    <a:lumMod val="75000"/>
                  </a:srgbClr>
                </a:solidFill>
                <a:latin typeface="Segoe UI Light" panose="020B0502040204020203" pitchFamily="34" charset="0"/>
              </a:rPr>
              <a:t>valeur ajoutée de chaque tête de réseau. Cependant ,des fondamentaux existent, communs à toutes les têtes de réseau</a:t>
            </a:r>
          </a:p>
        </p:txBody>
      </p:sp>
      <p:sp>
        <p:nvSpPr>
          <p:cNvPr id="36" name="Bulle ronde 35"/>
          <p:cNvSpPr>
            <a:spLocks/>
          </p:cNvSpPr>
          <p:nvPr/>
        </p:nvSpPr>
        <p:spPr>
          <a:xfrm>
            <a:off x="8815946" y="3146628"/>
            <a:ext cx="1036646" cy="1019491"/>
          </a:xfrm>
          <a:prstGeom prst="wedgeEllipseCallout">
            <a:avLst>
              <a:gd name="adj1" fmla="val -32569"/>
              <a:gd name="adj2" fmla="val 51573"/>
            </a:avLst>
          </a:prstGeom>
          <a:solidFill>
            <a:schemeClr val="accent3">
              <a:lumMod val="20000"/>
              <a:lumOff val="80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dirty="0">
                <a:solidFill>
                  <a:srgbClr val="383934"/>
                </a:solidFill>
                <a:latin typeface="Segoe UI Light" panose="020B0502040204020203" pitchFamily="34" charset="0"/>
              </a:rPr>
              <a:t>Le terme fédération est plus rassembleur ; il traduit mieux la notion de représentation des membres.</a:t>
            </a:r>
          </a:p>
        </p:txBody>
      </p:sp>
      <p:sp>
        <p:nvSpPr>
          <p:cNvPr id="38" name="Bulle ronde 37"/>
          <p:cNvSpPr>
            <a:spLocks/>
          </p:cNvSpPr>
          <p:nvPr/>
        </p:nvSpPr>
        <p:spPr>
          <a:xfrm>
            <a:off x="4546476" y="4457163"/>
            <a:ext cx="1340598" cy="493836"/>
          </a:xfrm>
          <a:prstGeom prst="wedgeEllipseCallout">
            <a:avLst>
              <a:gd name="adj1" fmla="val -18894"/>
              <a:gd name="adj2" fmla="val 64732"/>
            </a:avLst>
          </a:prstGeom>
          <a:solidFill>
            <a:schemeClr val="accent1">
              <a:lumMod val="20000"/>
              <a:lumOff val="80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dirty="0">
                <a:solidFill>
                  <a:srgbClr val="383934"/>
                </a:solidFill>
                <a:latin typeface="Segoe UI Light" panose="020B0502040204020203" pitchFamily="34" charset="0"/>
              </a:rPr>
              <a:t>Mouvement renvoie à l’action, au fait d’aller de l’avant </a:t>
            </a:r>
          </a:p>
        </p:txBody>
      </p:sp>
      <p:sp>
        <p:nvSpPr>
          <p:cNvPr id="39" name="Bulle ronde 38"/>
          <p:cNvSpPr>
            <a:spLocks/>
          </p:cNvSpPr>
          <p:nvPr/>
        </p:nvSpPr>
        <p:spPr>
          <a:xfrm>
            <a:off x="3447858" y="2426008"/>
            <a:ext cx="1327341" cy="694674"/>
          </a:xfrm>
          <a:prstGeom prst="wedgeEllipseCallout">
            <a:avLst>
              <a:gd name="adj1" fmla="val 53725"/>
              <a:gd name="adj2" fmla="val 30545"/>
            </a:avLst>
          </a:prstGeom>
          <a:solidFill>
            <a:schemeClr val="accent5">
              <a:lumMod val="20000"/>
              <a:lumOff val="80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dirty="0">
                <a:solidFill>
                  <a:srgbClr val="383934"/>
                </a:solidFill>
                <a:latin typeface="Segoe UI Light" panose="020B0502040204020203" pitchFamily="34" charset="0"/>
              </a:rPr>
              <a:t>Les groupes locaux sont autonomes, il n’y a pas de consolidation nationale</a:t>
            </a:r>
          </a:p>
        </p:txBody>
      </p:sp>
      <p:sp>
        <p:nvSpPr>
          <p:cNvPr id="40" name="Bulle ronde 39"/>
          <p:cNvSpPr>
            <a:spLocks/>
          </p:cNvSpPr>
          <p:nvPr/>
        </p:nvSpPr>
        <p:spPr>
          <a:xfrm>
            <a:off x="27900" y="5077471"/>
            <a:ext cx="2247940" cy="620591"/>
          </a:xfrm>
          <a:prstGeom prst="wedgeEllipseCallout">
            <a:avLst>
              <a:gd name="adj1" fmla="val -44799"/>
              <a:gd name="adj2" fmla="val 41039"/>
            </a:avLst>
          </a:prstGeom>
          <a:solidFill>
            <a:schemeClr val="bg2">
              <a:lumMod val="85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dirty="0">
                <a:solidFill>
                  <a:srgbClr val="383934"/>
                </a:solidFill>
                <a:latin typeface="Segoe UI Light" panose="020B0502040204020203" pitchFamily="34" charset="0"/>
              </a:rPr>
              <a:t>Le groupement renvoie à la notion de respect de la diversité, là où la fédération fait référence à une ingérence dans la gestion de projets.</a:t>
            </a:r>
          </a:p>
        </p:txBody>
      </p:sp>
      <p:sp>
        <p:nvSpPr>
          <p:cNvPr id="41" name="Bulle ronde 40"/>
          <p:cNvSpPr>
            <a:spLocks/>
          </p:cNvSpPr>
          <p:nvPr/>
        </p:nvSpPr>
        <p:spPr>
          <a:xfrm>
            <a:off x="27900" y="2970068"/>
            <a:ext cx="1515417" cy="715263"/>
          </a:xfrm>
          <a:prstGeom prst="wedgeEllipseCallout">
            <a:avLst>
              <a:gd name="adj1" fmla="val 34729"/>
              <a:gd name="adj2" fmla="val 56292"/>
            </a:avLst>
          </a:prstGeom>
          <a:solidFill>
            <a:schemeClr val="accent6">
              <a:lumMod val="20000"/>
              <a:lumOff val="80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dirty="0">
                <a:solidFill>
                  <a:srgbClr val="383934"/>
                </a:solidFill>
                <a:latin typeface="Segoe UI Light" panose="020B0502040204020203" pitchFamily="34" charset="0"/>
              </a:rPr>
              <a:t>Ce terme traduit notre transversalité, et notre capacité à articuler le  territorial et le national </a:t>
            </a:r>
          </a:p>
        </p:txBody>
      </p:sp>
      <p:sp>
        <p:nvSpPr>
          <p:cNvPr id="42" name="Bulle ronde 41"/>
          <p:cNvSpPr>
            <a:spLocks/>
          </p:cNvSpPr>
          <p:nvPr/>
        </p:nvSpPr>
        <p:spPr>
          <a:xfrm>
            <a:off x="2567558" y="4514802"/>
            <a:ext cx="1760602" cy="832350"/>
          </a:xfrm>
          <a:prstGeom prst="wedgeEllipseCallout">
            <a:avLst>
              <a:gd name="adj1" fmla="val -35795"/>
              <a:gd name="adj2" fmla="val 54746"/>
            </a:avLst>
          </a:prstGeom>
          <a:solidFill>
            <a:srgbClr val="CBBFB9"/>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dirty="0">
                <a:solidFill>
                  <a:srgbClr val="383934"/>
                </a:solidFill>
                <a:latin typeface="Segoe UI Light" panose="020B0502040204020203" pitchFamily="34" charset="0"/>
              </a:rPr>
              <a:t>Ça rend lisible ce qu’est la réalité des têtes de réseau pour leurs membres : créer les conditions de la co-production, et de la coopération.</a:t>
            </a:r>
          </a:p>
        </p:txBody>
      </p:sp>
      <p:sp>
        <p:nvSpPr>
          <p:cNvPr id="43" name="Bulle ronde 42"/>
          <p:cNvSpPr>
            <a:spLocks/>
          </p:cNvSpPr>
          <p:nvPr/>
        </p:nvSpPr>
        <p:spPr>
          <a:xfrm>
            <a:off x="7823200" y="4322230"/>
            <a:ext cx="2029393" cy="512233"/>
          </a:xfrm>
          <a:prstGeom prst="wedgeEllipseCallout">
            <a:avLst>
              <a:gd name="adj1" fmla="val 34398"/>
              <a:gd name="adj2" fmla="val 46914"/>
            </a:avLst>
          </a:prstGeom>
          <a:solidFill>
            <a:schemeClr val="accent3">
              <a:lumMod val="20000"/>
              <a:lumOff val="80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a:solidFill>
                  <a:srgbClr val="383934"/>
                </a:solidFill>
                <a:latin typeface="Segoe UI Light" panose="020B0502040204020203" pitchFamily="34" charset="0"/>
              </a:rPr>
              <a:t>Ce terme renvoit à la défense des intérêts liés à un projet commun. Il oblige à co-construire.</a:t>
            </a:r>
            <a:endParaRPr lang="fr-FR" sz="800" dirty="0">
              <a:solidFill>
                <a:srgbClr val="383934"/>
              </a:solidFill>
              <a:latin typeface="Segoe UI Light" panose="020B0502040204020203" pitchFamily="34" charset="0"/>
            </a:endParaRPr>
          </a:p>
        </p:txBody>
      </p:sp>
      <p:sp>
        <p:nvSpPr>
          <p:cNvPr id="44" name="Bulle ronde 43"/>
          <p:cNvSpPr>
            <a:spLocks/>
          </p:cNvSpPr>
          <p:nvPr/>
        </p:nvSpPr>
        <p:spPr>
          <a:xfrm>
            <a:off x="399610" y="4477483"/>
            <a:ext cx="2108470" cy="566845"/>
          </a:xfrm>
          <a:prstGeom prst="wedgeEllipseCallout">
            <a:avLst>
              <a:gd name="adj1" fmla="val 23486"/>
              <a:gd name="adj2" fmla="val 60375"/>
            </a:avLst>
          </a:prstGeom>
          <a:solidFill>
            <a:schemeClr val="bg2">
              <a:lumMod val="85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dirty="0">
                <a:solidFill>
                  <a:srgbClr val="383934"/>
                </a:solidFill>
                <a:latin typeface="Segoe UI Light" panose="020B0502040204020203" pitchFamily="34" charset="0"/>
              </a:rPr>
              <a:t>Le groupement est une structure très souple, et permet aux structures régionales de conserver leur personnalité morale</a:t>
            </a:r>
          </a:p>
        </p:txBody>
      </p:sp>
      <p:sp>
        <p:nvSpPr>
          <p:cNvPr id="45" name="Bulle ronde 44"/>
          <p:cNvSpPr>
            <a:spLocks/>
          </p:cNvSpPr>
          <p:nvPr/>
        </p:nvSpPr>
        <p:spPr>
          <a:xfrm>
            <a:off x="8772012" y="2469757"/>
            <a:ext cx="1104560" cy="640769"/>
          </a:xfrm>
          <a:prstGeom prst="wedgeEllipseCallout">
            <a:avLst>
              <a:gd name="adj1" fmla="val 41993"/>
              <a:gd name="adj2" fmla="val 43881"/>
            </a:avLst>
          </a:prstGeom>
          <a:solidFill>
            <a:schemeClr val="accent3">
              <a:lumMod val="20000"/>
              <a:lumOff val="80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dirty="0">
                <a:solidFill>
                  <a:srgbClr val="383934"/>
                </a:solidFill>
                <a:latin typeface="Segoe UI Light" panose="020B0502040204020203" pitchFamily="34" charset="0"/>
              </a:rPr>
              <a:t>La fédération a une logique d’intégration des projets associatifs</a:t>
            </a:r>
          </a:p>
        </p:txBody>
      </p:sp>
      <p:sp>
        <p:nvSpPr>
          <p:cNvPr id="46" name="Bulle ronde 45"/>
          <p:cNvSpPr>
            <a:spLocks/>
          </p:cNvSpPr>
          <p:nvPr/>
        </p:nvSpPr>
        <p:spPr>
          <a:xfrm>
            <a:off x="6268827" y="2579173"/>
            <a:ext cx="1310534" cy="1106158"/>
          </a:xfrm>
          <a:prstGeom prst="wedgeEllipseCallout">
            <a:avLst>
              <a:gd name="adj1" fmla="val -37657"/>
              <a:gd name="adj2" fmla="val 46952"/>
            </a:avLst>
          </a:prstGeom>
          <a:solidFill>
            <a:schemeClr val="accent4">
              <a:lumMod val="20000"/>
              <a:lumOff val="80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dirty="0">
                <a:solidFill>
                  <a:srgbClr val="383934"/>
                </a:solidFill>
                <a:latin typeface="Segoe UI Light" panose="020B0502040204020203" pitchFamily="34" charset="0"/>
              </a:rPr>
              <a:t>Nos projets sont trop hétérogènes pour nous constituer en fédération. La mixité de représentation est plus en phase avec les réalités du terrain</a:t>
            </a:r>
          </a:p>
        </p:txBody>
      </p:sp>
      <p:sp>
        <p:nvSpPr>
          <p:cNvPr id="47" name="Bulle ronde 46"/>
          <p:cNvSpPr>
            <a:spLocks/>
          </p:cNvSpPr>
          <p:nvPr/>
        </p:nvSpPr>
        <p:spPr>
          <a:xfrm>
            <a:off x="4953942" y="3120681"/>
            <a:ext cx="1365724" cy="836079"/>
          </a:xfrm>
          <a:prstGeom prst="wedgeEllipseCallout">
            <a:avLst>
              <a:gd name="adj1" fmla="val 31648"/>
              <a:gd name="adj2" fmla="val 47974"/>
            </a:avLst>
          </a:prstGeom>
          <a:solidFill>
            <a:schemeClr val="accent4">
              <a:lumMod val="20000"/>
              <a:lumOff val="80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dirty="0">
                <a:solidFill>
                  <a:srgbClr val="383934"/>
                </a:solidFill>
                <a:latin typeface="Segoe UI Light" panose="020B0502040204020203" pitchFamily="34" charset="0"/>
              </a:rPr>
              <a:t>Nous voulons insister sur la dimension de mise en réseau, et d’apport concret pour nos membres</a:t>
            </a:r>
          </a:p>
        </p:txBody>
      </p:sp>
      <p:sp>
        <p:nvSpPr>
          <p:cNvPr id="48" name="Bulle ronde 47"/>
          <p:cNvSpPr>
            <a:spLocks/>
          </p:cNvSpPr>
          <p:nvPr/>
        </p:nvSpPr>
        <p:spPr>
          <a:xfrm>
            <a:off x="5156257" y="2469757"/>
            <a:ext cx="1180015" cy="618642"/>
          </a:xfrm>
          <a:prstGeom prst="wedgeEllipseCallout">
            <a:avLst>
              <a:gd name="adj1" fmla="val -46518"/>
              <a:gd name="adj2" fmla="val 41246"/>
            </a:avLst>
          </a:prstGeom>
          <a:solidFill>
            <a:schemeClr val="accent4">
              <a:lumMod val="20000"/>
              <a:lumOff val="80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dirty="0">
                <a:solidFill>
                  <a:srgbClr val="383934"/>
                </a:solidFill>
                <a:latin typeface="Segoe UI Light" panose="020B0502040204020203" pitchFamily="34" charset="0"/>
              </a:rPr>
              <a:t>Réseau est plus connoté action, et pas structure pesante / sérieuse</a:t>
            </a:r>
          </a:p>
        </p:txBody>
      </p:sp>
      <p:sp>
        <p:nvSpPr>
          <p:cNvPr id="49" name="Bulle ronde 48"/>
          <p:cNvSpPr>
            <a:spLocks/>
          </p:cNvSpPr>
          <p:nvPr/>
        </p:nvSpPr>
        <p:spPr>
          <a:xfrm>
            <a:off x="3335974" y="3203306"/>
            <a:ext cx="1533797" cy="676301"/>
          </a:xfrm>
          <a:prstGeom prst="wedgeEllipseCallout">
            <a:avLst>
              <a:gd name="adj1" fmla="val -36510"/>
              <a:gd name="adj2" fmla="val 53841"/>
            </a:avLst>
          </a:prstGeom>
          <a:solidFill>
            <a:schemeClr val="accent5">
              <a:lumMod val="20000"/>
              <a:lumOff val="80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dirty="0">
                <a:solidFill>
                  <a:srgbClr val="383934"/>
                </a:solidFill>
                <a:latin typeface="Segoe UI Light" panose="020B0502040204020203" pitchFamily="34" charset="0"/>
              </a:rPr>
              <a:t>Chacun garde ses organes de gouvernance et sa capacité à s’exprimer politiquement et agir librement</a:t>
            </a:r>
          </a:p>
        </p:txBody>
      </p:sp>
      <p:sp>
        <p:nvSpPr>
          <p:cNvPr id="50" name="Bulle ronde 49"/>
          <p:cNvSpPr>
            <a:spLocks/>
          </p:cNvSpPr>
          <p:nvPr/>
        </p:nvSpPr>
        <p:spPr>
          <a:xfrm>
            <a:off x="7731760" y="2605152"/>
            <a:ext cx="1060571" cy="937580"/>
          </a:xfrm>
          <a:prstGeom prst="wedgeEllipseCallout">
            <a:avLst>
              <a:gd name="adj1" fmla="val -35246"/>
              <a:gd name="adj2" fmla="val 43928"/>
            </a:avLst>
          </a:prstGeom>
          <a:solidFill>
            <a:schemeClr val="accent3">
              <a:lumMod val="20000"/>
              <a:lumOff val="80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dirty="0">
                <a:solidFill>
                  <a:srgbClr val="383934"/>
                </a:solidFill>
                <a:latin typeface="Segoe UI Light" panose="020B0502040204020203" pitchFamily="34" charset="0"/>
              </a:rPr>
              <a:t>Une fédération est bien structurée, avec différents échelons locaux, régionaux puis nationaux</a:t>
            </a:r>
          </a:p>
        </p:txBody>
      </p:sp>
      <p:sp>
        <p:nvSpPr>
          <p:cNvPr id="51" name="Bulle ronde 50"/>
          <p:cNvSpPr>
            <a:spLocks/>
          </p:cNvSpPr>
          <p:nvPr/>
        </p:nvSpPr>
        <p:spPr>
          <a:xfrm>
            <a:off x="1818300" y="3088399"/>
            <a:ext cx="1498515" cy="791208"/>
          </a:xfrm>
          <a:prstGeom prst="wedgeEllipseCallout">
            <a:avLst>
              <a:gd name="adj1" fmla="val 32128"/>
              <a:gd name="adj2" fmla="val 50404"/>
            </a:avLst>
          </a:prstGeom>
          <a:solidFill>
            <a:schemeClr val="accent5">
              <a:lumMod val="20000"/>
              <a:lumOff val="80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dirty="0">
                <a:solidFill>
                  <a:srgbClr val="383934"/>
                </a:solidFill>
                <a:latin typeface="Segoe UI Light" panose="020B0502040204020203" pitchFamily="34" charset="0"/>
              </a:rPr>
              <a:t>L’union évoque une interaction basée sur le libre arbitre, avec moins de contraintes pour les membres que les fédérations</a:t>
            </a:r>
          </a:p>
        </p:txBody>
      </p:sp>
      <p:sp>
        <p:nvSpPr>
          <p:cNvPr id="52" name="Bulle ronde 51"/>
          <p:cNvSpPr>
            <a:spLocks/>
          </p:cNvSpPr>
          <p:nvPr/>
        </p:nvSpPr>
        <p:spPr>
          <a:xfrm>
            <a:off x="4708681" y="5004412"/>
            <a:ext cx="2113623" cy="597445"/>
          </a:xfrm>
          <a:prstGeom prst="wedgeEllipseCallout">
            <a:avLst>
              <a:gd name="adj1" fmla="val 41111"/>
              <a:gd name="adj2" fmla="val 38272"/>
            </a:avLst>
          </a:prstGeom>
          <a:solidFill>
            <a:schemeClr val="accent1">
              <a:lumMod val="20000"/>
              <a:lumOff val="80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dirty="0">
                <a:solidFill>
                  <a:srgbClr val="383934"/>
                </a:solidFill>
                <a:latin typeface="Segoe UI Light" panose="020B0502040204020203" pitchFamily="34" charset="0"/>
              </a:rPr>
              <a:t>Ce terme procède de la volonté de s’inscrire dans une histoire : mouvements d’église / d’éducation populaire</a:t>
            </a:r>
          </a:p>
        </p:txBody>
      </p:sp>
      <p:sp>
        <p:nvSpPr>
          <p:cNvPr id="53" name="Bulle ronde 52"/>
          <p:cNvSpPr>
            <a:spLocks/>
          </p:cNvSpPr>
          <p:nvPr/>
        </p:nvSpPr>
        <p:spPr>
          <a:xfrm>
            <a:off x="7579361" y="4908107"/>
            <a:ext cx="2273231" cy="742859"/>
          </a:xfrm>
          <a:prstGeom prst="wedgeEllipseCallout">
            <a:avLst>
              <a:gd name="adj1" fmla="val 45899"/>
              <a:gd name="adj2" fmla="val 35757"/>
            </a:avLst>
          </a:prstGeom>
          <a:solidFill>
            <a:schemeClr val="accent3">
              <a:lumMod val="20000"/>
              <a:lumOff val="80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dirty="0">
                <a:solidFill>
                  <a:srgbClr val="383934"/>
                </a:solidFill>
                <a:latin typeface="Segoe UI Light" panose="020B0502040204020203" pitchFamily="34" charset="0"/>
              </a:rPr>
              <a:t>L’enjeu d’une fédération est de pouvoir répondre aux appels d’offres nationaux, et de coupler un fort maillage local avec une capacité à répondre au niveau national. </a:t>
            </a:r>
          </a:p>
        </p:txBody>
      </p:sp>
      <p:sp>
        <p:nvSpPr>
          <p:cNvPr id="54" name="Bulle ronde 53"/>
          <p:cNvSpPr>
            <a:spLocks/>
          </p:cNvSpPr>
          <p:nvPr/>
        </p:nvSpPr>
        <p:spPr>
          <a:xfrm>
            <a:off x="7293137" y="3591289"/>
            <a:ext cx="1536663" cy="730942"/>
          </a:xfrm>
          <a:prstGeom prst="wedgeEllipseCallout">
            <a:avLst>
              <a:gd name="adj1" fmla="val -45353"/>
              <a:gd name="adj2" fmla="val 33788"/>
            </a:avLst>
          </a:prstGeom>
          <a:solidFill>
            <a:schemeClr val="accent3">
              <a:lumMod val="20000"/>
              <a:lumOff val="80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a:solidFill>
                  <a:srgbClr val="383934"/>
                </a:solidFill>
                <a:latin typeface="Segoe UI Light" panose="020B0502040204020203" pitchFamily="34" charset="0"/>
              </a:rPr>
              <a:t>L’uniformisation  du fonctionnement permet de faire rayonner notre agrément national sur les structures régionales</a:t>
            </a:r>
            <a:endParaRPr lang="fr-FR" sz="800" dirty="0">
              <a:solidFill>
                <a:srgbClr val="383934"/>
              </a:solidFill>
              <a:latin typeface="Segoe UI Light" panose="020B0502040204020203" pitchFamily="34" charset="0"/>
            </a:endParaRPr>
          </a:p>
        </p:txBody>
      </p:sp>
      <p:sp>
        <p:nvSpPr>
          <p:cNvPr id="55" name="ZoneTexte 54"/>
          <p:cNvSpPr txBox="1"/>
          <p:nvPr/>
        </p:nvSpPr>
        <p:spPr>
          <a:xfrm>
            <a:off x="631819" y="2356759"/>
            <a:ext cx="660437" cy="138499"/>
          </a:xfrm>
          <a:prstGeom prst="rect">
            <a:avLst/>
          </a:prstGeom>
          <a:noFill/>
        </p:spPr>
        <p:txBody>
          <a:bodyPr wrap="none" lIns="0" tIns="0" rIns="0" bIns="0" rtlCol="0">
            <a:spAutoFit/>
          </a:bodyPr>
          <a:lstStyle/>
          <a:p>
            <a:r>
              <a:rPr lang="fr-FR" sz="900" b="1" cap="small">
                <a:solidFill>
                  <a:srgbClr val="383934"/>
                </a:solidFill>
                <a:latin typeface="Segoe UI Light" panose="020B0502040204020203" pitchFamily="34" charset="0"/>
              </a:rPr>
              <a:t>coordination</a:t>
            </a:r>
          </a:p>
        </p:txBody>
      </p:sp>
      <p:sp>
        <p:nvSpPr>
          <p:cNvPr id="56" name="ZoneTexte 55"/>
          <p:cNvSpPr txBox="1"/>
          <p:nvPr/>
        </p:nvSpPr>
        <p:spPr>
          <a:xfrm>
            <a:off x="3349164" y="4291749"/>
            <a:ext cx="318998" cy="138499"/>
          </a:xfrm>
          <a:prstGeom prst="rect">
            <a:avLst/>
          </a:prstGeom>
          <a:noFill/>
        </p:spPr>
        <p:txBody>
          <a:bodyPr wrap="none" lIns="0" tIns="0" rIns="0" bIns="0" rtlCol="0">
            <a:spAutoFit/>
          </a:bodyPr>
          <a:lstStyle/>
          <a:p>
            <a:r>
              <a:rPr lang="fr-FR" sz="900" b="1" cap="small">
                <a:solidFill>
                  <a:srgbClr val="383934"/>
                </a:solidFill>
                <a:latin typeface="Segoe UI Light" panose="020B0502040204020203" pitchFamily="34" charset="0"/>
              </a:rPr>
              <a:t>comité</a:t>
            </a:r>
          </a:p>
        </p:txBody>
      </p:sp>
      <p:sp>
        <p:nvSpPr>
          <p:cNvPr id="57" name="ZoneTexte 56"/>
          <p:cNvSpPr txBox="1"/>
          <p:nvPr/>
        </p:nvSpPr>
        <p:spPr>
          <a:xfrm>
            <a:off x="3154260" y="2356759"/>
            <a:ext cx="298159" cy="138499"/>
          </a:xfrm>
          <a:prstGeom prst="rect">
            <a:avLst/>
          </a:prstGeom>
          <a:noFill/>
        </p:spPr>
        <p:txBody>
          <a:bodyPr wrap="none" lIns="0" tIns="0" rIns="0" bIns="0" rtlCol="0">
            <a:spAutoFit/>
          </a:bodyPr>
          <a:lstStyle/>
          <a:p>
            <a:r>
              <a:rPr lang="fr-FR" sz="900" b="1" cap="small">
                <a:solidFill>
                  <a:srgbClr val="383934"/>
                </a:solidFill>
                <a:latin typeface="Segoe UI Light" panose="020B0502040204020203" pitchFamily="34" charset="0"/>
              </a:rPr>
              <a:t>Union</a:t>
            </a:r>
          </a:p>
        </p:txBody>
      </p:sp>
      <p:sp>
        <p:nvSpPr>
          <p:cNvPr id="58" name="ZoneTexte 57"/>
          <p:cNvSpPr txBox="1"/>
          <p:nvPr/>
        </p:nvSpPr>
        <p:spPr>
          <a:xfrm>
            <a:off x="6108526" y="2356759"/>
            <a:ext cx="320601" cy="138499"/>
          </a:xfrm>
          <a:prstGeom prst="rect">
            <a:avLst/>
          </a:prstGeom>
          <a:noFill/>
        </p:spPr>
        <p:txBody>
          <a:bodyPr wrap="none" lIns="0" tIns="0" rIns="0" bIns="0" rtlCol="0">
            <a:spAutoFit/>
          </a:bodyPr>
          <a:lstStyle/>
          <a:p>
            <a:r>
              <a:rPr lang="fr-FR" sz="900" b="1" cap="small">
                <a:solidFill>
                  <a:srgbClr val="383934"/>
                </a:solidFill>
                <a:latin typeface="Segoe UI Light" panose="020B0502040204020203" pitchFamily="34" charset="0"/>
              </a:rPr>
              <a:t>Réseau</a:t>
            </a:r>
          </a:p>
        </p:txBody>
      </p:sp>
      <p:sp>
        <p:nvSpPr>
          <p:cNvPr id="59" name="ZoneTexte 58"/>
          <p:cNvSpPr txBox="1"/>
          <p:nvPr/>
        </p:nvSpPr>
        <p:spPr>
          <a:xfrm>
            <a:off x="674297" y="4291749"/>
            <a:ext cx="575479" cy="138499"/>
          </a:xfrm>
          <a:prstGeom prst="rect">
            <a:avLst/>
          </a:prstGeom>
          <a:noFill/>
        </p:spPr>
        <p:txBody>
          <a:bodyPr wrap="none" lIns="0" tIns="0" rIns="0" bIns="0" rtlCol="0">
            <a:spAutoFit/>
          </a:bodyPr>
          <a:lstStyle/>
          <a:p>
            <a:r>
              <a:rPr lang="fr-FR" sz="900" b="1" cap="small" dirty="0">
                <a:solidFill>
                  <a:srgbClr val="383934"/>
                </a:solidFill>
                <a:latin typeface="Segoe UI Light" panose="020B0502040204020203" pitchFamily="34" charset="0"/>
              </a:rPr>
              <a:t>groupement</a:t>
            </a:r>
          </a:p>
        </p:txBody>
      </p:sp>
      <p:sp>
        <p:nvSpPr>
          <p:cNvPr id="60" name="ZoneTexte 59"/>
          <p:cNvSpPr txBox="1"/>
          <p:nvPr/>
        </p:nvSpPr>
        <p:spPr>
          <a:xfrm>
            <a:off x="5435956" y="4291749"/>
            <a:ext cx="564257" cy="138499"/>
          </a:xfrm>
          <a:prstGeom prst="rect">
            <a:avLst/>
          </a:prstGeom>
          <a:noFill/>
        </p:spPr>
        <p:txBody>
          <a:bodyPr wrap="none" lIns="0" tIns="0" rIns="0" bIns="0" rtlCol="0">
            <a:spAutoFit/>
          </a:bodyPr>
          <a:lstStyle/>
          <a:p>
            <a:r>
              <a:rPr lang="fr-FR" sz="900" b="1" cap="small">
                <a:solidFill>
                  <a:srgbClr val="383934"/>
                </a:solidFill>
                <a:latin typeface="Segoe UI Light" panose="020B0502040204020203" pitchFamily="34" charset="0"/>
              </a:rPr>
              <a:t>Mouvement</a:t>
            </a:r>
          </a:p>
        </p:txBody>
      </p:sp>
      <p:sp>
        <p:nvSpPr>
          <p:cNvPr id="61" name="ZoneTexte 60"/>
          <p:cNvSpPr txBox="1"/>
          <p:nvPr/>
        </p:nvSpPr>
        <p:spPr>
          <a:xfrm>
            <a:off x="8260654" y="2356759"/>
            <a:ext cx="511358" cy="138499"/>
          </a:xfrm>
          <a:prstGeom prst="rect">
            <a:avLst/>
          </a:prstGeom>
          <a:noFill/>
        </p:spPr>
        <p:txBody>
          <a:bodyPr wrap="none" lIns="0" tIns="0" rIns="0" bIns="0" rtlCol="0">
            <a:spAutoFit/>
          </a:bodyPr>
          <a:lstStyle/>
          <a:p>
            <a:r>
              <a:rPr lang="fr-FR" sz="900" b="1" cap="small">
                <a:solidFill>
                  <a:srgbClr val="383934"/>
                </a:solidFill>
                <a:latin typeface="Segoe UI Light" panose="020B0502040204020203" pitchFamily="34" charset="0"/>
              </a:rPr>
              <a:t>fédération</a:t>
            </a:r>
          </a:p>
        </p:txBody>
      </p:sp>
      <p:sp>
        <p:nvSpPr>
          <p:cNvPr id="62" name="Bulle ronde 61"/>
          <p:cNvSpPr>
            <a:spLocks/>
          </p:cNvSpPr>
          <p:nvPr/>
        </p:nvSpPr>
        <p:spPr>
          <a:xfrm>
            <a:off x="541850" y="2573968"/>
            <a:ext cx="1361348" cy="389900"/>
          </a:xfrm>
          <a:prstGeom prst="wedgeEllipseCallout">
            <a:avLst>
              <a:gd name="adj1" fmla="val -50921"/>
              <a:gd name="adj2" fmla="val 28298"/>
            </a:avLst>
          </a:prstGeom>
          <a:solidFill>
            <a:schemeClr val="accent6">
              <a:lumMod val="20000"/>
              <a:lumOff val="80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a:solidFill>
                  <a:srgbClr val="383934"/>
                </a:solidFill>
                <a:latin typeface="Segoe UI Light" panose="020B0502040204020203" pitchFamily="34" charset="0"/>
              </a:rPr>
              <a:t>La coordination est un chef d’orchestre</a:t>
            </a:r>
            <a:endParaRPr lang="fr-FR" sz="800" dirty="0">
              <a:solidFill>
                <a:srgbClr val="383934"/>
              </a:solidFill>
              <a:latin typeface="Segoe UI Light" panose="020B0502040204020203" pitchFamily="34" charset="0"/>
            </a:endParaRPr>
          </a:p>
        </p:txBody>
      </p:sp>
      <p:sp>
        <p:nvSpPr>
          <p:cNvPr id="63" name="Bulle ronde 62"/>
          <p:cNvSpPr>
            <a:spLocks/>
          </p:cNvSpPr>
          <p:nvPr/>
        </p:nvSpPr>
        <p:spPr>
          <a:xfrm>
            <a:off x="5918985" y="4349630"/>
            <a:ext cx="1433077" cy="652386"/>
          </a:xfrm>
          <a:prstGeom prst="wedgeEllipseCallout">
            <a:avLst>
              <a:gd name="adj1" fmla="val 24013"/>
              <a:gd name="adj2" fmla="val 54243"/>
            </a:avLst>
          </a:prstGeom>
          <a:solidFill>
            <a:schemeClr val="accent1">
              <a:lumMod val="20000"/>
              <a:lumOff val="80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dirty="0">
                <a:solidFill>
                  <a:srgbClr val="383934"/>
                </a:solidFill>
                <a:latin typeface="Segoe UI Light" panose="020B0502040204020203" pitchFamily="34" charset="0"/>
              </a:rPr>
              <a:t>Le mouvement a une dimension d’unité, alors que d’autres termes renvoient à une notion de diversité</a:t>
            </a:r>
          </a:p>
        </p:txBody>
      </p:sp>
      <p:sp>
        <p:nvSpPr>
          <p:cNvPr id="64" name="Bulle ronde 63"/>
          <p:cNvSpPr>
            <a:spLocks/>
          </p:cNvSpPr>
          <p:nvPr/>
        </p:nvSpPr>
        <p:spPr>
          <a:xfrm>
            <a:off x="2070675" y="2528283"/>
            <a:ext cx="1335979" cy="463518"/>
          </a:xfrm>
          <a:prstGeom prst="wedgeEllipseCallout">
            <a:avLst>
              <a:gd name="adj1" fmla="val -32428"/>
              <a:gd name="adj2" fmla="val 55633"/>
            </a:avLst>
          </a:prstGeom>
          <a:solidFill>
            <a:schemeClr val="accent5">
              <a:lumMod val="20000"/>
              <a:lumOff val="80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dirty="0">
                <a:solidFill>
                  <a:srgbClr val="383934"/>
                </a:solidFill>
                <a:latin typeface="Segoe UI Light" panose="020B0502040204020203" pitchFamily="34" charset="0"/>
              </a:rPr>
              <a:t>Nous sommes plus animateurs de réseau que chef de file</a:t>
            </a:r>
          </a:p>
        </p:txBody>
      </p:sp>
      <p:grpSp>
        <p:nvGrpSpPr>
          <p:cNvPr id="69" name="Groupe 68"/>
          <p:cNvGrpSpPr/>
          <p:nvPr/>
        </p:nvGrpSpPr>
        <p:grpSpPr>
          <a:xfrm>
            <a:off x="8551526" y="0"/>
            <a:ext cx="1339774" cy="558800"/>
            <a:chOff x="8512818" y="1798320"/>
            <a:chExt cx="1339774" cy="558800"/>
          </a:xfrm>
        </p:grpSpPr>
        <p:sp>
          <p:nvSpPr>
            <p:cNvPr id="65" name="ZoneTexte 64"/>
            <p:cNvSpPr txBox="1"/>
            <p:nvPr/>
          </p:nvSpPr>
          <p:spPr>
            <a:xfrm>
              <a:off x="9169176" y="1986944"/>
              <a:ext cx="548227" cy="138499"/>
            </a:xfrm>
            <a:prstGeom prst="rect">
              <a:avLst/>
            </a:prstGeom>
            <a:noFill/>
          </p:spPr>
          <p:txBody>
            <a:bodyPr wrap="none" lIns="0" tIns="0" rIns="0" bIns="0" rtlCol="0">
              <a:spAutoFit/>
            </a:bodyPr>
            <a:lstStyle/>
            <a:p>
              <a:r>
                <a:rPr lang="fr-FR" sz="900" b="1" cap="small">
                  <a:solidFill>
                    <a:srgbClr val="383934"/>
                  </a:solidFill>
                  <a:latin typeface="Segoe UI Light" panose="020B0502040204020203" pitchFamily="34" charset="0"/>
                </a:rPr>
                <a:t>appellation</a:t>
              </a:r>
            </a:p>
          </p:txBody>
        </p:sp>
        <p:sp>
          <p:nvSpPr>
            <p:cNvPr id="66" name="Bulle ronde 65"/>
            <p:cNvSpPr>
              <a:spLocks/>
            </p:cNvSpPr>
            <p:nvPr/>
          </p:nvSpPr>
          <p:spPr>
            <a:xfrm>
              <a:off x="9087386" y="2125443"/>
              <a:ext cx="711806" cy="194950"/>
            </a:xfrm>
            <a:prstGeom prst="wedgeEllipseCallout">
              <a:avLst>
                <a:gd name="adj1" fmla="val 33043"/>
                <a:gd name="adj2" fmla="val 54356"/>
              </a:avLst>
            </a:prstGeom>
            <a:solidFill>
              <a:schemeClr val="bg1">
                <a:lumMod val="75000"/>
              </a:schemeClr>
            </a:soli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B20E10"/>
                </a:buClr>
              </a:pPr>
              <a:r>
                <a:rPr lang="fr-FR" sz="800">
                  <a:solidFill>
                    <a:srgbClr val="383934"/>
                  </a:solidFill>
                  <a:latin typeface="Segoe UI Light" panose="020B0502040204020203" pitchFamily="34" charset="0"/>
                </a:rPr>
                <a:t>Verbatims</a:t>
              </a:r>
              <a:endParaRPr lang="fr-FR" sz="800" dirty="0">
                <a:solidFill>
                  <a:srgbClr val="383934"/>
                </a:solidFill>
                <a:latin typeface="Segoe UI Light" panose="020B0502040204020203" pitchFamily="34" charset="0"/>
              </a:endParaRPr>
            </a:p>
          </p:txBody>
        </p:sp>
        <p:sp>
          <p:nvSpPr>
            <p:cNvPr id="67" name="Rectangle 66"/>
            <p:cNvSpPr/>
            <p:nvPr/>
          </p:nvSpPr>
          <p:spPr>
            <a:xfrm>
              <a:off x="8516333" y="1798320"/>
              <a:ext cx="1336259" cy="558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68" name="ZoneTexte 67"/>
            <p:cNvSpPr txBox="1"/>
            <p:nvPr/>
          </p:nvSpPr>
          <p:spPr>
            <a:xfrm>
              <a:off x="8512818" y="1798320"/>
              <a:ext cx="606256" cy="215444"/>
            </a:xfrm>
            <a:prstGeom prst="rect">
              <a:avLst/>
            </a:prstGeom>
            <a:noFill/>
          </p:spPr>
          <p:txBody>
            <a:bodyPr wrap="none" rtlCol="0">
              <a:spAutoFit/>
            </a:bodyPr>
            <a:lstStyle/>
            <a:p>
              <a:r>
                <a:rPr lang="fr-FR" sz="800" u="sng">
                  <a:solidFill>
                    <a:srgbClr val="383934"/>
                  </a:solidFill>
                  <a:latin typeface="Segoe UI Light" panose="020B0502040204020203" pitchFamily="34" charset="0"/>
                </a:rPr>
                <a:t>Légende :</a:t>
              </a:r>
            </a:p>
          </p:txBody>
        </p:sp>
      </p:grpSp>
    </p:spTree>
    <p:extLst>
      <p:ext uri="{BB962C8B-B14F-4D97-AF65-F5344CB8AC3E}">
        <p14:creationId xmlns:p14="http://schemas.microsoft.com/office/powerpoint/2010/main" val="1385021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0" name="Picture 26"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335" y="5337174"/>
            <a:ext cx="590962" cy="443222"/>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texte 1"/>
          <p:cNvSpPr>
            <a:spLocks noGrp="1"/>
          </p:cNvSpPr>
          <p:nvPr>
            <p:ph type="body" sz="quarter" idx="39"/>
          </p:nvPr>
        </p:nvSpPr>
        <p:spPr/>
        <p:txBody>
          <a:bodyPr/>
          <a:lstStyle/>
          <a:p>
            <a:r>
              <a:rPr lang="fr-FR" dirty="0">
                <a:latin typeface="Segoe UI Light" panose="020B0502040204020203" pitchFamily="34" charset="0"/>
              </a:rPr>
              <a:t>Périmètre des acteurs rencontrés</a:t>
            </a:r>
          </a:p>
        </p:txBody>
      </p:sp>
      <p:sp>
        <p:nvSpPr>
          <p:cNvPr id="5" name="Espace réservé du numéro de diapositive 4"/>
          <p:cNvSpPr>
            <a:spLocks noGrp="1"/>
          </p:cNvSpPr>
          <p:nvPr>
            <p:ph type="sldNum" sz="quarter" idx="4"/>
          </p:nvPr>
        </p:nvSpPr>
        <p:spPr/>
        <p:txBody>
          <a:bodyPr/>
          <a:lstStyle/>
          <a:p>
            <a:fld id="{12E3212C-99B6-42C2-BE5E-9738E2CE06AD}" type="slidenum">
              <a:rPr lang="fr-FR" smtClean="0">
                <a:solidFill>
                  <a:srgbClr val="B20E10"/>
                </a:solidFill>
                <a:latin typeface="Segoe UI Light" panose="020B0502040204020203" pitchFamily="34" charset="0"/>
              </a:rPr>
              <a:pPr/>
              <a:t>7</a:t>
            </a:fld>
            <a:endParaRPr lang="fr-FR" dirty="0">
              <a:solidFill>
                <a:srgbClr val="B20E10"/>
              </a:solidFill>
              <a:latin typeface="Segoe UI Light" panose="020B0502040204020203" pitchFamily="34" charset="0"/>
            </a:endParaRPr>
          </a:p>
        </p:txBody>
      </p:sp>
      <p:sp>
        <p:nvSpPr>
          <p:cNvPr id="12" name="Footer Placeholder 3"/>
          <p:cNvSpPr>
            <a:spLocks noGrp="1"/>
          </p:cNvSpPr>
          <p:nvPr>
            <p:ph type="ftr" sz="quarter" idx="3"/>
          </p:nvPr>
        </p:nvSpPr>
        <p:spPr>
          <a:xfrm>
            <a:off x="1885638" y="6520364"/>
            <a:ext cx="5751825" cy="360000"/>
          </a:xfrm>
        </p:spPr>
        <p:txBody>
          <a:bodyPr/>
          <a:lstStyle/>
          <a:p>
            <a:r>
              <a:rPr lang="fr-FR">
                <a:latin typeface="Segoe UI Light" panose="020B0502040204020203" pitchFamily="34" charset="0"/>
              </a:rPr>
              <a:t>© 2016 – Etude sur l’accompagnement des têtes de réseau associatives</a:t>
            </a:r>
            <a:endParaRPr lang="fr-FR" dirty="0">
              <a:latin typeface="Segoe UI Light" panose="020B0502040204020203" pitchFamily="34" charset="0"/>
            </a:endParaRPr>
          </a:p>
        </p:txBody>
      </p:sp>
      <p:sp>
        <p:nvSpPr>
          <p:cNvPr id="7" name="AutoShape 2" descr="Résultat de recherche d'images pour &quot;Coordination SUD &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7938" y="5522049"/>
            <a:ext cx="874204" cy="233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41" y="5493489"/>
            <a:ext cx="542625" cy="290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528" y="5906833"/>
            <a:ext cx="625127" cy="325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402" y="5892214"/>
            <a:ext cx="354867" cy="354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AutoShape 8" descr="Résultat de recherche d'images pour &quot;animafac&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endParaRPr>
          </a:p>
        </p:txBody>
      </p:sp>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3864" y="5562413"/>
            <a:ext cx="601477" cy="152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0910" y="5885940"/>
            <a:ext cx="362537" cy="367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4702" y="5922533"/>
            <a:ext cx="377446" cy="294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175" y="1917810"/>
            <a:ext cx="3240000" cy="3339376"/>
          </a:xfrm>
          <a:prstGeom prst="rect">
            <a:avLst/>
          </a:prstGeom>
        </p:spPr>
        <p:txBody>
          <a:bodyPr wrap="square">
            <a:spAutoFit/>
          </a:bodyPr>
          <a:lstStyle/>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CNAJEP : </a:t>
            </a:r>
            <a:r>
              <a:rPr lang="fr-FR" sz="1100" dirty="0">
                <a:solidFill>
                  <a:schemeClr val="tx2"/>
                </a:solidFill>
                <a:latin typeface="Segoe UI Light" panose="020B0502040204020203" pitchFamily="34" charset="0"/>
              </a:rPr>
              <a:t>Irène </a:t>
            </a:r>
            <a:r>
              <a:rPr lang="fr-FR" sz="1100" dirty="0" err="1">
                <a:solidFill>
                  <a:schemeClr val="tx2"/>
                </a:solidFill>
                <a:latin typeface="Segoe UI Light" panose="020B0502040204020203" pitchFamily="34" charset="0"/>
              </a:rPr>
              <a:t>Pequerul</a:t>
            </a:r>
            <a:r>
              <a:rPr lang="fr-FR" sz="1100" dirty="0">
                <a:solidFill>
                  <a:schemeClr val="tx2"/>
                </a:solidFill>
                <a:latin typeface="Segoe UI Light" panose="020B0502040204020203" pitchFamily="34" charset="0"/>
              </a:rPr>
              <a:t>, Présidente ; Audrey Baudeau, Déléguée Générale</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Coordination SUD : </a:t>
            </a:r>
            <a:r>
              <a:rPr lang="fr-FR" sz="1100" dirty="0">
                <a:solidFill>
                  <a:schemeClr val="tx2"/>
                </a:solidFill>
                <a:latin typeface="Segoe UI Light" panose="020B0502040204020203" pitchFamily="34" charset="0"/>
              </a:rPr>
              <a:t>Diane </a:t>
            </a:r>
            <a:r>
              <a:rPr lang="fr-FR" sz="1100" dirty="0" err="1">
                <a:solidFill>
                  <a:schemeClr val="tx2"/>
                </a:solidFill>
                <a:latin typeface="Segoe UI Light" panose="020B0502040204020203" pitchFamily="34" charset="0"/>
              </a:rPr>
              <a:t>Vioujard</a:t>
            </a:r>
            <a:r>
              <a:rPr lang="fr-FR" sz="1100" dirty="0">
                <a:solidFill>
                  <a:schemeClr val="tx2"/>
                </a:solidFill>
                <a:latin typeface="Segoe UI Light" panose="020B0502040204020203" pitchFamily="34" charset="0"/>
              </a:rPr>
              <a:t>, chargée de mission ; Gilles Paillard &amp; </a:t>
            </a:r>
            <a:r>
              <a:rPr lang="fr-FR" sz="1100" dirty="0" err="1">
                <a:solidFill>
                  <a:schemeClr val="tx2"/>
                </a:solidFill>
                <a:latin typeface="Segoe UI Light" panose="020B0502040204020203" pitchFamily="34" charset="0"/>
              </a:rPr>
              <a:t>Areski</a:t>
            </a:r>
            <a:r>
              <a:rPr lang="fr-FR" sz="1100" dirty="0">
                <a:solidFill>
                  <a:schemeClr val="tx2"/>
                </a:solidFill>
                <a:latin typeface="Segoe UI Light" panose="020B0502040204020203" pitchFamily="34" charset="0"/>
              </a:rPr>
              <a:t> </a:t>
            </a:r>
            <a:r>
              <a:rPr lang="fr-FR" sz="1100" dirty="0" err="1">
                <a:solidFill>
                  <a:schemeClr val="tx2"/>
                </a:solidFill>
                <a:latin typeface="Segoe UI Light" panose="020B0502040204020203" pitchFamily="34" charset="0"/>
              </a:rPr>
              <a:t>Harkouk</a:t>
            </a:r>
            <a:r>
              <a:rPr lang="fr-FR" sz="1100" dirty="0">
                <a:solidFill>
                  <a:schemeClr val="tx2"/>
                </a:solidFill>
                <a:latin typeface="Segoe UI Light" panose="020B0502040204020203" pitchFamily="34" charset="0"/>
              </a:rPr>
              <a:t>, administrateurs</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CNOSF : </a:t>
            </a:r>
            <a:r>
              <a:rPr lang="fr-FR" sz="1100" dirty="0">
                <a:solidFill>
                  <a:schemeClr val="tx2"/>
                </a:solidFill>
                <a:latin typeface="Segoe UI Light" panose="020B0502040204020203" pitchFamily="34" charset="0"/>
              </a:rPr>
              <a:t>Véronique Duroy, Chef de projet ; Clémence </a:t>
            </a:r>
            <a:r>
              <a:rPr lang="fr-FR" sz="1100" dirty="0" err="1">
                <a:solidFill>
                  <a:schemeClr val="tx2"/>
                </a:solidFill>
                <a:latin typeface="Segoe UI Light" panose="020B0502040204020203" pitchFamily="34" charset="0"/>
              </a:rPr>
              <a:t>Coudert</a:t>
            </a:r>
            <a:r>
              <a:rPr lang="fr-FR" sz="1100" dirty="0">
                <a:solidFill>
                  <a:schemeClr val="tx2"/>
                </a:solidFill>
                <a:latin typeface="Segoe UI Light" panose="020B0502040204020203" pitchFamily="34" charset="0"/>
              </a:rPr>
              <a:t>, Chargée de mission</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ANIMAFAC : </a:t>
            </a:r>
            <a:r>
              <a:rPr lang="fr-FR" sz="1100" dirty="0">
                <a:solidFill>
                  <a:schemeClr val="tx2"/>
                </a:solidFill>
                <a:latin typeface="Segoe UI Light" panose="020B0502040204020203" pitchFamily="34" charset="0"/>
              </a:rPr>
              <a:t>Malo </a:t>
            </a:r>
            <a:r>
              <a:rPr lang="fr-FR" sz="1100" dirty="0" err="1">
                <a:solidFill>
                  <a:schemeClr val="tx2"/>
                </a:solidFill>
                <a:latin typeface="Segoe UI Light" panose="020B0502040204020203" pitchFamily="34" charset="0"/>
              </a:rPr>
              <a:t>Mofakhami</a:t>
            </a:r>
            <a:r>
              <a:rPr lang="fr-FR" sz="1100" dirty="0">
                <a:solidFill>
                  <a:schemeClr val="tx2"/>
                </a:solidFill>
                <a:latin typeface="Segoe UI Light" panose="020B0502040204020203" pitchFamily="34" charset="0"/>
              </a:rPr>
              <a:t>, Président ; Coline </a:t>
            </a:r>
            <a:r>
              <a:rPr lang="fr-FR" sz="1100" dirty="0" err="1">
                <a:solidFill>
                  <a:schemeClr val="tx2"/>
                </a:solidFill>
                <a:latin typeface="Segoe UI Light" panose="020B0502040204020203" pitchFamily="34" charset="0"/>
              </a:rPr>
              <a:t>Vanneroy</a:t>
            </a:r>
            <a:r>
              <a:rPr lang="fr-FR" sz="1100" dirty="0">
                <a:solidFill>
                  <a:schemeClr val="tx2"/>
                </a:solidFill>
                <a:latin typeface="Segoe UI Light" panose="020B0502040204020203" pitchFamily="34" charset="0"/>
              </a:rPr>
              <a:t>, Déléguée Générale ; Camille Legault, Directrice</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CELAVAR : </a:t>
            </a:r>
            <a:r>
              <a:rPr lang="fr-FR" sz="1100" dirty="0">
                <a:solidFill>
                  <a:schemeClr val="tx2"/>
                </a:solidFill>
                <a:latin typeface="Segoe UI Light" panose="020B0502040204020203" pitchFamily="34" charset="0"/>
              </a:rPr>
              <a:t>Brigitte Giraud, Présidente</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UNIOPSS : </a:t>
            </a:r>
            <a:r>
              <a:rPr lang="fr-FR" sz="1100" dirty="0">
                <a:solidFill>
                  <a:schemeClr val="tx2"/>
                </a:solidFill>
                <a:latin typeface="Segoe UI Light" panose="020B0502040204020203" pitchFamily="34" charset="0"/>
              </a:rPr>
              <a:t>Benoît Menard, Directeur Général</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UNAT : </a:t>
            </a:r>
            <a:r>
              <a:rPr lang="fr-FR" sz="1100" dirty="0">
                <a:solidFill>
                  <a:schemeClr val="tx2"/>
                </a:solidFill>
                <a:latin typeface="Segoe UI Light" panose="020B0502040204020203" pitchFamily="34" charset="0"/>
              </a:rPr>
              <a:t>Sylvain </a:t>
            </a:r>
            <a:r>
              <a:rPr lang="fr-FR" sz="1100" dirty="0" err="1">
                <a:solidFill>
                  <a:schemeClr val="tx2"/>
                </a:solidFill>
                <a:latin typeface="Segoe UI Light" panose="020B0502040204020203" pitchFamily="34" charset="0"/>
              </a:rPr>
              <a:t>Crapez</a:t>
            </a:r>
            <a:r>
              <a:rPr lang="fr-FR" sz="1100" dirty="0">
                <a:solidFill>
                  <a:schemeClr val="tx2"/>
                </a:solidFill>
                <a:latin typeface="Segoe UI Light" panose="020B0502040204020203" pitchFamily="34" charset="0"/>
              </a:rPr>
              <a:t>, Délégué Général</a:t>
            </a:r>
          </a:p>
          <a:p>
            <a:pPr marL="171450" indent="-171450">
              <a:buFont typeface="Arial" panose="020B0604020202020204" pitchFamily="34" charset="0"/>
              <a:buChar char="•"/>
            </a:pPr>
            <a:r>
              <a:rPr lang="fr-FR" sz="1100" b="1" dirty="0">
                <a:solidFill>
                  <a:schemeClr val="tx2"/>
                </a:solidFill>
                <a:latin typeface="Segoe UI Light" panose="020B0502040204020203" pitchFamily="34" charset="0"/>
              </a:rPr>
              <a:t>UNAF : </a:t>
            </a:r>
            <a:r>
              <a:rPr lang="fr-FR" sz="1100" dirty="0">
                <a:solidFill>
                  <a:schemeClr val="tx2"/>
                </a:solidFill>
                <a:latin typeface="Segoe UI Light" panose="020B0502040204020203" pitchFamily="34" charset="0"/>
              </a:rPr>
              <a:t>Valentine de la </a:t>
            </a:r>
            <a:r>
              <a:rPr lang="fr-FR" sz="1100" dirty="0" err="1">
                <a:solidFill>
                  <a:schemeClr val="tx2"/>
                </a:solidFill>
                <a:latin typeface="Segoe UI Light" panose="020B0502040204020203" pitchFamily="34" charset="0"/>
              </a:rPr>
              <a:t>Morinerie</a:t>
            </a:r>
            <a:r>
              <a:rPr lang="fr-FR" sz="1100" dirty="0">
                <a:solidFill>
                  <a:schemeClr val="tx2"/>
                </a:solidFill>
                <a:latin typeface="Segoe UI Light" panose="020B0502040204020203" pitchFamily="34" charset="0"/>
              </a:rPr>
              <a:t>, Chargée de mission-Service de l'Institution Familiale</a:t>
            </a:r>
          </a:p>
          <a:p>
            <a:pPr marL="171450" lvl="0" indent="-171450">
              <a:buFont typeface="Arial" panose="020B0604020202020204" pitchFamily="34" charset="0"/>
              <a:buChar char="•"/>
            </a:pPr>
            <a:endParaRPr lang="fr-FR" sz="1100" dirty="0">
              <a:solidFill>
                <a:schemeClr val="tx2"/>
              </a:solidFill>
              <a:latin typeface="Segoe UI Light" panose="020B0502040204020203" pitchFamily="34" charset="0"/>
            </a:endParaRPr>
          </a:p>
        </p:txBody>
      </p:sp>
      <p:sp>
        <p:nvSpPr>
          <p:cNvPr id="3" name="ZoneTexte 2"/>
          <p:cNvSpPr txBox="1"/>
          <p:nvPr/>
        </p:nvSpPr>
        <p:spPr>
          <a:xfrm>
            <a:off x="6693558" y="1917810"/>
            <a:ext cx="3212442" cy="3154710"/>
          </a:xfrm>
          <a:prstGeom prst="rect">
            <a:avLst/>
          </a:prstGeom>
          <a:noFill/>
        </p:spPr>
        <p:txBody>
          <a:bodyPr wrap="square" rtlCol="0">
            <a:spAutoFit/>
          </a:bodyPr>
          <a:lstStyle/>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IXESN : </a:t>
            </a:r>
            <a:r>
              <a:rPr lang="fr-FR" sz="1100" dirty="0" err="1">
                <a:solidFill>
                  <a:schemeClr val="tx2"/>
                </a:solidFill>
                <a:latin typeface="Segoe UI Light" panose="020B0502040204020203" pitchFamily="34" charset="0"/>
              </a:rPr>
              <a:t>Arianne</a:t>
            </a:r>
            <a:r>
              <a:rPr lang="fr-FR" sz="1100" dirty="0">
                <a:solidFill>
                  <a:schemeClr val="tx2"/>
                </a:solidFill>
                <a:latin typeface="Segoe UI Light" panose="020B0502040204020203" pitchFamily="34" charset="0"/>
              </a:rPr>
              <a:t> </a:t>
            </a:r>
            <a:r>
              <a:rPr lang="fr-FR" sz="1100" dirty="0" err="1">
                <a:solidFill>
                  <a:schemeClr val="tx2"/>
                </a:solidFill>
                <a:latin typeface="Segoe UI Light" panose="020B0502040204020203" pitchFamily="34" charset="0"/>
              </a:rPr>
              <a:t>Bézert</a:t>
            </a:r>
            <a:r>
              <a:rPr lang="fr-FR" sz="1100" dirty="0">
                <a:solidFill>
                  <a:schemeClr val="tx2"/>
                </a:solidFill>
                <a:latin typeface="Segoe UI Light" panose="020B0502040204020203" pitchFamily="34" charset="0"/>
              </a:rPr>
              <a:t>, Présidente</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MRJC : </a:t>
            </a:r>
            <a:r>
              <a:rPr lang="fr-FR" sz="1100" dirty="0">
                <a:solidFill>
                  <a:schemeClr val="tx2"/>
                </a:solidFill>
                <a:latin typeface="Segoe UI Light" panose="020B0502040204020203" pitchFamily="34" charset="0"/>
              </a:rPr>
              <a:t>Simon Besnard, Président</a:t>
            </a:r>
            <a:endParaRPr lang="fr-FR" sz="1100" dirty="0"/>
          </a:p>
          <a:p>
            <a:pPr marL="17145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Rempart : </a:t>
            </a:r>
            <a:r>
              <a:rPr lang="fr-FR" sz="1100" dirty="0">
                <a:solidFill>
                  <a:schemeClr val="tx2"/>
                </a:solidFill>
                <a:latin typeface="Segoe UI Light" panose="020B0502040204020203" pitchFamily="34" charset="0"/>
              </a:rPr>
              <a:t>Olivier Lenoir, Délégué National</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Réseau Ecole et Nature : </a:t>
            </a:r>
            <a:r>
              <a:rPr lang="fr-FR" sz="1100" dirty="0">
                <a:solidFill>
                  <a:schemeClr val="tx2"/>
                </a:solidFill>
                <a:latin typeface="Segoe UI Light" panose="020B0502040204020203" pitchFamily="34" charset="0"/>
              </a:rPr>
              <a:t>Olivier Blanc, co-directeur ; Antoine Cassard-</a:t>
            </a:r>
            <a:r>
              <a:rPr lang="fr-FR" sz="1100" dirty="0" err="1">
                <a:solidFill>
                  <a:schemeClr val="tx2"/>
                </a:solidFill>
                <a:latin typeface="Segoe UI Light" panose="020B0502040204020203" pitchFamily="34" charset="0"/>
              </a:rPr>
              <a:t>Lafon</a:t>
            </a:r>
            <a:r>
              <a:rPr lang="fr-FR" sz="1100" dirty="0">
                <a:solidFill>
                  <a:schemeClr val="tx2"/>
                </a:solidFill>
                <a:latin typeface="Segoe UI Light" panose="020B0502040204020203" pitchFamily="34" charset="0"/>
              </a:rPr>
              <a:t>, co-président</a:t>
            </a:r>
          </a:p>
          <a:p>
            <a:pPr marL="17145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RNJA : </a:t>
            </a:r>
            <a:r>
              <a:rPr lang="fr-FR" sz="1100" dirty="0">
                <a:solidFill>
                  <a:schemeClr val="tx2"/>
                </a:solidFill>
                <a:latin typeface="Segoe UI Light" panose="020B0502040204020203" pitchFamily="34" charset="0"/>
              </a:rPr>
              <a:t>Carole </a:t>
            </a:r>
            <a:r>
              <a:rPr lang="fr-FR" sz="1100" dirty="0" err="1">
                <a:solidFill>
                  <a:schemeClr val="tx2"/>
                </a:solidFill>
                <a:latin typeface="Segoe UI Light" panose="020B0502040204020203" pitchFamily="34" charset="0"/>
              </a:rPr>
              <a:t>Khouider</a:t>
            </a:r>
            <a:r>
              <a:rPr lang="fr-FR" sz="1100" dirty="0">
                <a:solidFill>
                  <a:schemeClr val="tx2"/>
                </a:solidFill>
                <a:latin typeface="Segoe UI Light" panose="020B0502040204020203" pitchFamily="34" charset="0"/>
              </a:rPr>
              <a:t>, Déléguée Générale</a:t>
            </a:r>
          </a:p>
          <a:p>
            <a:pPr marL="17145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UFCV : </a:t>
            </a:r>
            <a:r>
              <a:rPr lang="fr-FR" sz="1100" dirty="0">
                <a:solidFill>
                  <a:schemeClr val="tx2"/>
                </a:solidFill>
                <a:latin typeface="Segoe UI Light" panose="020B0502040204020203" pitchFamily="34" charset="0"/>
              </a:rPr>
              <a:t>Michel Le </a:t>
            </a:r>
            <a:r>
              <a:rPr lang="fr-FR" sz="1100" dirty="0" err="1">
                <a:solidFill>
                  <a:schemeClr val="tx2"/>
                </a:solidFill>
                <a:latin typeface="Segoe UI Light" panose="020B0502040204020203" pitchFamily="34" charset="0"/>
              </a:rPr>
              <a:t>Direach</a:t>
            </a:r>
            <a:r>
              <a:rPr lang="fr-FR" sz="1100" dirty="0">
                <a:solidFill>
                  <a:schemeClr val="tx2"/>
                </a:solidFill>
                <a:latin typeface="Segoe UI Light" panose="020B0502040204020203" pitchFamily="34" charset="0"/>
              </a:rPr>
              <a:t>, Président national</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UNAFAM : </a:t>
            </a:r>
            <a:r>
              <a:rPr lang="fr-FR" sz="1100" dirty="0">
                <a:solidFill>
                  <a:schemeClr val="tx2"/>
                </a:solidFill>
                <a:latin typeface="Segoe UI Light" panose="020B0502040204020203" pitchFamily="34" charset="0"/>
              </a:rPr>
              <a:t>François </a:t>
            </a:r>
            <a:r>
              <a:rPr lang="fr-FR" sz="1100" dirty="0" err="1">
                <a:solidFill>
                  <a:schemeClr val="tx2"/>
                </a:solidFill>
                <a:latin typeface="Segoe UI Light" panose="020B0502040204020203" pitchFamily="34" charset="0"/>
              </a:rPr>
              <a:t>Duboscq</a:t>
            </a:r>
            <a:r>
              <a:rPr lang="fr-FR" sz="1100" dirty="0">
                <a:solidFill>
                  <a:schemeClr val="tx2"/>
                </a:solidFill>
                <a:latin typeface="Segoe UI Light" panose="020B0502040204020203" pitchFamily="34" charset="0"/>
              </a:rPr>
              <a:t>, Directrice Générale</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UNHAJ : </a:t>
            </a:r>
            <a:r>
              <a:rPr lang="fr-FR" sz="1100" dirty="0">
                <a:solidFill>
                  <a:schemeClr val="tx2"/>
                </a:solidFill>
                <a:latin typeface="Segoe UI Light" panose="020B0502040204020203" pitchFamily="34" charset="0"/>
              </a:rPr>
              <a:t>Nadine </a:t>
            </a:r>
            <a:r>
              <a:rPr lang="fr-FR" sz="1100" dirty="0" err="1">
                <a:solidFill>
                  <a:schemeClr val="tx2"/>
                </a:solidFill>
                <a:latin typeface="Segoe UI Light" panose="020B0502040204020203" pitchFamily="34" charset="0"/>
              </a:rPr>
              <a:t>Dussert</a:t>
            </a:r>
            <a:r>
              <a:rPr lang="fr-FR" sz="1100" dirty="0">
                <a:solidFill>
                  <a:schemeClr val="tx2"/>
                </a:solidFill>
                <a:latin typeface="Segoe UI Light" panose="020B0502040204020203" pitchFamily="34" charset="0"/>
              </a:rPr>
              <a:t>, directeur général ; Patrick </a:t>
            </a:r>
            <a:r>
              <a:rPr lang="fr-FR" sz="1100" dirty="0" err="1">
                <a:solidFill>
                  <a:schemeClr val="tx2"/>
                </a:solidFill>
                <a:latin typeface="Segoe UI Light" panose="020B0502040204020203" pitchFamily="34" charset="0"/>
              </a:rPr>
              <a:t>Quinqueton</a:t>
            </a:r>
            <a:r>
              <a:rPr lang="fr-FR" sz="1100" dirty="0">
                <a:solidFill>
                  <a:schemeClr val="tx2"/>
                </a:solidFill>
                <a:latin typeface="Segoe UI Light" panose="020B0502040204020203" pitchFamily="34" charset="0"/>
              </a:rPr>
              <a:t>, Président</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Voir ensemble : </a:t>
            </a:r>
            <a:r>
              <a:rPr lang="fr-FR" sz="1100" dirty="0">
                <a:solidFill>
                  <a:schemeClr val="tx2"/>
                </a:solidFill>
                <a:latin typeface="Segoe UI Light" panose="020B0502040204020203" pitchFamily="34" charset="0"/>
              </a:rPr>
              <a:t>Marion </a:t>
            </a:r>
            <a:r>
              <a:rPr lang="fr-FR" sz="1100" dirty="0" err="1">
                <a:solidFill>
                  <a:schemeClr val="tx2"/>
                </a:solidFill>
                <a:latin typeface="Segoe UI Light" panose="020B0502040204020203" pitchFamily="34" charset="0"/>
              </a:rPr>
              <a:t>Montessuy</a:t>
            </a:r>
            <a:r>
              <a:rPr lang="fr-FR" sz="1100" dirty="0">
                <a:solidFill>
                  <a:schemeClr val="tx2"/>
                </a:solidFill>
                <a:latin typeface="Segoe UI Light" panose="020B0502040204020203" pitchFamily="34" charset="0"/>
              </a:rPr>
              <a:t>, Directrice Générale</a:t>
            </a:r>
          </a:p>
          <a:p>
            <a:pPr lvl="0"/>
            <a:endParaRPr lang="fr-FR" sz="1100" dirty="0">
              <a:solidFill>
                <a:schemeClr val="tx2"/>
              </a:solidFill>
              <a:latin typeface="Segoe UI Light" panose="020B0502040204020203" pitchFamily="34" charset="0"/>
            </a:endParaRPr>
          </a:p>
        </p:txBody>
      </p:sp>
      <p:sp>
        <p:nvSpPr>
          <p:cNvPr id="9" name="Rectangle 8"/>
          <p:cNvSpPr/>
          <p:nvPr/>
        </p:nvSpPr>
        <p:spPr>
          <a:xfrm>
            <a:off x="3639671" y="5319471"/>
            <a:ext cx="6060141" cy="10936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solidFill>
                <a:schemeClr val="accent1"/>
              </a:solidFill>
            </a:endParaRPr>
          </a:p>
        </p:txBody>
      </p:sp>
      <p:sp>
        <p:nvSpPr>
          <p:cNvPr id="33" name="Rectangle 32"/>
          <p:cNvSpPr/>
          <p:nvPr/>
        </p:nvSpPr>
        <p:spPr>
          <a:xfrm>
            <a:off x="228600" y="5319471"/>
            <a:ext cx="3014575" cy="10936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450132" y="1510360"/>
            <a:ext cx="2688557" cy="276999"/>
          </a:xfrm>
          <a:prstGeom prst="rect">
            <a:avLst/>
          </a:prstGeom>
          <a:noFill/>
        </p:spPr>
        <p:txBody>
          <a:bodyPr wrap="none" rtlCol="0">
            <a:spAutoFit/>
          </a:bodyPr>
          <a:lstStyle/>
          <a:p>
            <a:r>
              <a:rPr lang="fr-FR" sz="1200" b="1" dirty="0">
                <a:solidFill>
                  <a:schemeClr val="tx2"/>
                </a:solidFill>
                <a:latin typeface="Segoe UI Light" panose="020B0502040204020203" pitchFamily="34" charset="0"/>
              </a:rPr>
              <a:t>Têtes de réseau de second niveau (8/8)</a:t>
            </a:r>
          </a:p>
        </p:txBody>
      </p:sp>
      <p:sp>
        <p:nvSpPr>
          <p:cNvPr id="36" name="ZoneTexte 35"/>
          <p:cNvSpPr txBox="1"/>
          <p:nvPr/>
        </p:nvSpPr>
        <p:spPr>
          <a:xfrm>
            <a:off x="5501501" y="1510360"/>
            <a:ext cx="2889061" cy="276999"/>
          </a:xfrm>
          <a:prstGeom prst="rect">
            <a:avLst/>
          </a:prstGeom>
          <a:noFill/>
        </p:spPr>
        <p:txBody>
          <a:bodyPr wrap="none" rtlCol="0">
            <a:spAutoFit/>
          </a:bodyPr>
          <a:lstStyle/>
          <a:p>
            <a:r>
              <a:rPr lang="fr-FR" sz="1200" b="1" dirty="0">
                <a:solidFill>
                  <a:schemeClr val="tx2"/>
                </a:solidFill>
                <a:latin typeface="Segoe UI Light" panose="020B0502040204020203" pitchFamily="34" charset="0"/>
              </a:rPr>
              <a:t>Têtes de réseau de premier niveau (20/30)</a:t>
            </a:r>
          </a:p>
        </p:txBody>
      </p:sp>
      <p:cxnSp>
        <p:nvCxnSpPr>
          <p:cNvPr id="13" name="Connecteur droit 12"/>
          <p:cNvCxnSpPr/>
          <p:nvPr/>
        </p:nvCxnSpPr>
        <p:spPr>
          <a:xfrm>
            <a:off x="3430073" y="1648859"/>
            <a:ext cx="0" cy="4757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430073" y="1917810"/>
            <a:ext cx="3240000" cy="3400931"/>
          </a:xfrm>
          <a:prstGeom prst="rect">
            <a:avLst/>
          </a:prstGeom>
        </p:spPr>
        <p:txBody>
          <a:bodyPr wrap="square">
            <a:spAutoFit/>
          </a:bodyPr>
          <a:lstStyle/>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CFSI : </a:t>
            </a:r>
            <a:r>
              <a:rPr lang="fr-FR" sz="1100" dirty="0">
                <a:solidFill>
                  <a:schemeClr val="tx2"/>
                </a:solidFill>
                <a:latin typeface="Segoe UI Light" panose="020B0502040204020203" pitchFamily="34" charset="0"/>
              </a:rPr>
              <a:t>Anne-Françoise </a:t>
            </a:r>
            <a:r>
              <a:rPr lang="fr-FR" sz="1100" dirty="0" err="1">
                <a:solidFill>
                  <a:schemeClr val="tx2"/>
                </a:solidFill>
                <a:latin typeface="Segoe UI Light" panose="020B0502040204020203" pitchFamily="34" charset="0"/>
              </a:rPr>
              <a:t>Taisne</a:t>
            </a:r>
            <a:r>
              <a:rPr lang="fr-FR" sz="1100" dirty="0">
                <a:solidFill>
                  <a:schemeClr val="tx2"/>
                </a:solidFill>
                <a:latin typeface="Segoe UI Light" panose="020B0502040204020203" pitchFamily="34" charset="0"/>
              </a:rPr>
              <a:t>, Déléguée Générale</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Citoyens et Justice : </a:t>
            </a:r>
            <a:r>
              <a:rPr lang="fr-FR" sz="1100" dirty="0">
                <a:solidFill>
                  <a:schemeClr val="tx2"/>
                </a:solidFill>
                <a:latin typeface="Segoe UI Light" panose="020B0502040204020203" pitchFamily="34" charset="0"/>
              </a:rPr>
              <a:t>Denis L’</a:t>
            </a:r>
            <a:r>
              <a:rPr lang="fr-FR" sz="1100" dirty="0" err="1">
                <a:solidFill>
                  <a:schemeClr val="tx2"/>
                </a:solidFill>
                <a:latin typeface="Segoe UI Light" panose="020B0502040204020203" pitchFamily="34" charset="0"/>
              </a:rPr>
              <a:t>Hour</a:t>
            </a:r>
            <a:r>
              <a:rPr lang="fr-FR" sz="1100" dirty="0">
                <a:solidFill>
                  <a:schemeClr val="tx2"/>
                </a:solidFill>
                <a:latin typeface="Segoe UI Light" panose="020B0502040204020203" pitchFamily="34" charset="0"/>
              </a:rPr>
              <a:t>, Directeur Général</a:t>
            </a:r>
          </a:p>
          <a:p>
            <a:pPr marL="17145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CNIDFF : </a:t>
            </a:r>
            <a:r>
              <a:rPr lang="fr-FR" sz="1100" dirty="0">
                <a:solidFill>
                  <a:schemeClr val="tx2"/>
                </a:solidFill>
                <a:latin typeface="Segoe UI Light" panose="020B0502040204020203" pitchFamily="34" charset="0"/>
              </a:rPr>
              <a:t>Annie </a:t>
            </a:r>
            <a:r>
              <a:rPr lang="fr-FR" sz="1100" dirty="0" err="1">
                <a:solidFill>
                  <a:schemeClr val="tx2"/>
                </a:solidFill>
                <a:latin typeface="Segoe UI Light" panose="020B0502040204020203" pitchFamily="34" charset="0"/>
              </a:rPr>
              <a:t>Guilberteau</a:t>
            </a:r>
            <a:r>
              <a:rPr lang="fr-FR" sz="1100" dirty="0">
                <a:solidFill>
                  <a:schemeClr val="tx2"/>
                </a:solidFill>
                <a:latin typeface="Segoe UI Light" panose="020B0502040204020203" pitchFamily="34" charset="0"/>
              </a:rPr>
              <a:t>, Directrice Générale</a:t>
            </a:r>
          </a:p>
          <a:p>
            <a:pPr marL="17145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FFMJC : </a:t>
            </a:r>
            <a:r>
              <a:rPr lang="fr-FR" sz="1100" dirty="0">
                <a:solidFill>
                  <a:schemeClr val="tx2"/>
                </a:solidFill>
                <a:latin typeface="Segoe UI Light" panose="020B0502040204020203" pitchFamily="34" charset="0"/>
              </a:rPr>
              <a:t>Anne Marie </a:t>
            </a:r>
            <a:r>
              <a:rPr lang="fr-FR" sz="1100" dirty="0" err="1">
                <a:solidFill>
                  <a:schemeClr val="tx2"/>
                </a:solidFill>
                <a:latin typeface="Segoe UI Light" panose="020B0502040204020203" pitchFamily="34" charset="0"/>
              </a:rPr>
              <a:t>Bourrouilh</a:t>
            </a:r>
            <a:r>
              <a:rPr lang="fr-FR" sz="1100" dirty="0">
                <a:solidFill>
                  <a:schemeClr val="tx2"/>
                </a:solidFill>
                <a:latin typeface="Segoe UI Light" panose="020B0502040204020203" pitchFamily="34" charset="0"/>
              </a:rPr>
              <a:t>, co-directrice ; Gérard </a:t>
            </a:r>
            <a:r>
              <a:rPr lang="fr-FR" sz="1100" dirty="0" err="1">
                <a:solidFill>
                  <a:schemeClr val="tx2"/>
                </a:solidFill>
                <a:latin typeface="Segoe UI Light" panose="020B0502040204020203" pitchFamily="34" charset="0"/>
              </a:rPr>
              <a:t>Abonneau</a:t>
            </a:r>
            <a:r>
              <a:rPr lang="fr-FR" sz="1100" dirty="0">
                <a:solidFill>
                  <a:schemeClr val="tx2"/>
                </a:solidFill>
                <a:latin typeface="Segoe UI Light" panose="020B0502040204020203" pitchFamily="34" charset="0"/>
              </a:rPr>
              <a:t>, Président ; Michel Timmerman, co-directeur</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FNARS : </a:t>
            </a:r>
            <a:r>
              <a:rPr lang="fr-FR" sz="1100" dirty="0">
                <a:solidFill>
                  <a:schemeClr val="tx2"/>
                </a:solidFill>
                <a:latin typeface="Segoe UI Light" panose="020B0502040204020203" pitchFamily="34" charset="0"/>
              </a:rPr>
              <a:t>François </a:t>
            </a:r>
            <a:r>
              <a:rPr lang="fr-FR" sz="1100" dirty="0" err="1">
                <a:solidFill>
                  <a:schemeClr val="tx2"/>
                </a:solidFill>
                <a:latin typeface="Segoe UI Light" panose="020B0502040204020203" pitchFamily="34" charset="0"/>
              </a:rPr>
              <a:t>Bregou</a:t>
            </a:r>
            <a:r>
              <a:rPr lang="fr-FR" sz="1100" dirty="0">
                <a:solidFill>
                  <a:schemeClr val="tx2"/>
                </a:solidFill>
                <a:latin typeface="Segoe UI Light" panose="020B0502040204020203" pitchFamily="34" charset="0"/>
              </a:rPr>
              <a:t>, Resp. du service Stratégie et Analyse des politiques publiques</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FNCIVAM : </a:t>
            </a:r>
            <a:r>
              <a:rPr lang="fr-FR" sz="1100" dirty="0">
                <a:solidFill>
                  <a:schemeClr val="tx2"/>
                </a:solidFill>
                <a:latin typeface="Segoe UI Light" panose="020B0502040204020203" pitchFamily="34" charset="0"/>
              </a:rPr>
              <a:t>Jean-Marc Bureau, Vice-président</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FSCF : </a:t>
            </a:r>
            <a:r>
              <a:rPr lang="fr-FR" sz="1100" dirty="0">
                <a:solidFill>
                  <a:schemeClr val="tx2"/>
                </a:solidFill>
                <a:latin typeface="Segoe UI Light" panose="020B0502040204020203" pitchFamily="34" charset="0"/>
              </a:rPr>
              <a:t>Christian </a:t>
            </a:r>
            <a:r>
              <a:rPr lang="fr-FR" sz="1100" dirty="0" err="1">
                <a:solidFill>
                  <a:schemeClr val="tx2"/>
                </a:solidFill>
                <a:latin typeface="Segoe UI Light" panose="020B0502040204020203" pitchFamily="34" charset="0"/>
              </a:rPr>
              <a:t>Babonneau</a:t>
            </a:r>
            <a:r>
              <a:rPr lang="fr-FR" sz="1100" dirty="0">
                <a:solidFill>
                  <a:schemeClr val="tx2"/>
                </a:solidFill>
                <a:latin typeface="Segoe UI Light" panose="020B0502040204020203" pitchFamily="34" charset="0"/>
              </a:rPr>
              <a:t>, Président</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FUAJ : </a:t>
            </a:r>
            <a:r>
              <a:rPr lang="fr-FR" sz="1100" dirty="0">
                <a:solidFill>
                  <a:schemeClr val="tx2"/>
                </a:solidFill>
                <a:latin typeface="Segoe UI Light" panose="020B0502040204020203" pitchFamily="34" charset="0"/>
              </a:rPr>
              <a:t>Edith Arnoult-Brill, Présidente</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GESRA : </a:t>
            </a:r>
            <a:r>
              <a:rPr lang="fr-FR" sz="1100" dirty="0">
                <a:solidFill>
                  <a:schemeClr val="tx2"/>
                </a:solidFill>
                <a:latin typeface="Segoe UI Light" panose="020B0502040204020203" pitchFamily="34" charset="0"/>
              </a:rPr>
              <a:t>Joël Moulin, président</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GIHP : </a:t>
            </a:r>
            <a:r>
              <a:rPr lang="fr-FR" sz="1100" dirty="0">
                <a:solidFill>
                  <a:schemeClr val="tx2"/>
                </a:solidFill>
                <a:latin typeface="Segoe UI Light" panose="020B0502040204020203" pitchFamily="34" charset="0"/>
              </a:rPr>
              <a:t>Louis Bonet, Président</a:t>
            </a:r>
          </a:p>
          <a:p>
            <a:pPr marL="171450" lvl="0" indent="-171450">
              <a:spcAft>
                <a:spcPts val="600"/>
              </a:spcAft>
              <a:buFont typeface="Arial" panose="020B0604020202020204" pitchFamily="34" charset="0"/>
              <a:buChar char="•"/>
            </a:pPr>
            <a:r>
              <a:rPr lang="fr-FR" sz="1100" b="1" dirty="0">
                <a:solidFill>
                  <a:schemeClr val="tx2"/>
                </a:solidFill>
                <a:latin typeface="Segoe UI Light" panose="020B0502040204020203" pitchFamily="34" charset="0"/>
              </a:rPr>
              <a:t>Graine RA : </a:t>
            </a:r>
            <a:r>
              <a:rPr lang="fr-FR" sz="1100" dirty="0">
                <a:solidFill>
                  <a:schemeClr val="tx2"/>
                </a:solidFill>
                <a:latin typeface="Segoe UI Light" panose="020B0502040204020203" pitchFamily="34" charset="0"/>
              </a:rPr>
              <a:t>Frédéric </a:t>
            </a:r>
            <a:r>
              <a:rPr lang="fr-FR" sz="1100" dirty="0" err="1">
                <a:solidFill>
                  <a:schemeClr val="tx2"/>
                </a:solidFill>
                <a:latin typeface="Segoe UI Light" panose="020B0502040204020203" pitchFamily="34" charset="0"/>
              </a:rPr>
              <a:t>Villaumé</a:t>
            </a:r>
            <a:r>
              <a:rPr lang="fr-FR" sz="1100" dirty="0">
                <a:solidFill>
                  <a:schemeClr val="tx2"/>
                </a:solidFill>
                <a:latin typeface="Segoe UI Light" panose="020B0502040204020203" pitchFamily="34" charset="0"/>
              </a:rPr>
              <a:t>, Directeur</a:t>
            </a:r>
          </a:p>
        </p:txBody>
      </p:sp>
      <p:pic>
        <p:nvPicPr>
          <p:cNvPr id="1026" name="Picture 2" descr="Afficher l'image d'origin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9867" y="5896095"/>
            <a:ext cx="299656" cy="398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fficher l'image d'origin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33863" y="5847629"/>
            <a:ext cx="746758" cy="4955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Afficher l'image d'origin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22337" y="5392671"/>
            <a:ext cx="586284" cy="3322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fficher l'image d'origin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28781" y="5833906"/>
            <a:ext cx="326860" cy="5229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fficher l'image d'origin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43182" y="5828510"/>
            <a:ext cx="533770" cy="53377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fficher l'image d'origin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68159" y="5834383"/>
            <a:ext cx="473084" cy="52202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fficher l'image d'origin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93838" y="5379534"/>
            <a:ext cx="620784" cy="35850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fficher l'image d'origin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67061" y="5982514"/>
            <a:ext cx="479264" cy="22576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Afficher l'image d'origin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92935" y="5362191"/>
            <a:ext cx="393188" cy="39318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Afficher l'image d'origin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536243" y="5441304"/>
            <a:ext cx="548977" cy="23496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Afficher l'image d'origin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655588" y="5916198"/>
            <a:ext cx="636740" cy="35839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Afficher l'image d'origin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916838" y="5447578"/>
            <a:ext cx="511690" cy="222414"/>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Afficher l'image d'origin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483625" y="5352409"/>
            <a:ext cx="325498" cy="41275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Afficher l'image d'origin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155185" y="5889311"/>
            <a:ext cx="412864" cy="41216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Afficher l'image d'origin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64474" y="5444516"/>
            <a:ext cx="511436" cy="228538"/>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Afficher l'image d'origin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91397" y="5857270"/>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Afficher l'image d'origin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09479" y="5394678"/>
            <a:ext cx="547280" cy="328214"/>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www.unafam.org/squelettes/themes/commun/images/clear_pixel.gif"/>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http://www.unafam.org/squelettes/themes/commun/images/clear_pixel.gif"/>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Afficher l'image d'origin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649814" y="5885358"/>
            <a:ext cx="393821" cy="420075"/>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Afficher l'image d'origin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131173" y="5898700"/>
            <a:ext cx="372686" cy="393391"/>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Afficher l'image d'origin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676312" y="5346059"/>
            <a:ext cx="425452" cy="425452"/>
          </a:xfrm>
          <a:prstGeom prst="rect">
            <a:avLst/>
          </a:prstGeom>
          <a:noFill/>
          <a:extLst>
            <a:ext uri="{909E8E84-426E-40DD-AFC4-6F175D3DCCD1}">
              <a14:hiddenFill xmlns:a14="http://schemas.microsoft.com/office/drawing/2010/main">
                <a:solidFill>
                  <a:srgbClr val="FFFFFF"/>
                </a:solidFill>
              </a14:hiddenFill>
            </a:ext>
          </a:extLst>
        </p:spPr>
      </p:pic>
      <p:sp>
        <p:nvSpPr>
          <p:cNvPr id="45" name="Espace réservé du texte 2"/>
          <p:cNvSpPr>
            <a:spLocks noGrp="1"/>
          </p:cNvSpPr>
          <p:nvPr>
            <p:ph type="body" sz="quarter" idx="66"/>
          </p:nvPr>
        </p:nvSpPr>
        <p:spPr>
          <a:xfrm>
            <a:off x="344487" y="791083"/>
            <a:ext cx="9217025" cy="668477"/>
          </a:xfrm>
        </p:spPr>
        <p:txBody>
          <a:bodyPr>
            <a:normAutofit/>
          </a:bodyPr>
          <a:lstStyle/>
          <a:p>
            <a:pPr marL="171450" indent="-171450">
              <a:buClr>
                <a:schemeClr val="accent1"/>
              </a:buClr>
              <a:buFont typeface="Wingdings" panose="05000000000000000000" pitchFamily="2" charset="2"/>
              <a:buChar char="§"/>
            </a:pPr>
            <a:r>
              <a:rPr lang="fr-FR" sz="1100" dirty="0">
                <a:latin typeface="Segoe UI Light" panose="020B0502040204020203" pitchFamily="34" charset="0"/>
              </a:rPr>
              <a:t>8 têtes de réseau de second niveau ainsi que 20 têtes de réseau de premier niveau ont été rencontrées dans le cadre de l’étude. Le choix de ces interlocuteurs a été basé sur le souci de retranscrire la diversité du monde associatif, tant en termes de secteurs que de tailles ou de degrés de professionnalisation. Le taux de réponse s’élève à 74% (28 entretiens pour 38 têtes de réseau contactées).</a:t>
            </a:r>
            <a:endParaRPr lang="fr-FR" dirty="0">
              <a:solidFill>
                <a:schemeClr val="tx2"/>
              </a:solidFill>
              <a:latin typeface="Segoe UI Light" panose="020B0502040204020203" pitchFamily="34" charset="0"/>
            </a:endParaRPr>
          </a:p>
        </p:txBody>
      </p:sp>
    </p:spTree>
    <p:extLst>
      <p:ext uri="{BB962C8B-B14F-4D97-AF65-F5344CB8AC3E}">
        <p14:creationId xmlns:p14="http://schemas.microsoft.com/office/powerpoint/2010/main" val="2476776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0" y="0"/>
            <a:ext cx="9906000" cy="6858000"/>
          </a:xfrm>
        </p:spPr>
      </p:pic>
      <p:sp>
        <p:nvSpPr>
          <p:cNvPr id="4" name="Ellipse 3"/>
          <p:cNvSpPr/>
          <p:nvPr/>
        </p:nvSpPr>
        <p:spPr>
          <a:xfrm>
            <a:off x="-2013898" y="836613"/>
            <a:ext cx="8329448" cy="9066996"/>
          </a:xfrm>
          <a:prstGeom prst="ellipse">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fr-FR" sz="41300" b="1" kern="2100" spc="-600" dirty="0">
                <a:solidFill>
                  <a:schemeClr val="bg1">
                    <a:alpha val="55000"/>
                  </a:schemeClr>
                </a:solidFill>
              </a:rPr>
              <a:t>02</a:t>
            </a:r>
          </a:p>
        </p:txBody>
      </p:sp>
      <p:sp>
        <p:nvSpPr>
          <p:cNvPr id="5" name="ZoneTexte 4"/>
          <p:cNvSpPr txBox="1"/>
          <p:nvPr/>
        </p:nvSpPr>
        <p:spPr>
          <a:xfrm>
            <a:off x="4833356" y="2446383"/>
            <a:ext cx="5345017" cy="3000821"/>
          </a:xfrm>
          <a:prstGeom prst="rect">
            <a:avLst/>
          </a:prstGeom>
          <a:noFill/>
        </p:spPr>
        <p:txBody>
          <a:bodyPr wrap="square" tIns="0" rtlCol="0" anchor="ctr" anchorCtr="0">
            <a:spAutoFit/>
          </a:bodyPr>
          <a:lstStyle/>
          <a:p>
            <a:pPr>
              <a:lnSpc>
                <a:spcPct val="80000"/>
              </a:lnSpc>
            </a:pPr>
            <a:r>
              <a:rPr lang="fr-FR" sz="6000" i="1" dirty="0">
                <a:solidFill>
                  <a:schemeClr val="bg1"/>
                </a:solidFill>
                <a:latin typeface="Georgia" panose="02040502050405020303" pitchFamily="18" charset="0"/>
              </a:rPr>
              <a:t>Rôle et </a:t>
            </a:r>
            <a:br>
              <a:rPr lang="fr-FR" sz="6000" i="1" dirty="0">
                <a:solidFill>
                  <a:schemeClr val="bg1"/>
                </a:solidFill>
                <a:latin typeface="Georgia" panose="02040502050405020303" pitchFamily="18" charset="0"/>
              </a:rPr>
            </a:br>
            <a:r>
              <a:rPr lang="fr-FR" sz="6000" i="1" dirty="0">
                <a:solidFill>
                  <a:schemeClr val="bg1"/>
                </a:solidFill>
                <a:latin typeface="Georgia" panose="02040502050405020303" pitchFamily="18" charset="0"/>
              </a:rPr>
              <a:t>valeur ajoutée des têtes </a:t>
            </a:r>
            <a:br>
              <a:rPr lang="fr-FR" sz="6000" i="1" dirty="0">
                <a:solidFill>
                  <a:schemeClr val="bg1"/>
                </a:solidFill>
                <a:latin typeface="Georgia" panose="02040502050405020303" pitchFamily="18" charset="0"/>
              </a:rPr>
            </a:br>
            <a:r>
              <a:rPr lang="fr-FR" sz="6000" i="1" dirty="0">
                <a:solidFill>
                  <a:schemeClr val="bg1"/>
                </a:solidFill>
                <a:latin typeface="Georgia" panose="02040502050405020303" pitchFamily="18" charset="0"/>
              </a:rPr>
              <a:t>de réseau</a:t>
            </a:r>
          </a:p>
        </p:txBody>
      </p:sp>
    </p:spTree>
    <p:extLst>
      <p:ext uri="{BB962C8B-B14F-4D97-AF65-F5344CB8AC3E}">
        <p14:creationId xmlns:p14="http://schemas.microsoft.com/office/powerpoint/2010/main" val="2984644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f0eb8633bcedff24a6d61fc2b32ec18c2d8f3"/>
</p:tagLst>
</file>

<file path=ppt/theme/theme1.xml><?xml version="1.0" encoding="utf-8"?>
<a:theme xmlns:a="http://schemas.openxmlformats.org/drawingml/2006/main" name="Default Theme">
  <a:themeElements>
    <a:clrScheme name="Eurogroup">
      <a:dk1>
        <a:srgbClr val="383934"/>
      </a:dk1>
      <a:lt1>
        <a:srgbClr val="FFFFFF"/>
      </a:lt1>
      <a:dk2>
        <a:srgbClr val="383934"/>
      </a:dk2>
      <a:lt2>
        <a:srgbClr val="FFFFFF"/>
      </a:lt2>
      <a:accent1>
        <a:srgbClr val="B20E10"/>
      </a:accent1>
      <a:accent2>
        <a:srgbClr val="CDCE00"/>
      </a:accent2>
      <a:accent3>
        <a:srgbClr val="F39200"/>
      </a:accent3>
      <a:accent4>
        <a:srgbClr val="758CC6"/>
      </a:accent4>
      <a:accent5>
        <a:srgbClr val="5CB88A"/>
      </a:accent5>
      <a:accent6>
        <a:srgbClr val="E73137"/>
      </a:accent6>
      <a:hlink>
        <a:srgbClr val="B20E10"/>
      </a:hlink>
      <a:folHlink>
        <a:srgbClr val="B20E10"/>
      </a:folHlink>
    </a:clrScheme>
    <a:fontScheme name="Eurogroup">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que Eurogroup Consulting.potx" id="{8E1FF67B-502A-4164-9A4B-361651895BB0}" vid="{83B4BA05-A229-46A3-BA22-CFBDA7F9E35F}"/>
    </a:ext>
  </a:extLst>
</a:theme>
</file>

<file path=ppt/theme/theme2.xml><?xml version="1.0" encoding="utf-8"?>
<a:theme xmlns:a="http://schemas.openxmlformats.org/drawingml/2006/main" name="2_Default Theme">
  <a:themeElements>
    <a:clrScheme name="Eurogroup">
      <a:dk1>
        <a:srgbClr val="383934"/>
      </a:dk1>
      <a:lt1>
        <a:srgbClr val="FFFFFF"/>
      </a:lt1>
      <a:dk2>
        <a:srgbClr val="383934"/>
      </a:dk2>
      <a:lt2>
        <a:srgbClr val="FFFFFF"/>
      </a:lt2>
      <a:accent1>
        <a:srgbClr val="B20E10"/>
      </a:accent1>
      <a:accent2>
        <a:srgbClr val="CDCE00"/>
      </a:accent2>
      <a:accent3>
        <a:srgbClr val="F39200"/>
      </a:accent3>
      <a:accent4>
        <a:srgbClr val="758CC6"/>
      </a:accent4>
      <a:accent5>
        <a:srgbClr val="5CB88A"/>
      </a:accent5>
      <a:accent6>
        <a:srgbClr val="E73137"/>
      </a:accent6>
      <a:hlink>
        <a:srgbClr val="B20E10"/>
      </a:hlink>
      <a:folHlink>
        <a:srgbClr val="B20E10"/>
      </a:folHlink>
    </a:clrScheme>
    <a:fontScheme name="Eurogroup">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que Eurogroup Consulting.potx" id="{8E1FF67B-502A-4164-9A4B-361651895BB0}" vid="{83B4BA05-A229-46A3-BA22-CFBDA7F9E35F}"/>
    </a:ext>
  </a:extLst>
</a:theme>
</file>

<file path=ppt/theme/theme3.xml><?xml version="1.0" encoding="utf-8"?>
<a:theme xmlns:a="http://schemas.openxmlformats.org/drawingml/2006/main" name="1_Default Theme">
  <a:themeElements>
    <a:clrScheme name="Eurogroup">
      <a:dk1>
        <a:srgbClr val="383934"/>
      </a:dk1>
      <a:lt1>
        <a:srgbClr val="FFFFFF"/>
      </a:lt1>
      <a:dk2>
        <a:srgbClr val="383934"/>
      </a:dk2>
      <a:lt2>
        <a:srgbClr val="FFFFFF"/>
      </a:lt2>
      <a:accent1>
        <a:srgbClr val="B20E10"/>
      </a:accent1>
      <a:accent2>
        <a:srgbClr val="CDCE00"/>
      </a:accent2>
      <a:accent3>
        <a:srgbClr val="F39200"/>
      </a:accent3>
      <a:accent4>
        <a:srgbClr val="758CC6"/>
      </a:accent4>
      <a:accent5>
        <a:srgbClr val="5CB88A"/>
      </a:accent5>
      <a:accent6>
        <a:srgbClr val="E73137"/>
      </a:accent6>
      <a:hlink>
        <a:srgbClr val="B20E10"/>
      </a:hlink>
      <a:folHlink>
        <a:srgbClr val="B20E10"/>
      </a:folHlink>
    </a:clrScheme>
    <a:fontScheme name="Eurogroup">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que Eurogroup Consulting.potx" id="{8E1FF67B-502A-4164-9A4B-361651895BB0}" vid="{83B4BA05-A229-46A3-BA22-CFBDA7F9E35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47F6EFA04800419D2833A965CF91DF" ma:contentTypeVersion="3" ma:contentTypeDescription="Crée un document." ma:contentTypeScope="" ma:versionID="d2a07ce617ef1aab015298f9ef1f5eaf">
  <xsd:schema xmlns:xsd="http://www.w3.org/2001/XMLSchema" xmlns:xs="http://www.w3.org/2001/XMLSchema" xmlns:p="http://schemas.microsoft.com/office/2006/metadata/properties" xmlns:ns2="917bd8f7-890c-4793-9437-0cfa7ac42d73" targetNamespace="http://schemas.microsoft.com/office/2006/metadata/properties" ma:root="true" ma:fieldsID="ba788bf05033d50abc173cfa19c2ecb0" ns2:_="">
    <xsd:import namespace="917bd8f7-890c-4793-9437-0cfa7ac42d73"/>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7bd8f7-890c-4793-9437-0cfa7ac42d73"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Partage du hachage d’indicateur" ma:internalName="SharingHintHash" ma:readOnly="true">
      <xsd:simpleType>
        <xsd:restriction base="dms:Text"/>
      </xsd:simpleType>
    </xsd:element>
    <xsd:element name="SharedWithDetails" ma:index="10" nillable="true" ma:displayName="Partagé avec dé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942627-FCD8-44F3-93EC-7163FF6A8F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7bd8f7-890c-4793-9437-0cfa7ac42d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4C9663-C723-4CA2-A4EE-C1FDD10B7CD3}">
  <ds:schemaRefs>
    <ds:schemaRef ds:uri="http://schemas.microsoft.com/sharepoint/v3/contenttype/forms"/>
  </ds:schemaRefs>
</ds:datastoreItem>
</file>

<file path=customXml/itemProps3.xml><?xml version="1.0" encoding="utf-8"?>
<ds:datastoreItem xmlns:ds="http://schemas.openxmlformats.org/officeDocument/2006/customXml" ds:itemID="{ADBDCFB1-1D13-438F-B363-83AE9CB30424}">
  <ds:schemaRefs>
    <ds:schemaRef ds:uri="http://purl.org/dc/dcmitype/"/>
    <ds:schemaRef ds:uri="http://schemas.openxmlformats.org/package/2006/metadata/core-properties"/>
    <ds:schemaRef ds:uri="http://purl.org/dc/terms/"/>
    <ds:schemaRef ds:uri="http://schemas.microsoft.com/office/2006/metadata/properties"/>
    <ds:schemaRef ds:uri="http://purl.org/dc/elements/1.1/"/>
    <ds:schemaRef ds:uri="917bd8f7-890c-4793-9437-0cfa7ac42d73"/>
    <ds:schemaRef ds:uri="http://www.w3.org/XML/1998/namespace"/>
    <ds:schemaRef ds:uri="http://schemas.microsoft.com/office/2006/documentManagement/typ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Default Theme</Template>
  <TotalTime>8579</TotalTime>
  <Words>5635</Words>
  <Application>Microsoft Office PowerPoint</Application>
  <PresentationFormat>Format A4 (210 x 297 mm)</PresentationFormat>
  <Paragraphs>479</Paragraphs>
  <Slides>27</Slides>
  <Notes>1</Notes>
  <HiddenSlides>0</HiddenSlides>
  <MMClips>0</MMClips>
  <ScaleCrop>false</ScaleCrop>
  <HeadingPairs>
    <vt:vector size="6" baseType="variant">
      <vt:variant>
        <vt:lpstr>Polices utilisées</vt:lpstr>
      </vt:variant>
      <vt:variant>
        <vt:i4>8</vt:i4>
      </vt:variant>
      <vt:variant>
        <vt:lpstr>Thème</vt:lpstr>
      </vt:variant>
      <vt:variant>
        <vt:i4>3</vt:i4>
      </vt:variant>
      <vt:variant>
        <vt:lpstr>Titres des diapositives</vt:lpstr>
      </vt:variant>
      <vt:variant>
        <vt:i4>27</vt:i4>
      </vt:variant>
    </vt:vector>
  </HeadingPairs>
  <TitlesOfParts>
    <vt:vector size="38" baseType="lpstr">
      <vt:lpstr>MS PGothic</vt:lpstr>
      <vt:lpstr>Arial</vt:lpstr>
      <vt:lpstr>Courier New</vt:lpstr>
      <vt:lpstr>Georgia</vt:lpstr>
      <vt:lpstr>Segoe UI Light</vt:lpstr>
      <vt:lpstr>Segoe UI Semibold</vt:lpstr>
      <vt:lpstr>Wingdings</vt:lpstr>
      <vt:lpstr>Wingdings 3</vt:lpstr>
      <vt:lpstr>Default Theme</vt:lpstr>
      <vt:lpstr>2_Default Theme</vt:lpstr>
      <vt:lpstr>1_Default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CHAMPETIER DE RIBES Grégoire</dc:creator>
  <cp:keywords>Eurogroup Consulting</cp:keywords>
  <cp:lastModifiedBy>Marion</cp:lastModifiedBy>
  <cp:revision>640</cp:revision>
  <cp:lastPrinted>2016-06-14T15:49:51Z</cp:lastPrinted>
  <dcterms:created xsi:type="dcterms:W3CDTF">2015-10-12T16:21:21Z</dcterms:created>
  <dcterms:modified xsi:type="dcterms:W3CDTF">2017-06-09T12:31:39Z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0x010100AE47F6EFA04800419D2833A965CF91DF</vt:lpwstr>
  </property>
</Properties>
</file>